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7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8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9.xml" ContentType="application/vnd.openxmlformats-officedocument.presentationml.notesSlide+xml"/>
  <Override PartName="/ppt/tags/tag4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46.xml" ContentType="application/vnd.openxmlformats-officedocument.presentationml.tags+xml"/>
  <Override PartName="/ppt/notesSlides/notesSlide28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9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30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34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35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36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37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38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39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40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41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42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43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44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45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46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47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48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49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tags/tag147.xml" ContentType="application/vnd.openxmlformats-officedocument.presentationml.tags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67"/>
  </p:notesMasterIdLst>
  <p:handoutMasterIdLst>
    <p:handoutMasterId r:id="rId68"/>
  </p:handoutMasterIdLst>
  <p:sldIdLst>
    <p:sldId id="256" r:id="rId2"/>
    <p:sldId id="389" r:id="rId3"/>
    <p:sldId id="258" r:id="rId4"/>
    <p:sldId id="260" r:id="rId5"/>
    <p:sldId id="262" r:id="rId6"/>
    <p:sldId id="282" r:id="rId7"/>
    <p:sldId id="259" r:id="rId8"/>
    <p:sldId id="271" r:id="rId9"/>
    <p:sldId id="265" r:id="rId10"/>
    <p:sldId id="361" r:id="rId11"/>
    <p:sldId id="380" r:id="rId12"/>
    <p:sldId id="334" r:id="rId13"/>
    <p:sldId id="263" r:id="rId14"/>
    <p:sldId id="264" r:id="rId15"/>
    <p:sldId id="267" r:id="rId16"/>
    <p:sldId id="365" r:id="rId17"/>
    <p:sldId id="275" r:id="rId18"/>
    <p:sldId id="337" r:id="rId19"/>
    <p:sldId id="338" r:id="rId20"/>
    <p:sldId id="280" r:id="rId21"/>
    <p:sldId id="372" r:id="rId22"/>
    <p:sldId id="366" r:id="rId23"/>
    <p:sldId id="363" r:id="rId24"/>
    <p:sldId id="367" r:id="rId25"/>
    <p:sldId id="373" r:id="rId26"/>
    <p:sldId id="287" r:id="rId27"/>
    <p:sldId id="277" r:id="rId28"/>
    <p:sldId id="369" r:id="rId29"/>
    <p:sldId id="288" r:id="rId30"/>
    <p:sldId id="345" r:id="rId31"/>
    <p:sldId id="321" r:id="rId32"/>
    <p:sldId id="327" r:id="rId33"/>
    <p:sldId id="289" r:id="rId34"/>
    <p:sldId id="293" r:id="rId35"/>
    <p:sldId id="290" r:id="rId36"/>
    <p:sldId id="382" r:id="rId37"/>
    <p:sldId id="375" r:id="rId38"/>
    <p:sldId id="348" r:id="rId39"/>
    <p:sldId id="379" r:id="rId40"/>
    <p:sldId id="297" r:id="rId41"/>
    <p:sldId id="349" r:id="rId42"/>
    <p:sldId id="350" r:id="rId43"/>
    <p:sldId id="351" r:id="rId44"/>
    <p:sldId id="352" r:id="rId45"/>
    <p:sldId id="301" r:id="rId46"/>
    <p:sldId id="356" r:id="rId47"/>
    <p:sldId id="386" r:id="rId48"/>
    <p:sldId id="387" r:id="rId49"/>
    <p:sldId id="388" r:id="rId50"/>
    <p:sldId id="302" r:id="rId51"/>
    <p:sldId id="273" r:id="rId52"/>
    <p:sldId id="377" r:id="rId53"/>
    <p:sldId id="303" r:id="rId54"/>
    <p:sldId id="307" r:id="rId55"/>
    <p:sldId id="310" r:id="rId56"/>
    <p:sldId id="312" r:id="rId57"/>
    <p:sldId id="316" r:id="rId58"/>
    <p:sldId id="315" r:id="rId59"/>
    <p:sldId id="317" r:id="rId60"/>
    <p:sldId id="326" r:id="rId61"/>
    <p:sldId id="319" r:id="rId62"/>
    <p:sldId id="318" r:id="rId63"/>
    <p:sldId id="322" r:id="rId64"/>
    <p:sldId id="359" r:id="rId65"/>
    <p:sldId id="276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0AD47"/>
    <a:srgbClr val="000000"/>
    <a:srgbClr val="7D7D7D"/>
    <a:srgbClr val="B2B2B2"/>
    <a:srgbClr val="3F3F3F"/>
    <a:srgbClr val="A5A5A5"/>
    <a:srgbClr val="FFFFFF"/>
    <a:srgbClr val="646464"/>
    <a:srgbClr val="7F7F7F"/>
    <a:srgbClr val="FFB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76286" autoAdjust="0"/>
  </p:normalViewPr>
  <p:slideViewPr>
    <p:cSldViewPr snapToGrid="0">
      <p:cViewPr varScale="1">
        <p:scale>
          <a:sx n="73" d="100"/>
          <a:sy n="73" d="100"/>
        </p:scale>
        <p:origin x="9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35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FEFAC-580A-42FC-BEC7-F7973EC1214B}" type="datetimeFigureOut">
              <a:rPr lang="en-US" smtClean="0"/>
              <a:t>7/26/2013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C8A2A-C24A-4262-B77A-2D6F2F564A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833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D9F2F-191C-412C-A945-88306CD09799}" type="datetimeFigureOut">
              <a:rPr lang="en-US" smtClean="0"/>
              <a:t>7/26/2013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48B8D-B393-43CD-9C82-81498D5BC8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157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Hello everyone!</a:t>
            </a:r>
          </a:p>
          <a:p>
            <a:pPr eaLnBrk="1" hangingPunct="1"/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Today I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will talk about a new method to speed up the rendering of high-resolution volumes with repeated structures.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041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Last year, we generalized this technique to build models with complex designs.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011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first create several volumes with elementary weave patterns.</a:t>
            </a:r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We’ll show them in top view for clearer visualization.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Then, the volumes are chopped equally into a set of pieces, called </a:t>
            </a:r>
            <a:r>
              <a:rPr lang="en-US" i="1" baseline="0" dirty="0" smtClean="0"/>
              <a:t>exemplar blocks.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861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 smtClean="0"/>
              <a:t>Using those as basic building blocks, volumes with different designs can be built.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(Wait for the animation to complete)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(Preview: </a:t>
            </a:r>
            <a:r>
              <a:rPr lang="en-US" dirty="0" smtClean="0"/>
              <a:t>Although the number of exemplar blocks is relatively</a:t>
            </a:r>
            <a:r>
              <a:rPr lang="en-US" baseline="0" dirty="0" smtClean="0"/>
              <a:t> small</a:t>
            </a:r>
            <a:r>
              <a:rPr lang="en-US" b="1" baseline="0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944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Although the number of exemplar blocks is relatively</a:t>
            </a:r>
            <a:r>
              <a:rPr lang="en-US" baseline="0" dirty="0" smtClean="0"/>
              <a:t> small, the final volume can contain millions of blocks.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Because of this </a:t>
            </a:r>
            <a:r>
              <a:rPr lang="en-US" baseline="0" dirty="0" smtClean="0"/>
              <a:t>model creation process, knowing light transfer properties of the exemplar blocks can greatly help solving that of the final volume.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092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 in this</a:t>
            </a:r>
            <a:r>
              <a:rPr lang="en-US" baseline="0" dirty="0" smtClean="0"/>
              <a:t> paper, we want to </a:t>
            </a:r>
            <a:r>
              <a:rPr lang="en-US" baseline="0" dirty="0" err="1" smtClean="0"/>
              <a:t>precompute</a:t>
            </a:r>
            <a:r>
              <a:rPr lang="en-US" baseline="0" dirty="0" smtClean="0"/>
              <a:t> light transfers for each exemplar block, and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combine such information on-the-fly to speed up the rendering process.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="1" dirty="0" smtClean="0"/>
              <a:t>[Click] </a:t>
            </a:r>
            <a:r>
              <a:rPr lang="en-US" dirty="0" smtClean="0"/>
              <a:t>We took the inspiration from Loos et al.</a:t>
            </a:r>
            <a:r>
              <a:rPr lang="en-US" baseline="0" dirty="0" smtClean="0"/>
              <a:t> who introduced a similar idea for surface-based rendering of blocked scenes.</a:t>
            </a:r>
          </a:p>
          <a:p>
            <a:r>
              <a:rPr lang="en-US" baseline="0" dirty="0" smtClean="0"/>
              <a:t>We instead focus on complex volumes with millions of blocks.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601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contribution includes a new formulation for rendering high-resolution volumes by exploiting</a:t>
            </a:r>
            <a:r>
              <a:rPr lang="en-US" baseline="0" dirty="0" smtClean="0"/>
              <a:t> modularity.</a:t>
            </a:r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And we provide a Monte Carlo Matrix Inversion based algorithm to make our approach scalable to very large volumes with billions of voxels.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54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Recall that we would like to </a:t>
            </a:r>
            <a:r>
              <a:rPr lang="en-US" dirty="0" err="1" smtClean="0"/>
              <a:t>precompute</a:t>
            </a:r>
            <a:r>
              <a:rPr lang="en-US" dirty="0" smtClean="0"/>
              <a:t> light transport for each exemplar block.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But</a:t>
            </a:r>
            <a:r>
              <a:rPr lang="en-US" baseline="0" dirty="0" smtClean="0"/>
              <a:t> how should we implement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58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Given an exemplar block, the incoming light field captures the </a:t>
            </a:r>
            <a:r>
              <a:rPr lang="en-US" b="1" dirty="0" smtClean="0"/>
              <a:t>[click]</a:t>
            </a:r>
            <a:r>
              <a:rPr lang="en-US" dirty="0" smtClean="0"/>
              <a:t> radiance at each surface location pointing at all inward directions.</a:t>
            </a:r>
          </a:p>
          <a:p>
            <a:r>
              <a:rPr lang="en-US" b="1" dirty="0" smtClean="0"/>
              <a:t>[Click] </a:t>
            </a:r>
            <a:r>
              <a:rPr lang="en-US" baseline="0" dirty="0" smtClean="0"/>
              <a:t>It is 4D as there are two dimensions for location, and another two for direction.</a:t>
            </a:r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The outgoing light field can be defined similarly.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Ideally, we want to compute the linear operator T,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an 8D quantity, that converts incoming light fields to outgoing ones.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Unfortunately,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representing T in a tractable way while providing high-quality rendering is difficult.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To overcome this curse of dimensionality, we introduce approximations that remove directional dependencies.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286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example, we could attach a diffuser</a:t>
            </a:r>
            <a:r>
              <a:rPr lang="en-US" baseline="0" dirty="0" smtClean="0"/>
              <a:t> to each face of the block, </a:t>
            </a:r>
            <a:r>
              <a:rPr lang="en-US" b="1" baseline="0" dirty="0" smtClean="0"/>
              <a:t>[click] </a:t>
            </a:r>
            <a:r>
              <a:rPr lang="en-US" b="0" baseline="0" dirty="0" smtClean="0"/>
              <a:t>then </a:t>
            </a:r>
            <a:r>
              <a:rPr lang="en-US" baseline="0" dirty="0" smtClean="0"/>
              <a:t>the direction along which the light enters or leaves will no longer matter.</a:t>
            </a:r>
          </a:p>
          <a:p>
            <a:r>
              <a:rPr lang="en-US" b="1" baseline="0" dirty="0" smtClean="0"/>
              <a:t>[Click] </a:t>
            </a:r>
            <a:r>
              <a:rPr lang="en-US" baseline="0" dirty="0" smtClean="0"/>
              <a:t>And we can store the incoming and outgoing light fields in 2D,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making the problem tractable.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Such approximations, however, need to be applied in the right 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114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If too much directional dependencies are ignored, view-dependent effects, such as specular highlights, can be completely missing.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[Click] </a:t>
            </a:r>
            <a:r>
              <a:rPr lang="en-US" baseline="0" dirty="0" smtClean="0"/>
              <a:t>When applying our approximation scheme, which I will present later, in a naïve way, we can get an okay match.</a:t>
            </a:r>
          </a:p>
          <a:p>
            <a:r>
              <a:rPr lang="en-US" baseline="0" dirty="0" smtClean="0"/>
              <a:t>But the result is not as shiny as the ground truth.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Since the high-frequency effects are mostly caused by low-order scattering,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we can approximate only long paths, resulting in high-quality results.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755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Volumetric appearance models are</a:t>
            </a:r>
            <a:r>
              <a:rPr lang="en-US" baseline="0" dirty="0" smtClean="0"/>
              <a:t> capable of generating images with great fidelity, especially for materials with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strong subsurface scattering or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complex </a:t>
            </a:r>
            <a:r>
              <a:rPr lang="en-US" baseline="0" dirty="0" err="1" smtClean="0"/>
              <a:t>mesostructure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dirty="0" smtClean="0"/>
              <a:t>But rendering them is not easy.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694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here</a:t>
            </a:r>
            <a:r>
              <a:rPr lang="en-US" baseline="0" dirty="0" smtClean="0"/>
              <a:t> is a summary of o</a:t>
            </a:r>
            <a:r>
              <a:rPr lang="en-US" dirty="0" smtClean="0"/>
              <a:t>ur solution.</a:t>
            </a:r>
          </a:p>
          <a:p>
            <a:endParaRPr lang="en-US" dirty="0" smtClean="0"/>
          </a:p>
          <a:p>
            <a:r>
              <a:rPr lang="en-US" dirty="0" smtClean="0"/>
              <a:t>First, we put</a:t>
            </a:r>
            <a:r>
              <a:rPr lang="en-US" baseline="0" dirty="0" smtClean="0"/>
              <a:t> light paths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into two categories according to their lengths.</a:t>
            </a:r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We use standard techniques to compute short paths.</a:t>
            </a:r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For longer ones which often consume most of the rendering time, we compute approximately by splitting the task into precomputed and run-time components.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0199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Before diving into the details, I will first give </a:t>
            </a:r>
            <a:r>
              <a:rPr lang="en-US" dirty="0" smtClean="0"/>
              <a:t>some useful definitions</a:t>
            </a:r>
            <a:r>
              <a:rPr lang="en-US" baseline="0" dirty="0" smtClean="0"/>
              <a:t> and an overview of our pipeline.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4032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Assume that </a:t>
            </a:r>
            <a:r>
              <a:rPr lang="en-US" baseline="0" dirty="0" smtClean="0"/>
              <a:t>we have a volume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containing equal-sized </a:t>
            </a:r>
            <a:r>
              <a:rPr lang="en-US" i="1" baseline="0" dirty="0" smtClean="0"/>
              <a:t>blocks</a:t>
            </a:r>
            <a:r>
              <a:rPr lang="en-US" b="0" i="0" baseline="0" dirty="0" smtClean="0"/>
              <a:t>, </a:t>
            </a:r>
            <a:r>
              <a:rPr lang="en-US" b="1" i="0" baseline="0" dirty="0" smtClean="0"/>
              <a:t>[click]</a:t>
            </a:r>
            <a:r>
              <a:rPr lang="en-US" b="0" i="0" baseline="0" dirty="0" smtClean="0"/>
              <a:t> each of which comes from a set of exemplar ones.</a:t>
            </a: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852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Here we show a volume with just 3 blocks.</a:t>
            </a:r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Then we chop each block into a number of </a:t>
            </a:r>
            <a:r>
              <a:rPr lang="en-US" i="1" baseline="0" dirty="0" smtClean="0"/>
              <a:t>voxels</a:t>
            </a:r>
            <a:r>
              <a:rPr lang="en-US" baseline="0" dirty="0" smtClean="0"/>
              <a:t>.</a:t>
            </a:r>
          </a:p>
          <a:p>
            <a:endParaRPr lang="en-US" dirty="0" smtClean="0"/>
          </a:p>
          <a:p>
            <a:r>
              <a:rPr lang="en-US" baseline="0" dirty="0" smtClean="0"/>
              <a:t>Here voxels are defined independent of the underlying representation of the volume.</a:t>
            </a:r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For example, when handling the cloth volumes, each voxel under this definition can contain thousands of micron-sized cloth voxels.</a:t>
            </a:r>
          </a:p>
          <a:p>
            <a:endParaRPr lang="en-US" dirty="0" smtClean="0"/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The surfaces shared by two blocks are called </a:t>
            </a:r>
            <a:r>
              <a:rPr lang="en-US" i="1" baseline="0" dirty="0" smtClean="0"/>
              <a:t>interfaces</a:t>
            </a:r>
            <a:r>
              <a:rPr lang="en-US" baseline="0" dirty="0" smtClean="0"/>
              <a:t>.</a:t>
            </a:r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We also define </a:t>
            </a:r>
            <a:r>
              <a:rPr lang="en-US" i="1" baseline="0" dirty="0" smtClean="0"/>
              <a:t>patches</a:t>
            </a:r>
            <a:r>
              <a:rPr lang="en-US" baseline="0" dirty="0" smtClean="0"/>
              <a:t> as oriented voxel faces on an interface.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9813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Based on these definitions, we define three types of transfers: </a:t>
            </a:r>
            <a:r>
              <a:rPr lang="en-US" b="1" baseline="0" dirty="0" smtClean="0"/>
              <a:t>[click] </a:t>
            </a:r>
            <a:r>
              <a:rPr lang="en-US" baseline="0" dirty="0" smtClean="0"/>
              <a:t>voxel-to-voxel, </a:t>
            </a:r>
            <a:r>
              <a:rPr lang="en-US" b="1" baseline="0" dirty="0" smtClean="0"/>
              <a:t>[click] </a:t>
            </a:r>
            <a:r>
              <a:rPr lang="en-US" baseline="0" dirty="0" smtClean="0"/>
              <a:t>patch-to-patch, and </a:t>
            </a:r>
            <a:r>
              <a:rPr lang="en-US" b="1" baseline="0" dirty="0" smtClean="0"/>
              <a:t>[click] </a:t>
            </a:r>
            <a:r>
              <a:rPr lang="en-US" b="0" baseline="0" dirty="0" smtClean="0"/>
              <a:t>patch-to-</a:t>
            </a:r>
            <a:r>
              <a:rPr lang="en-US" baseline="0" dirty="0" smtClean="0"/>
              <a:t>voxel.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319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Because</a:t>
            </a:r>
            <a:r>
              <a:rPr lang="en-US" baseline="0" dirty="0" smtClean="0"/>
              <a:t> the final volume is built from a small set of exemplar blocks, we can precompute these transfers for each of them.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[Click]</a:t>
            </a:r>
            <a:r>
              <a:rPr lang="en-US" baseline="0" dirty="0" smtClean="0"/>
              <a:t> This makes the first component of our pipeline.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And the </a:t>
            </a:r>
            <a:r>
              <a:rPr lang="en-US" baseline="0" dirty="0" err="1" smtClean="0"/>
              <a:t>precomputed</a:t>
            </a:r>
            <a:r>
              <a:rPr lang="en-US" baseline="0" dirty="0" smtClean="0"/>
              <a:t> information can be reused on other synthesized volumes.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0980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other component is run-time evaluation.</a:t>
            </a:r>
          </a:p>
          <a:p>
            <a:r>
              <a:rPr lang="en-US" baseline="0" dirty="0" smtClean="0"/>
              <a:t>It has </a:t>
            </a:r>
            <a:r>
              <a:rPr lang="en-US" dirty="0" smtClean="0"/>
              <a:t>three</a:t>
            </a:r>
            <a:r>
              <a:rPr lang="en-US" baseline="0" dirty="0" smtClean="0"/>
              <a:t> parts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b="1" dirty="0" smtClean="0"/>
              <a:t>[Click]</a:t>
            </a:r>
            <a:r>
              <a:rPr lang="en-US" dirty="0" smtClean="0"/>
              <a:t> First, we evaluate</a:t>
            </a:r>
            <a:r>
              <a:rPr lang="en-US" baseline="0" dirty="0" smtClean="0"/>
              <a:t> the incoming light, or the </a:t>
            </a:r>
            <a:r>
              <a:rPr lang="en-US" i="1" baseline="0" dirty="0" smtClean="0"/>
              <a:t>source flux</a:t>
            </a:r>
            <a:r>
              <a:rPr lang="en-US" baseline="0" dirty="0" smtClean="0"/>
              <a:t>, at each voxel.</a:t>
            </a:r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Then, we propagate such energy using the precomputed information through a </a:t>
            </a:r>
            <a:r>
              <a:rPr lang="en-US" i="1" baseline="0" dirty="0" smtClean="0"/>
              <a:t>modular flux transfer</a:t>
            </a:r>
            <a:r>
              <a:rPr lang="en-US" baseline="0" dirty="0" smtClean="0"/>
              <a:t> framework.</a:t>
            </a:r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Finally, we perform </a:t>
            </a:r>
            <a:r>
              <a:rPr lang="en-US" i="1" baseline="0" dirty="0" smtClean="0"/>
              <a:t>final gathering </a:t>
            </a:r>
            <a:r>
              <a:rPr lang="en-US" baseline="0" dirty="0" smtClean="0"/>
              <a:t>to speed up the rendering.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838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have seen the overview of our pipeline.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[Click]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Next, I will go through the individual steps, </a:t>
            </a:r>
            <a:r>
              <a:rPr lang="en-US" b="1" baseline="0" dirty="0" smtClean="0"/>
              <a:t>[click] </a:t>
            </a:r>
            <a:r>
              <a:rPr lang="en-US" baseline="0" dirty="0" smtClean="0"/>
              <a:t>starting with the precomputation stage.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982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Let us take a closer look at the </a:t>
            </a:r>
            <a:r>
              <a:rPr lang="en-US" baseline="0" smtClean="0"/>
              <a:t>light transfers we need </a:t>
            </a:r>
            <a:r>
              <a:rPr lang="en-US" baseline="0" dirty="0" smtClean="0"/>
              <a:t>to </a:t>
            </a:r>
            <a:r>
              <a:rPr lang="en-US" baseline="0" dirty="0" err="1" smtClean="0"/>
              <a:t>precompute</a:t>
            </a:r>
            <a:r>
              <a:rPr lang="en-US" baseline="0" dirty="0" smtClean="0"/>
              <a:t> for each exemplar block.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[Click] </a:t>
            </a:r>
            <a:r>
              <a:rPr lang="en-US" baseline="0" dirty="0" smtClean="0"/>
              <a:t>For the voxel-to-voxel transfer, let n be the total number of voxels in the block.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need to compute an n-by-n matrix.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327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Intuitively, the (i, j)-entry of this matrix captures the amount of energy, or flux,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a virtual light meter in voxel j receives when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putting in voxel i a virtual light source with unit intensity.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[Click] </a:t>
            </a:r>
            <a:r>
              <a:rPr lang="en-US" baseline="0" dirty="0" smtClean="0"/>
              <a:t>Precisely,  this value equals the integral over all paths connecting voxel i and j.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271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particular, the volume</a:t>
            </a:r>
            <a:r>
              <a:rPr lang="en-US" baseline="0" dirty="0" smtClean="0"/>
              <a:t> models offering highest-quality renderings are often with micron-level details,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causing the entire volume to contains tons of voxels.</a:t>
            </a:r>
          </a:p>
          <a:p>
            <a:r>
              <a:rPr lang="en-US" baseline="0" dirty="0" smtClean="0"/>
              <a:t>Such complexity makes light transport simulation extremely expensive.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Among those volumes, ones with very little absorption are most challenging, since light can travel within them for a long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4891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practice, we compute the matrix</a:t>
            </a:r>
            <a:r>
              <a:rPr lang="en-US" baseline="0" dirty="0" smtClean="0"/>
              <a:t> </a:t>
            </a:r>
            <a:r>
              <a:rPr lang="en-US" dirty="0" smtClean="0"/>
              <a:t>using a particle tracing based algorithm, </a:t>
            </a:r>
            <a:r>
              <a:rPr lang="en-US" b="1" dirty="0" smtClean="0"/>
              <a:t>[click]</a:t>
            </a:r>
            <a:r>
              <a:rPr lang="en-US" dirty="0" smtClean="0"/>
              <a:t> one</a:t>
            </a:r>
            <a:r>
              <a:rPr lang="en-US" baseline="0" dirty="0" smtClean="0"/>
              <a:t> column at a time.</a:t>
            </a:r>
          </a:p>
          <a:p>
            <a:r>
              <a:rPr lang="en-US" baseline="0" dirty="0" smtClean="0"/>
              <a:t>More details are in the paper.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9064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other two types of transfer matrices are defined </a:t>
            </a:r>
            <a:r>
              <a:rPr lang="en-US" baseline="0" dirty="0" smtClean="0"/>
              <a:t>in similar ways.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the end, we get two symmetric transfer matrices.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patch-to-voxel transfer matrix is rectangular and equals the transpose of the voxel-to-patch one.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0675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Here we show the transfer matrices of an exemplar block from a shiny twill material shown on the bottom-right corner.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can see that the voxel-to-voxel and</a:t>
            </a:r>
            <a:r>
              <a:rPr lang="en-US" baseline="0" dirty="0" smtClean="0"/>
              <a:t> patch-to-patch transfer matrices are both symmetric.</a:t>
            </a:r>
          </a:p>
          <a:p>
            <a:r>
              <a:rPr lang="en-US" baseline="0" dirty="0" smtClean="0"/>
              <a:t>And the former is larger because there are more voxels than patches.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088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Next, let us take a closer</a:t>
            </a:r>
            <a:r>
              <a:rPr lang="en-US" baseline="0" dirty="0" smtClean="0"/>
              <a:t> look at the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run-time component</a:t>
            </a:r>
            <a:r>
              <a:rPr lang="en-US" i="1" baseline="0" dirty="0" smtClean="0"/>
              <a:t>.</a:t>
            </a:r>
          </a:p>
          <a:p>
            <a:r>
              <a:rPr lang="en-US" b="0" i="0" baseline="0" dirty="0" smtClean="0"/>
              <a:t>Due to the time constraint, I will only show the high-level ideas while omitting most of the mathematical details.</a:t>
            </a: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8627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main goal of the run-time component is to evaluate multiple-scattered flux at all voxels.</a:t>
            </a:r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When performing path tracing, we can use them to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approximate indirect illumination in a voxel, </a:t>
            </a:r>
            <a:r>
              <a:rPr lang="en-US" b="1" baseline="0" dirty="0" smtClean="0"/>
              <a:t>[click] </a:t>
            </a:r>
            <a:r>
              <a:rPr lang="en-US" baseline="0" dirty="0" smtClean="0"/>
              <a:t>so that we can terminate the path early and obtain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significant speed 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0526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obtain the multiple-scattered flux, </a:t>
            </a:r>
            <a:r>
              <a:rPr lang="en-US" b="1" dirty="0" smtClean="0"/>
              <a:t>[click]</a:t>
            </a:r>
            <a:r>
              <a:rPr lang="en-US" baseline="0" dirty="0" smtClean="0"/>
              <a:t> </a:t>
            </a:r>
            <a:r>
              <a:rPr lang="en-US" dirty="0" smtClean="0"/>
              <a:t>we first</a:t>
            </a:r>
            <a:r>
              <a:rPr lang="en-US" baseline="0" dirty="0" smtClean="0"/>
              <a:t> convert the physical light source into a set of virtual ones inside the voxels,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which captures flux from single-scattered light.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The vector representing the intensities of those virtual lights is called the </a:t>
            </a:r>
            <a:r>
              <a:rPr lang="en-US" i="1" baseline="0" dirty="0" smtClean="0"/>
              <a:t>source flux vector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9621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Note that our virtual lights emit radiance uniformly in all directions.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[Click]</a:t>
            </a:r>
            <a:r>
              <a:rPr lang="en-US" baseline="0" dirty="0" smtClean="0"/>
              <a:t> This means that we effectively altered the phase function at one scattering event to isotropic.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[Click</a:t>
            </a:r>
            <a:r>
              <a:rPr lang="en-US" b="1" baseline="0" smtClean="0"/>
              <a:t>] </a:t>
            </a:r>
            <a:r>
              <a:rPr lang="en-US" b="0" baseline="0" smtClean="0"/>
              <a:t>And we call this approximation an</a:t>
            </a:r>
            <a:r>
              <a:rPr lang="en-US" baseline="0" smtClean="0"/>
              <a:t> </a:t>
            </a:r>
            <a:r>
              <a:rPr lang="en-US" i="1" baseline="0" dirty="0" smtClean="0"/>
              <a:t>isotropic event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7626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To compute the source flux vector, we trace a number of particles from the physical light source, and deposit energy at the first scattering events.</a:t>
            </a:r>
          </a:p>
          <a:p>
            <a:r>
              <a:rPr lang="en-US" baseline="0" dirty="0" smtClean="0"/>
              <a:t>Then for each voxel,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we sum up all energy it contains,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and create a virtual light source accordingly.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[Click]</a:t>
            </a:r>
            <a:r>
              <a:rPr lang="en-US" b="0" baseline="0" dirty="0" smtClean="0"/>
              <a:t> The benefit of evaluating source flux this way is that we can control the </a:t>
            </a:r>
            <a:r>
              <a:rPr lang="en-US" b="0" baseline="0" dirty="0" err="1" smtClean="0"/>
              <a:t>sparsity</a:t>
            </a:r>
            <a:r>
              <a:rPr lang="en-US" b="0" baseline="0" dirty="0" smtClean="0"/>
              <a:t> of the source flux vector, s</a:t>
            </a:r>
            <a:r>
              <a:rPr lang="en-US" baseline="0" dirty="0" smtClean="0"/>
              <a:t>ince the number non-zero components is bounded by that of traced particles.</a:t>
            </a:r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And the noise created in this process will later be averaged out by applications of transfer matrices.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5752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Next, we present </a:t>
            </a:r>
            <a:r>
              <a:rPr lang="en-US" baseline="0" dirty="0" smtClean="0"/>
              <a:t>the modular flux transfer framework.</a:t>
            </a:r>
          </a:p>
          <a:p>
            <a:r>
              <a:rPr lang="en-US" baseline="0" dirty="0" smtClean="0"/>
              <a:t>It turns the source flux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into multiple-scattered one, </a:t>
            </a:r>
            <a:r>
              <a:rPr lang="en-US" b="1" baseline="0" dirty="0" smtClean="0"/>
              <a:t>[click] </a:t>
            </a:r>
            <a:r>
              <a:rPr lang="en-US" b="0" baseline="0" dirty="0" smtClean="0"/>
              <a:t>using the precomputed transfer matrices.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8342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Suppose</a:t>
            </a:r>
            <a:r>
              <a:rPr lang="en-US" baseline="0" dirty="0" smtClean="0"/>
              <a:t> that we would like to know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the scattered flux in voxel </a:t>
            </a:r>
            <a:r>
              <a:rPr lang="en-US" baseline="0" dirty="0" err="1" smtClean="0"/>
              <a:t>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[Click]</a:t>
            </a:r>
            <a:r>
              <a:rPr lang="en-US" dirty="0" smtClean="0"/>
              <a:t> First, we apply voxel-to-voxel</a:t>
            </a:r>
            <a:r>
              <a:rPr lang="en-US" baseline="0" dirty="0" smtClean="0"/>
              <a:t> transfer to get the energy from all the virtual lights in block 3, such as one in voxel j.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This gives us all energy coming from the same block as voxel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979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 result, the rendering of such high-resolution</a:t>
            </a:r>
            <a:r>
              <a:rPr lang="en-US" baseline="0" dirty="0" smtClean="0"/>
              <a:t> and highly scattering volumes is very slow, normally taking tens to hundreds of core hours.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811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Next, we propagate flux across blocks, such as from voxel k to i.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 start with sending the flux to the block interface by applying the voxel-to-patch transfer,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“flipping” to the other side.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Then we perform a patch-to-patch transfer and another flipping to get to block 3.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Finally, we send the energy back to voxel i with the patch-to-voxel transfer.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Note that we do not keep track of directions along which rays travel across the interfaces.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This is equivalent to inserting a diffuser at every block interface,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is called a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diffuser event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166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have seen one way to send</a:t>
            </a:r>
            <a:r>
              <a:rPr lang="en-US" baseline="0" dirty="0" smtClean="0"/>
              <a:t> energy from voxel k to </a:t>
            </a:r>
            <a:r>
              <a:rPr lang="en-US" baseline="0" dirty="0" err="1" smtClean="0"/>
              <a:t>i</a:t>
            </a:r>
            <a:r>
              <a:rPr lang="en-US" baseline="0" dirty="0" smtClean="0"/>
              <a:t> using only one patch-to-patch transfer.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But it’s not the only way, since we can include</a:t>
            </a:r>
            <a:r>
              <a:rPr lang="en-US" dirty="0" smtClean="0"/>
              <a:t> any</a:t>
            </a:r>
            <a:r>
              <a:rPr lang="en-US" baseline="0" dirty="0" smtClean="0"/>
              <a:t> number of such</a:t>
            </a:r>
            <a:r>
              <a:rPr lang="en-US" dirty="0" smtClean="0"/>
              <a:t> transfers.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3113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example, there are three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5161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this one has five.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6000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general, we need to compute an infinite sum to</a:t>
            </a:r>
            <a:r>
              <a:rPr lang="en-US" baseline="0" dirty="0" smtClean="0"/>
              <a:t> capture energy propagated with any number of patch-to-patch transfers.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[Click]</a:t>
            </a:r>
            <a:r>
              <a:rPr lang="en-US" dirty="0" smtClean="0"/>
              <a:t> This can</a:t>
            </a:r>
            <a:r>
              <a:rPr lang="en-US" baseline="0" dirty="0" smtClean="0"/>
              <a:t> be formulated </a:t>
            </a:r>
            <a:r>
              <a:rPr lang="en-US" dirty="0" smtClean="0"/>
              <a:t>as a Neumann series,</a:t>
            </a:r>
            <a:r>
              <a:rPr lang="en-US" baseline="0" dirty="0" smtClean="0"/>
              <a:t>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which includes a matrix inversion.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 that the outcome of this computation is the multiple-scattered flux vector, whose dimensionality equals the total number of voxels, which can be in billions.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8707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To avoid excessive storage, we introduce a Monte Carlo Matrix Inversion based algorithm, which provides an unbiased estimate for one component of the vector using a random walk.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[Click]</a:t>
            </a:r>
            <a:r>
              <a:rPr lang="en-US" baseline="0" dirty="0" smtClean="0"/>
              <a:t> Suppose we want to know the multiple-scattered flux in voxel i.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random walk then starts from this voxel and tries to get back to some virtual light source.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b="1" dirty="0" smtClean="0"/>
              <a:t>[Click]</a:t>
            </a:r>
            <a:r>
              <a:rPr lang="en-US" dirty="0" smtClean="0"/>
              <a:t> First, we sample a patch</a:t>
            </a:r>
            <a:r>
              <a:rPr lang="en-US" baseline="0" dirty="0" smtClean="0"/>
              <a:t> in the same block according to the patch-to-voxel transfer and </a:t>
            </a:r>
            <a:r>
              <a:rPr lang="en-US" b="1" baseline="0" dirty="0" smtClean="0"/>
              <a:t>[click] </a:t>
            </a:r>
            <a:r>
              <a:rPr lang="en-US" b="0" baseline="0" dirty="0" smtClean="0"/>
              <a:t>do a</a:t>
            </a:r>
            <a:r>
              <a:rPr lang="en-US" baseline="0" dirty="0" smtClean="0"/>
              <a:t> flipping.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Next comes a loop: in each iteration, (we first roll a dice)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3704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first roll a dice and decide whether to continue.</a:t>
            </a:r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If so, we sample another patch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using the patch-to-patch transfer and </a:t>
            </a:r>
            <a:r>
              <a:rPr lang="en-US" b="1" baseline="0" dirty="0" smtClean="0"/>
              <a:t>[click] </a:t>
            </a:r>
            <a:r>
              <a:rPr lang="en-US" baseline="0" dirty="0" smtClean="0"/>
              <a:t>flip to the other side.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We repeat this process, until at some point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the dice roll gives a stop.</a:t>
            </a:r>
          </a:p>
          <a:p>
            <a:r>
              <a:rPr lang="en-US" baseline="0" dirty="0" smtClean="0"/>
              <a:t>Next, we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sample a voxel j using the voxel-to-patch transfer.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9478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[Click]</a:t>
            </a:r>
            <a:r>
              <a:rPr lang="en-US" baseline="0" dirty="0" smtClean="0"/>
              <a:t> Then the inter-block contribution equals the source flux in voxel j times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the throughput v, which is maintained during the entire random walk.</a:t>
            </a:r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Finally, we add the intra-block part to obtain the multiple-scatter flux in voxel </a:t>
            </a:r>
            <a:r>
              <a:rPr lang="en-US" baseline="0" dirty="0" err="1" smtClean="0"/>
              <a:t>i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5321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</a:t>
            </a:r>
            <a:r>
              <a:rPr lang="en-US" baseline="0" dirty="0" smtClean="0"/>
              <a:t> we can estimate the multiple-scattered flux at any given voxel.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And it can be shown that this value equals the average indirect illumination in that voxel.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9852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aseline="0" dirty="0" smtClean="0"/>
              <a:t>last step of the run-time evaluation,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final gathering, uses this property to accelerate the rendering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117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our goal is to develop a technique that</a:t>
            </a:r>
            <a:r>
              <a:rPr lang="en-US" baseline="0" dirty="0" smtClean="0"/>
              <a:t> </a:t>
            </a:r>
            <a:r>
              <a:rPr lang="en-US" dirty="0" smtClean="0"/>
              <a:t>renders such volumes</a:t>
            </a:r>
            <a:r>
              <a:rPr lang="en-US" baseline="0" dirty="0" smtClean="0"/>
              <a:t> up to an order of magnitude faster than standard Monte Carlo methods.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Our method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focuses on cloth but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generalizes to other materials such as wood.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(Preview: </a:t>
            </a:r>
            <a:r>
              <a:rPr lang="en-US" dirty="0" smtClean="0"/>
              <a:t>Next, we give some background</a:t>
            </a:r>
            <a:r>
              <a:rPr lang="en-US" baseline="0" dirty="0" smtClean="0"/>
              <a:t> on rendering and creating volume models.</a:t>
            </a:r>
            <a:r>
              <a:rPr lang="en-US" b="1" baseline="0" dirty="0" smtClean="0"/>
              <a:t>)</a:t>
            </a:r>
            <a:endParaRPr lang="en-US" b="1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3013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This step is based on standard Monte Carlo path tracing.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Given a number k,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we compute first (k – 1) scatterings exactly.</a:t>
            </a:r>
          </a:p>
          <a:p>
            <a:r>
              <a:rPr lang="en-US" baseline="0" dirty="0" smtClean="0"/>
              <a:t>At the k-th scattering event, we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compute the direct illumination accurately and </a:t>
            </a:r>
            <a:r>
              <a:rPr lang="en-US" b="1" baseline="0" dirty="0" smtClean="0"/>
              <a:t>[click] </a:t>
            </a:r>
            <a:r>
              <a:rPr lang="en-US" baseline="0" dirty="0" smtClean="0"/>
              <a:t>approximate the indirect using the multiple-scattered flux.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In our experiments, we picked k = 6 which offers a good balance between performance and accuracy.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(Preview:</a:t>
            </a:r>
            <a:r>
              <a:rPr lang="en-US" b="0" baseline="0" dirty="0" smtClean="0"/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Next, I will show some experimental results.</a:t>
            </a:r>
            <a:r>
              <a:rPr lang="en-US" b="1" baseline="0" dirty="0" smtClean="0"/>
              <a:t>)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6727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Next, I will show some experimental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0722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each exemplar</a:t>
            </a:r>
            <a:r>
              <a:rPr lang="en-US" baseline="0" dirty="0" smtClean="0"/>
              <a:t> block, we picked a resolution such that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it has around 1000 non-empty voxels and 500 patches.</a:t>
            </a:r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Remember the voxels here are often much larger than the real cloth ones.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precomputing</a:t>
            </a:r>
            <a:r>
              <a:rPr lang="en-US" baseline="0" dirty="0" smtClean="0"/>
              <a:t> all transfer matrices for a block takes 4 hours.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7013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we show a shiny fabric</a:t>
            </a:r>
            <a:r>
              <a:rPr lang="en-US" baseline="0" dirty="0" smtClean="0"/>
              <a:t> with 250 thousand blocks created using 25 exemplar ones.</a:t>
            </a:r>
          </a:p>
          <a:p>
            <a:r>
              <a:rPr lang="en-US" baseline="0" dirty="0" smtClean="0"/>
              <a:t>It takes 90 minutes to render using normal path tracing.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[Click]</a:t>
            </a:r>
            <a:r>
              <a:rPr lang="en-US" dirty="0" smtClean="0"/>
              <a:t> When</a:t>
            </a:r>
            <a:r>
              <a:rPr lang="en-US" baseline="0" dirty="0" smtClean="0"/>
              <a:t> accelerated with our method, we get a very good match with a 9X speedup.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1126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When the lighting</a:t>
            </a:r>
            <a:r>
              <a:rPr lang="en-US" baseline="0" dirty="0" smtClean="0"/>
              <a:t> changes</a:t>
            </a:r>
            <a:r>
              <a:rPr lang="en-US" dirty="0" smtClean="0"/>
              <a:t>, the</a:t>
            </a:r>
            <a:r>
              <a:rPr lang="en-US" baseline="0" dirty="0" smtClean="0"/>
              <a:t> single </a:t>
            </a:r>
            <a:r>
              <a:rPr lang="en-US" baseline="0" dirty="0" err="1" smtClean="0"/>
              <a:t>precomputation</a:t>
            </a:r>
            <a:r>
              <a:rPr lang="en-US" baseline="0" dirty="0" smtClean="0"/>
              <a:t> can be reused to </a:t>
            </a:r>
            <a:r>
              <a:rPr lang="en-US" smtClean="0"/>
              <a:t>create consistent</a:t>
            </a:r>
            <a:r>
              <a:rPr lang="en-US" baseline="0" smtClean="0"/>
              <a:t> and</a:t>
            </a:r>
            <a:r>
              <a:rPr lang="en-US" smtClean="0"/>
              <a:t> </a:t>
            </a:r>
            <a:r>
              <a:rPr lang="en-US" dirty="0" smtClean="0"/>
              <a:t>high-quality results.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7693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highly scattering velvet</a:t>
            </a:r>
            <a:r>
              <a:rPr lang="en-US" baseline="0" dirty="0" smtClean="0"/>
              <a:t> with characteristic grazing-angle highlights.</a:t>
            </a:r>
          </a:p>
          <a:p>
            <a:r>
              <a:rPr lang="en-US" baseline="0" dirty="0" smtClean="0"/>
              <a:t>The thickness of this material results in a rendering time of 192 minutes.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[Click]</a:t>
            </a:r>
            <a:r>
              <a:rPr lang="en-US" baseline="0" dirty="0" smtClean="0"/>
              <a:t> </a:t>
            </a:r>
            <a:r>
              <a:rPr lang="en-US" dirty="0" smtClean="0"/>
              <a:t>Our method</a:t>
            </a:r>
            <a:r>
              <a:rPr lang="en-US" baseline="0" dirty="0" smtClean="0"/>
              <a:t> achieves a 12.8X speedup, and the rendering matches the reference image well.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5427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we show two</a:t>
            </a:r>
            <a:r>
              <a:rPr lang="en-US" baseline="0" dirty="0" smtClean="0"/>
              <a:t> path traced results created in similar time.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[Click] </a:t>
            </a:r>
            <a:r>
              <a:rPr lang="en-US" baseline="0" dirty="0" smtClean="0"/>
              <a:t>When not limiting the maximal path length, we can only afford a small number of samples per pixel, resulting in high noise.</a:t>
            </a:r>
          </a:p>
          <a:p>
            <a:r>
              <a:rPr lang="en-US" b="1" baseline="0" dirty="0" smtClean="0"/>
              <a:t>[Click] </a:t>
            </a:r>
            <a:r>
              <a:rPr lang="en-US" baseline="0" dirty="0" smtClean="0"/>
              <a:t>If we limit the maximal path length by terminating all paths after 6 scatterings, the result shows significant darkening because the high-order scattering is missing.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9309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we switch to another set of results</a:t>
            </a:r>
            <a:r>
              <a:rPr lang="en-US" baseline="0" dirty="0" smtClean="0"/>
              <a:t> synthesized from 120 exemplar blocks.</a:t>
            </a:r>
          </a:p>
          <a:p>
            <a:r>
              <a:rPr lang="en-US" baseline="0" dirty="0" smtClean="0"/>
              <a:t>After a single </a:t>
            </a:r>
            <a:r>
              <a:rPr lang="en-US" baseline="0" dirty="0" err="1" smtClean="0"/>
              <a:t>precomputation</a:t>
            </a:r>
            <a:r>
              <a:rPr lang="en-US" baseline="0" dirty="0" smtClean="0"/>
              <a:t>, the transfer matrices can be used to accelerate renderings of fabrics with different designs.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a reference image of a damask design.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[Click]</a:t>
            </a:r>
            <a:r>
              <a:rPr lang="en-US" dirty="0" smtClean="0"/>
              <a:t> Our method provides</a:t>
            </a:r>
            <a:r>
              <a:rPr lang="en-US" baseline="0" dirty="0" smtClean="0"/>
              <a:t> a 7.2X speedup, and our result matches the ground truth very well.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84101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Here we show the</a:t>
            </a:r>
            <a:r>
              <a:rPr lang="en-US" baseline="0" dirty="0" smtClean="0"/>
              <a:t> rendering of a new design under a different illumination.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[Click]</a:t>
            </a:r>
            <a:r>
              <a:rPr lang="en-US" baseline="0" dirty="0" smtClean="0"/>
              <a:t> </a:t>
            </a:r>
            <a:r>
              <a:rPr lang="en-US" dirty="0" smtClean="0"/>
              <a:t>Our result generated based</a:t>
            </a:r>
            <a:r>
              <a:rPr lang="en-US" baseline="0" dirty="0" smtClean="0"/>
              <a:t> on the same </a:t>
            </a:r>
            <a:r>
              <a:rPr lang="en-US" baseline="0" dirty="0" err="1" smtClean="0"/>
              <a:t>precomputation</a:t>
            </a:r>
            <a:r>
              <a:rPr lang="en-US" baseline="0" dirty="0" smtClean="0"/>
              <a:t> is visually identical to the reference.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7263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we show an animated cloth.</a:t>
            </a:r>
          </a:p>
          <a:p>
            <a:r>
              <a:rPr lang="en-US" dirty="0" smtClean="0"/>
              <a:t>Again, all frames</a:t>
            </a:r>
            <a:r>
              <a:rPr lang="en-US" baseline="0" dirty="0" smtClean="0"/>
              <a:t> in this video have been created using a single set of precomputed transfer matrices.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287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Next, we give some background</a:t>
            </a:r>
            <a:r>
              <a:rPr lang="en-US" baseline="0" dirty="0" smtClean="0"/>
              <a:t> on rendering and creating volume models.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53048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When zooming in, we can see the detailed surface structures</a:t>
            </a:r>
            <a:r>
              <a:rPr lang="en-US" baseline="0" dirty="0" smtClean="0"/>
              <a:t> demonstrating the complexity of this volume.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21141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method also generalizes</a:t>
            </a:r>
            <a:r>
              <a:rPr lang="en-US" baseline="0" dirty="0" smtClean="0"/>
              <a:t> to non-cloth materials.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a piece of finished wood represented with an anisotropic volume.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complexity of this volume is nowhere close to those we just saw.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[Click]</a:t>
            </a:r>
            <a:r>
              <a:rPr lang="en-US" baseline="0" dirty="0" smtClean="0"/>
              <a:t> </a:t>
            </a:r>
            <a:r>
              <a:rPr lang="en-US" dirty="0" smtClean="0"/>
              <a:t>Our</a:t>
            </a:r>
            <a:r>
              <a:rPr lang="en-US" baseline="0" dirty="0" smtClean="0"/>
              <a:t> approach still provides a speedup of 3X.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7603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conclude,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introduced a precomputation-based approach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accelerate renderings of very complex volumes built from sets of exemplar blocks.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33923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 algorithm separates low-order and high-order scatterings and approximates the latter using a modular flux transfer framework.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61677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future, we plan to extend our framework to allow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precomputation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material editing.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possibility is to combine our method with the one Milos just presented.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Also, our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precomputation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stage is based on Monte Carlo particle tracing, and further optimizations will be helpful.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Finally, the path length beyond which our approximations are applied is now picked as a global constant.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would be great to have some heuristics to choose its value adaptively.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88587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</a:rPr>
              <a:t>We would like to thank the funding agencies, and thank you for your attention.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485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is</a:t>
            </a:r>
            <a:r>
              <a:rPr lang="en-US" baseline="0" dirty="0" smtClean="0"/>
              <a:t> a large body of work related to this paper.</a:t>
            </a:r>
          </a:p>
          <a:p>
            <a:endParaRPr lang="en-US" dirty="0" smtClean="0"/>
          </a:p>
          <a:p>
            <a:r>
              <a:rPr lang="en-US" dirty="0" smtClean="0"/>
              <a:t>Radiative</a:t>
            </a:r>
            <a:r>
              <a:rPr lang="en-US" baseline="0" dirty="0" smtClean="0"/>
              <a:t> transfer provides a mathematical foundation for modeling volumetric light transport.</a:t>
            </a:r>
          </a:p>
          <a:p>
            <a:endParaRPr lang="en-US" baseline="0" dirty="0" smtClean="0"/>
          </a:p>
          <a:p>
            <a:r>
              <a:rPr lang="en-US" b="0" baseline="0" dirty="0" smtClean="0"/>
              <a:t>To simulate it efficiently,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 a great amount of research has been done.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</a:t>
            </a:r>
            <a:r>
              <a:rPr lang="en-US" baseline="0" smtClean="0"/>
              <a:t>Among those, </a:t>
            </a:r>
            <a:r>
              <a:rPr lang="en-US" baseline="0" dirty="0" smtClean="0"/>
              <a:t>there are methods based on precomputation.</a:t>
            </a:r>
          </a:p>
          <a:p>
            <a:r>
              <a:rPr lang="en-US" baseline="0" dirty="0" smtClean="0"/>
              <a:t>We took significant inspiration from the work done by Loos et al., as we will later see.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Please see the paper for a more comprehensive discussion on related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2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render the volume models, we need to simulate light transport in the scene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 this talk, we use a path formulation</a:t>
            </a:r>
            <a:r>
              <a:rPr lang="en-US" baseline="0" dirty="0" smtClean="0"/>
              <a:t> where the intensity of each pixel equals an integral, or a weighted sum, over contributions from paths connecting that pixel and the light source.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 example light path is shown at the bottom.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359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have seen how to render a scene.</a:t>
            </a:r>
          </a:p>
          <a:p>
            <a:r>
              <a:rPr lang="en-US" baseline="0" dirty="0" smtClean="0"/>
              <a:t>But how are the models in the scene created in the first place?</a:t>
            </a:r>
            <a:endParaRPr lang="en-US" dirty="0" smtClean="0"/>
          </a:p>
          <a:p>
            <a:endParaRPr lang="en-US" dirty="0" smtClean="0"/>
          </a:p>
          <a:p>
            <a:r>
              <a:rPr lang="en-US" baseline="0" dirty="0" smtClean="0"/>
              <a:t>In 2011</a:t>
            </a:r>
            <a:r>
              <a:rPr lang="en-US" dirty="0" smtClean="0"/>
              <a:t>, we developed a method</a:t>
            </a:r>
            <a:r>
              <a:rPr lang="en-US" baseline="0" dirty="0" smtClean="0"/>
              <a:t> </a:t>
            </a:r>
            <a:r>
              <a:rPr lang="en-US" dirty="0" smtClean="0"/>
              <a:t>that </a:t>
            </a:r>
            <a:r>
              <a:rPr lang="en-US" baseline="0" dirty="0" smtClean="0"/>
              <a:t>combines computed tomography scans with a photograph, to create volumetric fabric models with micron-level details.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48B8D-B393-43CD-9C82-81498D5BC80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707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F1B87-2633-47A3-990D-D29BD4914FBC}" type="datetime1">
              <a:rPr lang="en-US" smtClean="0"/>
              <a:t>7/26/2013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27D1F-1FE8-44DC-A9C8-A23EA3AC916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608" y="110124"/>
            <a:ext cx="2341622" cy="113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48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6424"/>
            <a:ext cx="10515600" cy="50705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A990C-2244-49F1-8E37-0ADAB03BBBDA}" type="datetime1">
              <a:rPr lang="en-US" smtClean="0"/>
              <a:t>7/26/2013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27D1F-1FE8-44DC-A9C8-A23EA3AC916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064" y="150461"/>
            <a:ext cx="2381497" cy="57751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160" y="1"/>
            <a:ext cx="8473440" cy="876062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373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7EEA-2A27-46B9-8B19-221AD37FDC93}" type="datetime1">
              <a:rPr lang="en-US" smtClean="0"/>
              <a:t>7/26/2013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27D1F-1FE8-44DC-A9C8-A23EA3AC916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7160" y="1"/>
            <a:ext cx="8473440" cy="876062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064" y="150461"/>
            <a:ext cx="2381497" cy="57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07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ABA2-F2C0-4FFD-9370-83A73293DAE5}" type="datetime1">
              <a:rPr lang="en-US" smtClean="0"/>
              <a:t>7/26/2013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27D1F-1FE8-44DC-A9C8-A23EA3AC916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064" y="150461"/>
            <a:ext cx="2381497" cy="57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48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515AB-4231-4B26-B954-F405AA5AD04A}" type="datetime1">
              <a:rPr lang="en-US" smtClean="0"/>
              <a:t>7/26/2013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27D1F-1FE8-44DC-A9C8-A23EA3AC91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6744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6" r:id="rId3"/>
    <p:sldLayoutId id="2147483687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9.png"/><Relationship Id="rId7" Type="http://schemas.openxmlformats.org/officeDocument/2006/relationships/image" Target="../media/image33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3.png"/><Relationship Id="rId5" Type="http://schemas.openxmlformats.org/officeDocument/2006/relationships/image" Target="../media/image41.png"/><Relationship Id="rId15" Type="http://schemas.openxmlformats.org/officeDocument/2006/relationships/image" Target="../media/image47.png"/><Relationship Id="rId10" Type="http://schemas.openxmlformats.org/officeDocument/2006/relationships/image" Target="../media/image36.png"/><Relationship Id="rId4" Type="http://schemas.openxmlformats.org/officeDocument/2006/relationships/image" Target="../media/image40.png"/><Relationship Id="rId9" Type="http://schemas.openxmlformats.org/officeDocument/2006/relationships/image" Target="../media/image35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9" Type="http://schemas.openxmlformats.org/officeDocument/2006/relationships/image" Target="../media/image83.png"/><Relationship Id="rId21" Type="http://schemas.openxmlformats.org/officeDocument/2006/relationships/image" Target="../media/image65.png"/><Relationship Id="rId34" Type="http://schemas.openxmlformats.org/officeDocument/2006/relationships/image" Target="../media/image78.png"/><Relationship Id="rId42" Type="http://schemas.openxmlformats.org/officeDocument/2006/relationships/image" Target="../media/image86.png"/><Relationship Id="rId47" Type="http://schemas.openxmlformats.org/officeDocument/2006/relationships/image" Target="../media/image91.png"/><Relationship Id="rId50" Type="http://schemas.openxmlformats.org/officeDocument/2006/relationships/image" Target="../media/image94.png"/><Relationship Id="rId55" Type="http://schemas.openxmlformats.org/officeDocument/2006/relationships/image" Target="../media/image99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image" Target="../media/image77.png"/><Relationship Id="rId38" Type="http://schemas.openxmlformats.org/officeDocument/2006/relationships/image" Target="../media/image82.png"/><Relationship Id="rId46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image" Target="../media/image73.png"/><Relationship Id="rId41" Type="http://schemas.openxmlformats.org/officeDocument/2006/relationships/image" Target="../media/image85.png"/><Relationship Id="rId54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37" Type="http://schemas.openxmlformats.org/officeDocument/2006/relationships/image" Target="../media/image81.png"/><Relationship Id="rId40" Type="http://schemas.openxmlformats.org/officeDocument/2006/relationships/image" Target="../media/image84.png"/><Relationship Id="rId45" Type="http://schemas.openxmlformats.org/officeDocument/2006/relationships/image" Target="../media/image89.png"/><Relationship Id="rId53" Type="http://schemas.openxmlformats.org/officeDocument/2006/relationships/image" Target="../media/image97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image" Target="../media/image80.png"/><Relationship Id="rId49" Type="http://schemas.openxmlformats.org/officeDocument/2006/relationships/image" Target="../media/image93.png"/><Relationship Id="rId57" Type="http://schemas.openxmlformats.org/officeDocument/2006/relationships/image" Target="../media/image101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31" Type="http://schemas.openxmlformats.org/officeDocument/2006/relationships/image" Target="../media/image75.png"/><Relationship Id="rId44" Type="http://schemas.openxmlformats.org/officeDocument/2006/relationships/image" Target="../media/image88.png"/><Relationship Id="rId52" Type="http://schemas.openxmlformats.org/officeDocument/2006/relationships/image" Target="../media/image96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image" Target="../media/image79.png"/><Relationship Id="rId43" Type="http://schemas.openxmlformats.org/officeDocument/2006/relationships/image" Target="../media/image87.png"/><Relationship Id="rId48" Type="http://schemas.openxmlformats.org/officeDocument/2006/relationships/image" Target="../media/image92.png"/><Relationship Id="rId56" Type="http://schemas.openxmlformats.org/officeDocument/2006/relationships/image" Target="../media/image100.png"/><Relationship Id="rId8" Type="http://schemas.openxmlformats.org/officeDocument/2006/relationships/image" Target="../media/image52.png"/><Relationship Id="rId51" Type="http://schemas.openxmlformats.org/officeDocument/2006/relationships/image" Target="../media/image95.png"/><Relationship Id="rId3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02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microsoft.com/office/2007/relationships/hdphoto" Target="../media/hdphoto5.wdp"/><Relationship Id="rId4" Type="http://schemas.openxmlformats.org/officeDocument/2006/relationships/image" Target="../media/image103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1.png"/><Relationship Id="rId18" Type="http://schemas.openxmlformats.org/officeDocument/2006/relationships/image" Target="../media/image75.png"/><Relationship Id="rId26" Type="http://schemas.openxmlformats.org/officeDocument/2006/relationships/image" Target="../media/image67.png"/><Relationship Id="rId39" Type="http://schemas.openxmlformats.org/officeDocument/2006/relationships/image" Target="../media/image116.png"/><Relationship Id="rId3" Type="http://schemas.openxmlformats.org/officeDocument/2006/relationships/image" Target="../media/image104.png"/><Relationship Id="rId21" Type="http://schemas.openxmlformats.org/officeDocument/2006/relationships/image" Target="../media/image94.png"/><Relationship Id="rId34" Type="http://schemas.openxmlformats.org/officeDocument/2006/relationships/image" Target="../media/image111.png"/><Relationship Id="rId42" Type="http://schemas.openxmlformats.org/officeDocument/2006/relationships/image" Target="../media/image119.png"/><Relationship Id="rId47" Type="http://schemas.openxmlformats.org/officeDocument/2006/relationships/image" Target="../media/image124.png"/><Relationship Id="rId50" Type="http://schemas.openxmlformats.org/officeDocument/2006/relationships/image" Target="../media/image127.png"/><Relationship Id="rId7" Type="http://schemas.openxmlformats.org/officeDocument/2006/relationships/image" Target="../media/image87.png"/><Relationship Id="rId12" Type="http://schemas.openxmlformats.org/officeDocument/2006/relationships/image" Target="../media/image88.png"/><Relationship Id="rId17" Type="http://schemas.openxmlformats.org/officeDocument/2006/relationships/image" Target="../media/image89.png"/><Relationship Id="rId25" Type="http://schemas.openxmlformats.org/officeDocument/2006/relationships/image" Target="../media/image60.png"/><Relationship Id="rId33" Type="http://schemas.openxmlformats.org/officeDocument/2006/relationships/image" Target="../media/image110.png"/><Relationship Id="rId38" Type="http://schemas.openxmlformats.org/officeDocument/2006/relationships/image" Target="../media/image115.png"/><Relationship Id="rId46" Type="http://schemas.openxmlformats.org/officeDocument/2006/relationships/image" Target="../media/image12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2.png"/><Relationship Id="rId20" Type="http://schemas.openxmlformats.org/officeDocument/2006/relationships/image" Target="../media/image65.png"/><Relationship Id="rId29" Type="http://schemas.openxmlformats.org/officeDocument/2006/relationships/image" Target="../media/image106.png"/><Relationship Id="rId41" Type="http://schemas.openxmlformats.org/officeDocument/2006/relationships/image" Target="../media/image118.png"/><Relationship Id="rId54" Type="http://schemas.openxmlformats.org/officeDocument/2006/relationships/image" Target="../media/image10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11" Type="http://schemas.openxmlformats.org/officeDocument/2006/relationships/image" Target="../media/image81.png"/><Relationship Id="rId24" Type="http://schemas.openxmlformats.org/officeDocument/2006/relationships/image" Target="../media/image58.png"/><Relationship Id="rId32" Type="http://schemas.openxmlformats.org/officeDocument/2006/relationships/image" Target="../media/image109.png"/><Relationship Id="rId37" Type="http://schemas.openxmlformats.org/officeDocument/2006/relationships/image" Target="../media/image114.png"/><Relationship Id="rId40" Type="http://schemas.openxmlformats.org/officeDocument/2006/relationships/image" Target="../media/image117.png"/><Relationship Id="rId45" Type="http://schemas.openxmlformats.org/officeDocument/2006/relationships/image" Target="../media/image122.png"/><Relationship Id="rId53" Type="http://schemas.openxmlformats.org/officeDocument/2006/relationships/image" Target="../media/image130.png"/><Relationship Id="rId5" Type="http://schemas.openxmlformats.org/officeDocument/2006/relationships/image" Target="../media/image66.png"/><Relationship Id="rId15" Type="http://schemas.openxmlformats.org/officeDocument/2006/relationships/image" Target="../media/image64.png"/><Relationship Id="rId23" Type="http://schemas.openxmlformats.org/officeDocument/2006/relationships/image" Target="../media/image91.png"/><Relationship Id="rId28" Type="http://schemas.openxmlformats.org/officeDocument/2006/relationships/image" Target="../media/image99.png"/><Relationship Id="rId36" Type="http://schemas.openxmlformats.org/officeDocument/2006/relationships/image" Target="../media/image113.png"/><Relationship Id="rId49" Type="http://schemas.openxmlformats.org/officeDocument/2006/relationships/image" Target="../media/image126.png"/><Relationship Id="rId10" Type="http://schemas.openxmlformats.org/officeDocument/2006/relationships/image" Target="../media/image74.png"/><Relationship Id="rId19" Type="http://schemas.openxmlformats.org/officeDocument/2006/relationships/image" Target="../media/image57.png"/><Relationship Id="rId31" Type="http://schemas.openxmlformats.org/officeDocument/2006/relationships/image" Target="../media/image108.png"/><Relationship Id="rId44" Type="http://schemas.openxmlformats.org/officeDocument/2006/relationships/image" Target="../media/image121.png"/><Relationship Id="rId52" Type="http://schemas.openxmlformats.org/officeDocument/2006/relationships/image" Target="../media/image129.png"/><Relationship Id="rId4" Type="http://schemas.openxmlformats.org/officeDocument/2006/relationships/image" Target="../media/image59.png"/><Relationship Id="rId9" Type="http://schemas.openxmlformats.org/officeDocument/2006/relationships/image" Target="../media/image105.png"/><Relationship Id="rId14" Type="http://schemas.openxmlformats.org/officeDocument/2006/relationships/image" Target="../media/image83.png"/><Relationship Id="rId22" Type="http://schemas.openxmlformats.org/officeDocument/2006/relationships/image" Target="../media/image95.png"/><Relationship Id="rId27" Type="http://schemas.openxmlformats.org/officeDocument/2006/relationships/image" Target="../media/image96.png"/><Relationship Id="rId30" Type="http://schemas.openxmlformats.org/officeDocument/2006/relationships/image" Target="../media/image107.png"/><Relationship Id="rId35" Type="http://schemas.openxmlformats.org/officeDocument/2006/relationships/image" Target="../media/image112.png"/><Relationship Id="rId43" Type="http://schemas.openxmlformats.org/officeDocument/2006/relationships/image" Target="../media/image120.png"/><Relationship Id="rId48" Type="http://schemas.openxmlformats.org/officeDocument/2006/relationships/image" Target="../media/image125.png"/><Relationship Id="rId8" Type="http://schemas.openxmlformats.org/officeDocument/2006/relationships/image" Target="../media/image100.png"/><Relationship Id="rId51" Type="http://schemas.openxmlformats.org/officeDocument/2006/relationships/image" Target="../media/image128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0.png"/><Relationship Id="rId18" Type="http://schemas.openxmlformats.org/officeDocument/2006/relationships/image" Target="../media/image145.png"/><Relationship Id="rId26" Type="http://schemas.openxmlformats.org/officeDocument/2006/relationships/image" Target="../media/image153.png"/><Relationship Id="rId39" Type="http://schemas.openxmlformats.org/officeDocument/2006/relationships/image" Target="../media/image166.png"/><Relationship Id="rId21" Type="http://schemas.openxmlformats.org/officeDocument/2006/relationships/image" Target="../media/image148.png"/><Relationship Id="rId34" Type="http://schemas.openxmlformats.org/officeDocument/2006/relationships/image" Target="../media/image161.png"/><Relationship Id="rId42" Type="http://schemas.openxmlformats.org/officeDocument/2006/relationships/image" Target="../media/image169.png"/><Relationship Id="rId47" Type="http://schemas.openxmlformats.org/officeDocument/2006/relationships/image" Target="../media/image174.png"/><Relationship Id="rId50" Type="http://schemas.openxmlformats.org/officeDocument/2006/relationships/image" Target="../media/image177.png"/><Relationship Id="rId55" Type="http://schemas.openxmlformats.org/officeDocument/2006/relationships/image" Target="../media/image182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5" Type="http://schemas.openxmlformats.org/officeDocument/2006/relationships/image" Target="../media/image152.png"/><Relationship Id="rId33" Type="http://schemas.openxmlformats.org/officeDocument/2006/relationships/image" Target="../media/image160.png"/><Relationship Id="rId38" Type="http://schemas.openxmlformats.org/officeDocument/2006/relationships/image" Target="../media/image165.png"/><Relationship Id="rId46" Type="http://schemas.openxmlformats.org/officeDocument/2006/relationships/image" Target="../media/image17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43.png"/><Relationship Id="rId20" Type="http://schemas.openxmlformats.org/officeDocument/2006/relationships/image" Target="../media/image147.png"/><Relationship Id="rId29" Type="http://schemas.openxmlformats.org/officeDocument/2006/relationships/image" Target="../media/image156.png"/><Relationship Id="rId41" Type="http://schemas.openxmlformats.org/officeDocument/2006/relationships/image" Target="../media/image168.png"/><Relationship Id="rId54" Type="http://schemas.openxmlformats.org/officeDocument/2006/relationships/image" Target="../media/image1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24" Type="http://schemas.openxmlformats.org/officeDocument/2006/relationships/image" Target="../media/image151.png"/><Relationship Id="rId32" Type="http://schemas.openxmlformats.org/officeDocument/2006/relationships/image" Target="../media/image159.png"/><Relationship Id="rId37" Type="http://schemas.openxmlformats.org/officeDocument/2006/relationships/image" Target="../media/image164.png"/><Relationship Id="rId40" Type="http://schemas.openxmlformats.org/officeDocument/2006/relationships/image" Target="../media/image167.png"/><Relationship Id="rId45" Type="http://schemas.openxmlformats.org/officeDocument/2006/relationships/image" Target="../media/image172.png"/><Relationship Id="rId53" Type="http://schemas.openxmlformats.org/officeDocument/2006/relationships/image" Target="../media/image180.png"/><Relationship Id="rId58" Type="http://schemas.openxmlformats.org/officeDocument/2006/relationships/image" Target="../media/image185.png"/><Relationship Id="rId5" Type="http://schemas.microsoft.com/office/2007/relationships/hdphoto" Target="../media/hdphoto6.wdp"/><Relationship Id="rId15" Type="http://schemas.openxmlformats.org/officeDocument/2006/relationships/image" Target="../media/image142.png"/><Relationship Id="rId23" Type="http://schemas.openxmlformats.org/officeDocument/2006/relationships/image" Target="../media/image150.png"/><Relationship Id="rId28" Type="http://schemas.openxmlformats.org/officeDocument/2006/relationships/image" Target="../media/image155.png"/><Relationship Id="rId36" Type="http://schemas.openxmlformats.org/officeDocument/2006/relationships/image" Target="../media/image163.png"/><Relationship Id="rId49" Type="http://schemas.openxmlformats.org/officeDocument/2006/relationships/image" Target="../media/image176.png"/><Relationship Id="rId57" Type="http://schemas.openxmlformats.org/officeDocument/2006/relationships/image" Target="../media/image184.png"/><Relationship Id="rId10" Type="http://schemas.openxmlformats.org/officeDocument/2006/relationships/image" Target="../media/image137.png"/><Relationship Id="rId19" Type="http://schemas.openxmlformats.org/officeDocument/2006/relationships/image" Target="../media/image146.png"/><Relationship Id="rId31" Type="http://schemas.openxmlformats.org/officeDocument/2006/relationships/image" Target="../media/image158.png"/><Relationship Id="rId44" Type="http://schemas.openxmlformats.org/officeDocument/2006/relationships/image" Target="../media/image171.png"/><Relationship Id="rId52" Type="http://schemas.openxmlformats.org/officeDocument/2006/relationships/image" Target="../media/image179.png"/><Relationship Id="rId4" Type="http://schemas.openxmlformats.org/officeDocument/2006/relationships/image" Target="../media/image132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Relationship Id="rId22" Type="http://schemas.openxmlformats.org/officeDocument/2006/relationships/image" Target="../media/image149.png"/><Relationship Id="rId27" Type="http://schemas.openxmlformats.org/officeDocument/2006/relationships/image" Target="../media/image154.png"/><Relationship Id="rId30" Type="http://schemas.openxmlformats.org/officeDocument/2006/relationships/image" Target="../media/image157.png"/><Relationship Id="rId35" Type="http://schemas.openxmlformats.org/officeDocument/2006/relationships/image" Target="../media/image162.png"/><Relationship Id="rId43" Type="http://schemas.openxmlformats.org/officeDocument/2006/relationships/image" Target="../media/image170.png"/><Relationship Id="rId48" Type="http://schemas.openxmlformats.org/officeDocument/2006/relationships/image" Target="../media/image175.png"/><Relationship Id="rId56" Type="http://schemas.openxmlformats.org/officeDocument/2006/relationships/image" Target="../media/image183.png"/><Relationship Id="rId8" Type="http://schemas.openxmlformats.org/officeDocument/2006/relationships/image" Target="../media/image135.png"/><Relationship Id="rId51" Type="http://schemas.openxmlformats.org/officeDocument/2006/relationships/image" Target="../media/image178.png"/><Relationship Id="rId3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18" Type="http://schemas.openxmlformats.org/officeDocument/2006/relationships/image" Target="../media/image121.png"/><Relationship Id="rId26" Type="http://schemas.openxmlformats.org/officeDocument/2006/relationships/image" Target="../media/image129.png"/><Relationship Id="rId3" Type="http://schemas.openxmlformats.org/officeDocument/2006/relationships/image" Target="../media/image106.png"/><Relationship Id="rId21" Type="http://schemas.openxmlformats.org/officeDocument/2006/relationships/image" Target="../media/image124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5" Type="http://schemas.openxmlformats.org/officeDocument/2006/relationships/image" Target="../media/image12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19.png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24" Type="http://schemas.openxmlformats.org/officeDocument/2006/relationships/image" Target="../media/image127.pn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23" Type="http://schemas.openxmlformats.org/officeDocument/2006/relationships/image" Target="../media/image126.png"/><Relationship Id="rId28" Type="http://schemas.openxmlformats.org/officeDocument/2006/relationships/image" Target="../media/image102.jpg"/><Relationship Id="rId10" Type="http://schemas.openxmlformats.org/officeDocument/2006/relationships/image" Target="../media/image113.png"/><Relationship Id="rId19" Type="http://schemas.openxmlformats.org/officeDocument/2006/relationships/image" Target="../media/image122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Relationship Id="rId22" Type="http://schemas.openxmlformats.org/officeDocument/2006/relationships/image" Target="../media/image125.png"/><Relationship Id="rId27" Type="http://schemas.openxmlformats.org/officeDocument/2006/relationships/image" Target="../media/image1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18" Type="http://schemas.openxmlformats.org/officeDocument/2006/relationships/tags" Target="../tags/tag27.xml"/><Relationship Id="rId26" Type="http://schemas.openxmlformats.org/officeDocument/2006/relationships/image" Target="../media/image190.png"/><Relationship Id="rId3" Type="http://schemas.openxmlformats.org/officeDocument/2006/relationships/tags" Target="../tags/tag12.xml"/><Relationship Id="rId21" Type="http://schemas.openxmlformats.org/officeDocument/2006/relationships/notesSlide" Target="../notesSlides/notesSlide17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tags" Target="../tags/tag26.xml"/><Relationship Id="rId25" Type="http://schemas.openxmlformats.org/officeDocument/2006/relationships/image" Target="../media/image189.png"/><Relationship Id="rId2" Type="http://schemas.openxmlformats.org/officeDocument/2006/relationships/tags" Target="../tags/tag11.xml"/><Relationship Id="rId16" Type="http://schemas.openxmlformats.org/officeDocument/2006/relationships/tags" Target="../tags/tag25.xml"/><Relationship Id="rId20" Type="http://schemas.openxmlformats.org/officeDocument/2006/relationships/slideLayout" Target="../slideLayouts/slideLayout3.xml"/><Relationship Id="rId29" Type="http://schemas.openxmlformats.org/officeDocument/2006/relationships/image" Target="../media/image193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24" Type="http://schemas.openxmlformats.org/officeDocument/2006/relationships/image" Target="../media/image188.png"/><Relationship Id="rId5" Type="http://schemas.openxmlformats.org/officeDocument/2006/relationships/tags" Target="../tags/tag14.xml"/><Relationship Id="rId15" Type="http://schemas.openxmlformats.org/officeDocument/2006/relationships/tags" Target="../tags/tag24.xml"/><Relationship Id="rId23" Type="http://schemas.openxmlformats.org/officeDocument/2006/relationships/image" Target="../media/image187.png"/><Relationship Id="rId28" Type="http://schemas.openxmlformats.org/officeDocument/2006/relationships/image" Target="../media/image192.png"/><Relationship Id="rId10" Type="http://schemas.openxmlformats.org/officeDocument/2006/relationships/tags" Target="../tags/tag19.xml"/><Relationship Id="rId19" Type="http://schemas.openxmlformats.org/officeDocument/2006/relationships/tags" Target="../tags/tag28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Relationship Id="rId22" Type="http://schemas.openxmlformats.org/officeDocument/2006/relationships/image" Target="../media/image186.png"/><Relationship Id="rId27" Type="http://schemas.openxmlformats.org/officeDocument/2006/relationships/image" Target="../media/image19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tags" Target="../tags/tag41.xml"/><Relationship Id="rId18" Type="http://schemas.openxmlformats.org/officeDocument/2006/relationships/image" Target="../media/image190.png"/><Relationship Id="rId3" Type="http://schemas.openxmlformats.org/officeDocument/2006/relationships/tags" Target="../tags/tag31.xml"/><Relationship Id="rId21" Type="http://schemas.openxmlformats.org/officeDocument/2006/relationships/image" Target="../media/image187.png"/><Relationship Id="rId7" Type="http://schemas.openxmlformats.org/officeDocument/2006/relationships/tags" Target="../tags/tag35.xml"/><Relationship Id="rId12" Type="http://schemas.openxmlformats.org/officeDocument/2006/relationships/tags" Target="../tags/tag40.xml"/><Relationship Id="rId17" Type="http://schemas.openxmlformats.org/officeDocument/2006/relationships/image" Target="../media/image188.png"/><Relationship Id="rId2" Type="http://schemas.openxmlformats.org/officeDocument/2006/relationships/tags" Target="../tags/tag30.xml"/><Relationship Id="rId16" Type="http://schemas.openxmlformats.org/officeDocument/2006/relationships/image" Target="../media/image186.png"/><Relationship Id="rId20" Type="http://schemas.openxmlformats.org/officeDocument/2006/relationships/image" Target="../media/image195.png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5" Type="http://schemas.openxmlformats.org/officeDocument/2006/relationships/tags" Target="../tags/tag33.xml"/><Relationship Id="rId15" Type="http://schemas.openxmlformats.org/officeDocument/2006/relationships/notesSlide" Target="../notesSlides/notesSlide18.xml"/><Relationship Id="rId23" Type="http://schemas.openxmlformats.org/officeDocument/2006/relationships/image" Target="../media/image191.png"/><Relationship Id="rId10" Type="http://schemas.openxmlformats.org/officeDocument/2006/relationships/tags" Target="../tags/tag38.xml"/><Relationship Id="rId19" Type="http://schemas.openxmlformats.org/officeDocument/2006/relationships/image" Target="../media/image194.png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slideLayout" Target="../slideLayouts/slideLayout3.xml"/><Relationship Id="rId22" Type="http://schemas.openxmlformats.org/officeDocument/2006/relationships/image" Target="../media/image1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202.png"/><Relationship Id="rId3" Type="http://schemas.openxmlformats.org/officeDocument/2006/relationships/tags" Target="../tags/tag44.xml"/><Relationship Id="rId7" Type="http://schemas.openxmlformats.org/officeDocument/2006/relationships/image" Target="../media/image197.jpg"/><Relationship Id="rId12" Type="http://schemas.openxmlformats.org/officeDocument/2006/relationships/image" Target="../media/image201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96.jpg"/><Relationship Id="rId11" Type="http://schemas.openxmlformats.org/officeDocument/2006/relationships/image" Target="../media/image200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199.jpg"/><Relationship Id="rId4" Type="http://schemas.openxmlformats.org/officeDocument/2006/relationships/slideLayout" Target="../slideLayouts/slideLayout3.xml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Relationship Id="rId4" Type="http://schemas.openxmlformats.org/officeDocument/2006/relationships/image" Target="../media/image20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02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03.png"/><Relationship Id="rId7" Type="http://schemas.openxmlformats.org/officeDocument/2006/relationships/image" Target="../media/image20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205.pn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06.png"/><Relationship Id="rId7" Type="http://schemas.openxmlformats.org/officeDocument/2006/relationships/image" Target="../media/image20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microsoft.com/office/2007/relationships/hdphoto" Target="../media/hdphoto10.wdp"/><Relationship Id="rId9" Type="http://schemas.openxmlformats.org/officeDocument/2006/relationships/image" Target="../media/image2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12.png"/><Relationship Id="rId7" Type="http://schemas.openxmlformats.org/officeDocument/2006/relationships/image" Target="../media/image2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206.png"/><Relationship Id="rId4" Type="http://schemas.openxmlformats.org/officeDocument/2006/relationships/image" Target="../media/image208.png"/><Relationship Id="rId9" Type="http://schemas.openxmlformats.org/officeDocument/2006/relationships/image" Target="../media/image20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Relationship Id="rId5" Type="http://schemas.openxmlformats.org/officeDocument/2006/relationships/image" Target="../media/image214.png"/><Relationship Id="rId4" Type="http://schemas.openxmlformats.org/officeDocument/2006/relationships/image" Target="../media/image20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13" Type="http://schemas.openxmlformats.org/officeDocument/2006/relationships/image" Target="../media/image219.png"/><Relationship Id="rId3" Type="http://schemas.openxmlformats.org/officeDocument/2006/relationships/tags" Target="../tags/tag49.xml"/><Relationship Id="rId7" Type="http://schemas.openxmlformats.org/officeDocument/2006/relationships/image" Target="../media/image2060.png"/><Relationship Id="rId12" Type="http://schemas.openxmlformats.org/officeDocument/2006/relationships/image" Target="../media/image218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notesSlide" Target="../notesSlides/notesSlide29.xml"/><Relationship Id="rId11" Type="http://schemas.openxmlformats.org/officeDocument/2006/relationships/image" Target="../media/image217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16.png"/><Relationship Id="rId4" Type="http://schemas.openxmlformats.org/officeDocument/2006/relationships/tags" Target="../tags/tag50.xml"/><Relationship Id="rId9" Type="http://schemas.openxmlformats.org/officeDocument/2006/relationships/image" Target="../media/image2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2060.png"/><Relationship Id="rId5" Type="http://schemas.openxmlformats.org/officeDocument/2006/relationships/image" Target="../media/image214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0.png"/><Relationship Id="rId3" Type="http://schemas.openxmlformats.org/officeDocument/2006/relationships/tags" Target="../tags/tag55.xml"/><Relationship Id="rId7" Type="http://schemas.openxmlformats.org/officeDocument/2006/relationships/image" Target="../media/image220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2130.png"/><Relationship Id="rId11" Type="http://schemas.openxmlformats.org/officeDocument/2006/relationships/image" Target="../media/image214.png"/><Relationship Id="rId5" Type="http://schemas.openxmlformats.org/officeDocument/2006/relationships/notesSlide" Target="../notesSlides/notesSlide31.xml"/><Relationship Id="rId10" Type="http://schemas.openxmlformats.org/officeDocument/2006/relationships/image" Target="../media/image2060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5.jpg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7" Type="http://schemas.openxmlformats.org/officeDocument/2006/relationships/image" Target="../media/image2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8.png"/><Relationship Id="rId5" Type="http://schemas.openxmlformats.org/officeDocument/2006/relationships/image" Target="../media/image212.png"/><Relationship Id="rId4" Type="http://schemas.microsoft.com/office/2007/relationships/hdphoto" Target="../media/hdphoto10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13" Type="http://schemas.openxmlformats.org/officeDocument/2006/relationships/image" Target="../media/image230.png"/><Relationship Id="rId3" Type="http://schemas.openxmlformats.org/officeDocument/2006/relationships/tags" Target="../tags/tag58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229.png"/><Relationship Id="rId17" Type="http://schemas.openxmlformats.org/officeDocument/2006/relationships/image" Target="../media/image233.png"/><Relationship Id="rId2" Type="http://schemas.openxmlformats.org/officeDocument/2006/relationships/tags" Target="../tags/tag57.xml"/><Relationship Id="rId16" Type="http://schemas.openxmlformats.org/officeDocument/2006/relationships/image" Target="../media/image216.png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28.png"/><Relationship Id="rId5" Type="http://schemas.openxmlformats.org/officeDocument/2006/relationships/tags" Target="../tags/tag60.xml"/><Relationship Id="rId15" Type="http://schemas.openxmlformats.org/officeDocument/2006/relationships/image" Target="../media/image232.png"/><Relationship Id="rId10" Type="http://schemas.openxmlformats.org/officeDocument/2006/relationships/image" Target="../media/image227.png"/><Relationship Id="rId4" Type="http://schemas.openxmlformats.org/officeDocument/2006/relationships/tags" Target="../tags/tag59.xml"/><Relationship Id="rId9" Type="http://schemas.openxmlformats.org/officeDocument/2006/relationships/image" Target="../media/image226.png"/><Relationship Id="rId14" Type="http://schemas.openxmlformats.org/officeDocument/2006/relationships/image" Target="../media/image23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13" Type="http://schemas.openxmlformats.org/officeDocument/2006/relationships/image" Target="../media/image240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1.wdp"/><Relationship Id="rId12" Type="http://schemas.openxmlformats.org/officeDocument/2006/relationships/image" Target="../media/image239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234.png"/><Relationship Id="rId11" Type="http://schemas.openxmlformats.org/officeDocument/2006/relationships/image" Target="../media/image238.png"/><Relationship Id="rId5" Type="http://schemas.openxmlformats.org/officeDocument/2006/relationships/image" Target="../media/image226.png"/><Relationship Id="rId10" Type="http://schemas.openxmlformats.org/officeDocument/2006/relationships/image" Target="../media/image237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23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1.wdp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234.png"/><Relationship Id="rId5" Type="http://schemas.openxmlformats.org/officeDocument/2006/relationships/image" Target="../media/image238.png"/><Relationship Id="rId10" Type="http://schemas.openxmlformats.org/officeDocument/2006/relationships/image" Target="../media/image240.pn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2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229.png"/><Relationship Id="rId18" Type="http://schemas.microsoft.com/office/2007/relationships/hdphoto" Target="../media/hdphoto11.wdp"/><Relationship Id="rId3" Type="http://schemas.openxmlformats.org/officeDocument/2006/relationships/tags" Target="../tags/tag68.xml"/><Relationship Id="rId21" Type="http://schemas.openxmlformats.org/officeDocument/2006/relationships/image" Target="../media/image235.png"/><Relationship Id="rId7" Type="http://schemas.openxmlformats.org/officeDocument/2006/relationships/tags" Target="../tags/tag72.xml"/><Relationship Id="rId12" Type="http://schemas.openxmlformats.org/officeDocument/2006/relationships/image" Target="../media/image227.png"/><Relationship Id="rId17" Type="http://schemas.openxmlformats.org/officeDocument/2006/relationships/image" Target="../media/image234.png"/><Relationship Id="rId2" Type="http://schemas.openxmlformats.org/officeDocument/2006/relationships/tags" Target="../tags/tag67.xml"/><Relationship Id="rId16" Type="http://schemas.openxmlformats.org/officeDocument/2006/relationships/image" Target="../media/image238.png"/><Relationship Id="rId20" Type="http://schemas.openxmlformats.org/officeDocument/2006/relationships/image" Target="../media/image237.png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image" Target="../media/image240.png"/><Relationship Id="rId5" Type="http://schemas.openxmlformats.org/officeDocument/2006/relationships/tags" Target="../tags/tag70.xml"/><Relationship Id="rId15" Type="http://schemas.openxmlformats.org/officeDocument/2006/relationships/image" Target="../media/image241.png"/><Relationship Id="rId10" Type="http://schemas.openxmlformats.org/officeDocument/2006/relationships/image" Target="../media/image226.png"/><Relationship Id="rId19" Type="http://schemas.openxmlformats.org/officeDocument/2006/relationships/image" Target="../media/image239.png"/><Relationship Id="rId4" Type="http://schemas.openxmlformats.org/officeDocument/2006/relationships/tags" Target="../tags/tag69.xml"/><Relationship Id="rId9" Type="http://schemas.openxmlformats.org/officeDocument/2006/relationships/notesSlide" Target="../notesSlides/notesSlide37.xml"/><Relationship Id="rId14" Type="http://schemas.openxmlformats.org/officeDocument/2006/relationships/image" Target="../media/image23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13" Type="http://schemas.openxmlformats.org/officeDocument/2006/relationships/image" Target="../media/image243.jpeg"/><Relationship Id="rId3" Type="http://schemas.openxmlformats.org/officeDocument/2006/relationships/slideLayout" Target="../slideLayouts/slideLayout3.xml"/><Relationship Id="rId7" Type="http://schemas.microsoft.com/office/2007/relationships/hdphoto" Target="../media/hdphoto11.wdp"/><Relationship Id="rId12" Type="http://schemas.openxmlformats.org/officeDocument/2006/relationships/image" Target="../media/image242.jpe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234.png"/><Relationship Id="rId11" Type="http://schemas.openxmlformats.org/officeDocument/2006/relationships/image" Target="../media/image228.png"/><Relationship Id="rId5" Type="http://schemas.openxmlformats.org/officeDocument/2006/relationships/image" Target="../media/image238.png"/><Relationship Id="rId15" Type="http://schemas.openxmlformats.org/officeDocument/2006/relationships/image" Target="../media/image245.png"/><Relationship Id="rId10" Type="http://schemas.openxmlformats.org/officeDocument/2006/relationships/image" Target="../media/image231.png"/><Relationship Id="rId4" Type="http://schemas.openxmlformats.org/officeDocument/2006/relationships/notesSlide" Target="../notesSlides/notesSlide38.xml"/><Relationship Id="rId9" Type="http://schemas.openxmlformats.org/officeDocument/2006/relationships/image" Target="../media/image237.png"/><Relationship Id="rId14" Type="http://schemas.openxmlformats.org/officeDocument/2006/relationships/image" Target="../media/image24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247.png"/><Relationship Id="rId3" Type="http://schemas.openxmlformats.org/officeDocument/2006/relationships/tags" Target="../tags/tag77.xml"/><Relationship Id="rId7" Type="http://schemas.openxmlformats.org/officeDocument/2006/relationships/image" Target="../media/image216.png"/><Relationship Id="rId12" Type="http://schemas.microsoft.com/office/2007/relationships/hdphoto" Target="../media/hdphoto11.wdp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notesSlide" Target="../notesSlides/notesSlide39.xml"/><Relationship Id="rId11" Type="http://schemas.openxmlformats.org/officeDocument/2006/relationships/image" Target="../media/image235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15.png"/><Relationship Id="rId4" Type="http://schemas.openxmlformats.org/officeDocument/2006/relationships/tags" Target="../tags/tag78.xml"/><Relationship Id="rId9" Type="http://schemas.openxmlformats.org/officeDocument/2006/relationships/image" Target="../media/image2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image" Target="../media/image215.png"/><Relationship Id="rId18" Type="http://schemas.openxmlformats.org/officeDocument/2006/relationships/image" Target="../media/image228.png"/><Relationship Id="rId3" Type="http://schemas.openxmlformats.org/officeDocument/2006/relationships/tags" Target="../tags/tag81.xml"/><Relationship Id="rId21" Type="http://schemas.openxmlformats.org/officeDocument/2006/relationships/image" Target="../media/image250.png"/><Relationship Id="rId7" Type="http://schemas.openxmlformats.org/officeDocument/2006/relationships/tags" Target="../tags/tag85.xml"/><Relationship Id="rId12" Type="http://schemas.openxmlformats.org/officeDocument/2006/relationships/image" Target="../media/image246.png"/><Relationship Id="rId17" Type="http://schemas.openxmlformats.org/officeDocument/2006/relationships/image" Target="../media/image234.png"/><Relationship Id="rId2" Type="http://schemas.openxmlformats.org/officeDocument/2006/relationships/tags" Target="../tags/tag80.xml"/><Relationship Id="rId16" Type="http://schemas.openxmlformats.org/officeDocument/2006/relationships/image" Target="../media/image248.png"/><Relationship Id="rId20" Type="http://schemas.openxmlformats.org/officeDocument/2006/relationships/image" Target="../media/image249.png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image" Target="../media/image216.png"/><Relationship Id="rId5" Type="http://schemas.openxmlformats.org/officeDocument/2006/relationships/tags" Target="../tags/tag83.xml"/><Relationship Id="rId15" Type="http://schemas.microsoft.com/office/2007/relationships/hdphoto" Target="../media/hdphoto11.wdp"/><Relationship Id="rId10" Type="http://schemas.openxmlformats.org/officeDocument/2006/relationships/notesSlide" Target="../notesSlides/notesSlide40.xml"/><Relationship Id="rId19" Type="http://schemas.openxmlformats.org/officeDocument/2006/relationships/image" Target="../media/image247.png"/><Relationship Id="rId4" Type="http://schemas.openxmlformats.org/officeDocument/2006/relationships/tags" Target="../tags/tag82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235.png"/><Relationship Id="rId22" Type="http://schemas.openxmlformats.org/officeDocument/2006/relationships/image" Target="../media/image25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1.xml"/><Relationship Id="rId13" Type="http://schemas.openxmlformats.org/officeDocument/2006/relationships/image" Target="../media/image248.png"/><Relationship Id="rId3" Type="http://schemas.openxmlformats.org/officeDocument/2006/relationships/tags" Target="../tags/tag89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250.png"/><Relationship Id="rId17" Type="http://schemas.openxmlformats.org/officeDocument/2006/relationships/image" Target="../media/image253.png"/><Relationship Id="rId2" Type="http://schemas.openxmlformats.org/officeDocument/2006/relationships/tags" Target="../tags/tag88.xml"/><Relationship Id="rId16" Type="http://schemas.openxmlformats.org/officeDocument/2006/relationships/image" Target="../media/image252.png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image" Target="../media/image216.png"/><Relationship Id="rId5" Type="http://schemas.openxmlformats.org/officeDocument/2006/relationships/tags" Target="../tags/tag91.xml"/><Relationship Id="rId15" Type="http://schemas.microsoft.com/office/2007/relationships/hdphoto" Target="../media/hdphoto11.wdp"/><Relationship Id="rId10" Type="http://schemas.openxmlformats.org/officeDocument/2006/relationships/image" Target="../media/image247.png"/><Relationship Id="rId4" Type="http://schemas.openxmlformats.org/officeDocument/2006/relationships/tags" Target="../tags/tag90.xml"/><Relationship Id="rId9" Type="http://schemas.openxmlformats.org/officeDocument/2006/relationships/image" Target="../media/image228.png"/><Relationship Id="rId14" Type="http://schemas.openxmlformats.org/officeDocument/2006/relationships/image" Target="../media/image23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216.png"/><Relationship Id="rId18" Type="http://schemas.microsoft.com/office/2007/relationships/hdphoto" Target="../media/hdphoto11.wdp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../media/image247.png"/><Relationship Id="rId17" Type="http://schemas.openxmlformats.org/officeDocument/2006/relationships/image" Target="../media/image234.png"/><Relationship Id="rId2" Type="http://schemas.openxmlformats.org/officeDocument/2006/relationships/tags" Target="../tags/tag94.xml"/><Relationship Id="rId16" Type="http://schemas.openxmlformats.org/officeDocument/2006/relationships/image" Target="../media/image248.png"/><Relationship Id="rId20" Type="http://schemas.openxmlformats.org/officeDocument/2006/relationships/image" Target="../media/image254.png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228.png"/><Relationship Id="rId5" Type="http://schemas.openxmlformats.org/officeDocument/2006/relationships/tags" Target="../tags/tag97.xml"/><Relationship Id="rId15" Type="http://schemas.openxmlformats.org/officeDocument/2006/relationships/image" Target="../media/image253.png"/><Relationship Id="rId10" Type="http://schemas.openxmlformats.org/officeDocument/2006/relationships/notesSlide" Target="../notesSlides/notesSlide42.xml"/><Relationship Id="rId19" Type="http://schemas.openxmlformats.org/officeDocument/2006/relationships/image" Target="../media/image250.png"/><Relationship Id="rId4" Type="http://schemas.openxmlformats.org/officeDocument/2006/relationships/tags" Target="../tags/tag96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25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image" Target="../media/image228.png"/><Relationship Id="rId18" Type="http://schemas.openxmlformats.org/officeDocument/2006/relationships/image" Target="../media/image248.png"/><Relationship Id="rId3" Type="http://schemas.openxmlformats.org/officeDocument/2006/relationships/tags" Target="../tags/tag103.xml"/><Relationship Id="rId21" Type="http://schemas.openxmlformats.org/officeDocument/2006/relationships/image" Target="../media/image250.png"/><Relationship Id="rId7" Type="http://schemas.openxmlformats.org/officeDocument/2006/relationships/tags" Target="../tags/tag107.xml"/><Relationship Id="rId12" Type="http://schemas.openxmlformats.org/officeDocument/2006/relationships/notesSlide" Target="../notesSlides/notesSlide43.xml"/><Relationship Id="rId17" Type="http://schemas.openxmlformats.org/officeDocument/2006/relationships/image" Target="../media/image253.png"/><Relationship Id="rId2" Type="http://schemas.openxmlformats.org/officeDocument/2006/relationships/tags" Target="../tags/tag102.xml"/><Relationship Id="rId16" Type="http://schemas.openxmlformats.org/officeDocument/2006/relationships/image" Target="../media/image252.png"/><Relationship Id="rId20" Type="http://schemas.microsoft.com/office/2007/relationships/hdphoto" Target="../media/hdphoto11.wdp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105.xml"/><Relationship Id="rId15" Type="http://schemas.openxmlformats.org/officeDocument/2006/relationships/image" Target="../media/image216.png"/><Relationship Id="rId10" Type="http://schemas.openxmlformats.org/officeDocument/2006/relationships/tags" Target="../tags/tag110.xml"/><Relationship Id="rId19" Type="http://schemas.openxmlformats.org/officeDocument/2006/relationships/image" Target="../media/image234.png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image" Target="../media/image247.png"/><Relationship Id="rId22" Type="http://schemas.openxmlformats.org/officeDocument/2006/relationships/image" Target="../media/image2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1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image" Target="../media/image256.png"/><Relationship Id="rId5" Type="http://schemas.openxmlformats.org/officeDocument/2006/relationships/image" Target="../media/image255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3" Type="http://schemas.openxmlformats.org/officeDocument/2006/relationships/tags" Target="../tags/tag115.xml"/><Relationship Id="rId7" Type="http://schemas.openxmlformats.org/officeDocument/2006/relationships/image" Target="../media/image228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216.png"/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4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258.png"/><Relationship Id="rId18" Type="http://schemas.openxmlformats.org/officeDocument/2006/relationships/image" Target="../media/image261.png"/><Relationship Id="rId3" Type="http://schemas.openxmlformats.org/officeDocument/2006/relationships/tags" Target="../tags/tag118.xml"/><Relationship Id="rId21" Type="http://schemas.openxmlformats.org/officeDocument/2006/relationships/image" Target="../media/image236.png"/><Relationship Id="rId7" Type="http://schemas.openxmlformats.org/officeDocument/2006/relationships/tags" Target="../tags/tag122.xml"/><Relationship Id="rId12" Type="http://schemas.openxmlformats.org/officeDocument/2006/relationships/image" Target="../media/image257.png"/><Relationship Id="rId17" Type="http://schemas.openxmlformats.org/officeDocument/2006/relationships/image" Target="../media/image247.png"/><Relationship Id="rId2" Type="http://schemas.openxmlformats.org/officeDocument/2006/relationships/tags" Target="../tags/tag117.xml"/><Relationship Id="rId16" Type="http://schemas.openxmlformats.org/officeDocument/2006/relationships/image" Target="../media/image260.png"/><Relationship Id="rId20" Type="http://schemas.openxmlformats.org/officeDocument/2006/relationships/image" Target="../media/image263.png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image" Target="../media/image228.png"/><Relationship Id="rId5" Type="http://schemas.openxmlformats.org/officeDocument/2006/relationships/tags" Target="../tags/tag120.xml"/><Relationship Id="rId15" Type="http://schemas.openxmlformats.org/officeDocument/2006/relationships/image" Target="../media/image215.png"/><Relationship Id="rId10" Type="http://schemas.openxmlformats.org/officeDocument/2006/relationships/image" Target="../media/image216.png"/><Relationship Id="rId19" Type="http://schemas.openxmlformats.org/officeDocument/2006/relationships/image" Target="../media/image262.png"/><Relationship Id="rId4" Type="http://schemas.openxmlformats.org/officeDocument/2006/relationships/tags" Target="../tags/tag119.xml"/><Relationship Id="rId9" Type="http://schemas.openxmlformats.org/officeDocument/2006/relationships/notesSlide" Target="../notesSlides/notesSlide46.xml"/><Relationship Id="rId14" Type="http://schemas.openxmlformats.org/officeDocument/2006/relationships/image" Target="../media/image25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13" Type="http://schemas.openxmlformats.org/officeDocument/2006/relationships/image" Target="../media/image216.png"/><Relationship Id="rId18" Type="http://schemas.openxmlformats.org/officeDocument/2006/relationships/image" Target="../media/image215.png"/><Relationship Id="rId26" Type="http://schemas.openxmlformats.org/officeDocument/2006/relationships/image" Target="../media/image236.png"/><Relationship Id="rId3" Type="http://schemas.openxmlformats.org/officeDocument/2006/relationships/tags" Target="../tags/tag125.xml"/><Relationship Id="rId21" Type="http://schemas.openxmlformats.org/officeDocument/2006/relationships/image" Target="../media/image261.png"/><Relationship Id="rId7" Type="http://schemas.openxmlformats.org/officeDocument/2006/relationships/tags" Target="../tags/tag129.xml"/><Relationship Id="rId12" Type="http://schemas.openxmlformats.org/officeDocument/2006/relationships/notesSlide" Target="../notesSlides/notesSlide47.xml"/><Relationship Id="rId17" Type="http://schemas.openxmlformats.org/officeDocument/2006/relationships/image" Target="../media/image259.png"/><Relationship Id="rId25" Type="http://schemas.openxmlformats.org/officeDocument/2006/relationships/image" Target="../media/image265.png"/><Relationship Id="rId2" Type="http://schemas.openxmlformats.org/officeDocument/2006/relationships/tags" Target="../tags/tag124.xml"/><Relationship Id="rId16" Type="http://schemas.openxmlformats.org/officeDocument/2006/relationships/image" Target="../media/image258.png"/><Relationship Id="rId20" Type="http://schemas.openxmlformats.org/officeDocument/2006/relationships/image" Target="../media/image247.png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slideLayout" Target="../slideLayouts/slideLayout3.xml"/><Relationship Id="rId24" Type="http://schemas.openxmlformats.org/officeDocument/2006/relationships/image" Target="../media/image264.png"/><Relationship Id="rId5" Type="http://schemas.openxmlformats.org/officeDocument/2006/relationships/tags" Target="../tags/tag127.xml"/><Relationship Id="rId15" Type="http://schemas.openxmlformats.org/officeDocument/2006/relationships/image" Target="../media/image257.png"/><Relationship Id="rId23" Type="http://schemas.openxmlformats.org/officeDocument/2006/relationships/image" Target="../media/image263.png"/><Relationship Id="rId10" Type="http://schemas.openxmlformats.org/officeDocument/2006/relationships/tags" Target="../tags/tag132.xml"/><Relationship Id="rId19" Type="http://schemas.openxmlformats.org/officeDocument/2006/relationships/image" Target="../media/image260.png"/><Relationship Id="rId4" Type="http://schemas.openxmlformats.org/officeDocument/2006/relationships/tags" Target="../tags/tag126.xml"/><Relationship Id="rId9" Type="http://schemas.openxmlformats.org/officeDocument/2006/relationships/tags" Target="../tags/tag131.xml"/><Relationship Id="rId14" Type="http://schemas.openxmlformats.org/officeDocument/2006/relationships/image" Target="../media/image228.png"/><Relationship Id="rId22" Type="http://schemas.openxmlformats.org/officeDocument/2006/relationships/image" Target="../media/image262.png"/><Relationship Id="rId27" Type="http://schemas.openxmlformats.org/officeDocument/2006/relationships/image" Target="../media/image26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3" Type="http://schemas.openxmlformats.org/officeDocument/2006/relationships/tags" Target="../tags/tag135.xml"/><Relationship Id="rId7" Type="http://schemas.openxmlformats.org/officeDocument/2006/relationships/image" Target="../media/image247.pn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228.png"/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6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13" Type="http://schemas.openxmlformats.org/officeDocument/2006/relationships/image" Target="../media/image208.png"/><Relationship Id="rId3" Type="http://schemas.openxmlformats.org/officeDocument/2006/relationships/tags" Target="../tags/tag138.xml"/><Relationship Id="rId7" Type="http://schemas.openxmlformats.org/officeDocument/2006/relationships/image" Target="../media/image247.png"/><Relationship Id="rId12" Type="http://schemas.openxmlformats.org/officeDocument/2006/relationships/image" Target="../media/image212.png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image" Target="../media/image228.png"/><Relationship Id="rId11" Type="http://schemas.microsoft.com/office/2007/relationships/hdphoto" Target="../media/hdphoto10.wdp"/><Relationship Id="rId5" Type="http://schemas.openxmlformats.org/officeDocument/2006/relationships/notesSlide" Target="../notesSlides/notesSlide49.xml"/><Relationship Id="rId10" Type="http://schemas.openxmlformats.org/officeDocument/2006/relationships/image" Target="../media/image206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68.png"/><Relationship Id="rId14" Type="http://schemas.openxmlformats.org/officeDocument/2006/relationships/image" Target="../media/image2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146.xml"/><Relationship Id="rId13" Type="http://schemas.openxmlformats.org/officeDocument/2006/relationships/image" Target="../media/image232.png"/><Relationship Id="rId18" Type="http://schemas.openxmlformats.org/officeDocument/2006/relationships/image" Target="../media/image23.png"/><Relationship Id="rId3" Type="http://schemas.openxmlformats.org/officeDocument/2006/relationships/tags" Target="../tags/tag141.xml"/><Relationship Id="rId21" Type="http://schemas.openxmlformats.org/officeDocument/2006/relationships/image" Target="../media/image270.png"/><Relationship Id="rId7" Type="http://schemas.openxmlformats.org/officeDocument/2006/relationships/tags" Target="../tags/tag145.xml"/><Relationship Id="rId12" Type="http://schemas.openxmlformats.org/officeDocument/2006/relationships/image" Target="../media/image216.png"/><Relationship Id="rId17" Type="http://schemas.openxmlformats.org/officeDocument/2006/relationships/image" Target="../media/image22.png"/><Relationship Id="rId2" Type="http://schemas.openxmlformats.org/officeDocument/2006/relationships/tags" Target="../tags/tag140.xml"/><Relationship Id="rId16" Type="http://schemas.openxmlformats.org/officeDocument/2006/relationships/image" Target="../media/image21.png"/><Relationship Id="rId20" Type="http://schemas.openxmlformats.org/officeDocument/2006/relationships/image" Target="../media/image269.png"/><Relationship Id="rId1" Type="http://schemas.openxmlformats.org/officeDocument/2006/relationships/tags" Target="../tags/tag139.xml"/><Relationship Id="rId6" Type="http://schemas.openxmlformats.org/officeDocument/2006/relationships/tags" Target="../tags/tag144.xml"/><Relationship Id="rId11" Type="http://schemas.openxmlformats.org/officeDocument/2006/relationships/image" Target="../media/image226.png"/><Relationship Id="rId5" Type="http://schemas.openxmlformats.org/officeDocument/2006/relationships/tags" Target="../tags/tag143.xml"/><Relationship Id="rId15" Type="http://schemas.openxmlformats.org/officeDocument/2006/relationships/image" Target="../media/image20.png"/><Relationship Id="rId10" Type="http://schemas.openxmlformats.org/officeDocument/2006/relationships/notesSlide" Target="../notesSlides/notesSlide50.xml"/><Relationship Id="rId19" Type="http://schemas.openxmlformats.org/officeDocument/2006/relationships/image" Target="../media/image24.png"/><Relationship Id="rId4" Type="http://schemas.openxmlformats.org/officeDocument/2006/relationships/tags" Target="../tags/tag142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22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microsoft.com/office/2007/relationships/hdphoto" Target="../media/hdphoto8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4.jpg"/><Relationship Id="rId5" Type="http://schemas.openxmlformats.org/officeDocument/2006/relationships/image" Target="../media/image273.jpg"/><Relationship Id="rId4" Type="http://schemas.openxmlformats.org/officeDocument/2006/relationships/image" Target="../media/image27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75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9.jpg"/><Relationship Id="rId5" Type="http://schemas.openxmlformats.org/officeDocument/2006/relationships/image" Target="../media/image278.jpg"/><Relationship Id="rId4" Type="http://schemas.openxmlformats.org/officeDocument/2006/relationships/image" Target="../media/image277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4.jpg"/><Relationship Id="rId5" Type="http://schemas.openxmlformats.org/officeDocument/2006/relationships/image" Target="../media/image283.jpg"/><Relationship Id="rId4" Type="http://schemas.openxmlformats.org/officeDocument/2006/relationships/image" Target="../media/image282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8.jpg"/><Relationship Id="rId5" Type="http://schemas.openxmlformats.org/officeDocument/2006/relationships/image" Target="../media/image287.jpg"/><Relationship Id="rId4" Type="http://schemas.openxmlformats.org/officeDocument/2006/relationships/image" Target="../media/image286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9.png"/><Relationship Id="rId4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290.png"/><Relationship Id="rId4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2.wdp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7.png"/><Relationship Id="rId7" Type="http://schemas.openxmlformats.org/officeDocument/2006/relationships/image" Target="../media/image20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03.png"/><Relationship Id="rId4" Type="http://schemas.openxmlformats.org/officeDocument/2006/relationships/image" Target="../media/image4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7" Type="http://schemas.openxmlformats.org/officeDocument/2006/relationships/image" Target="../media/image21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5" Type="http://schemas.openxmlformats.org/officeDocument/2006/relationships/image" Target="../media/image212.png"/><Relationship Id="rId4" Type="http://schemas.microsoft.com/office/2007/relationships/hdphoto" Target="../media/hdphoto10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Relationship Id="rId4" Type="http://schemas.openxmlformats.org/officeDocument/2006/relationships/image" Target="../media/image29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microsoft.com/office/2007/relationships/media" Target="../media/media4.mp4"/><Relationship Id="rId7" Type="http://schemas.openxmlformats.org/officeDocument/2006/relationships/image" Target="../media/image29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65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4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tags" Target="../tags/tag3.xml"/><Relationship Id="rId21" Type="http://schemas.openxmlformats.org/officeDocument/2006/relationships/image" Target="../media/image28.png"/><Relationship Id="rId7" Type="http://schemas.openxmlformats.org/officeDocument/2006/relationships/tags" Target="../tags/tag7.xml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tags" Target="../tags/tag2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5.xml"/><Relationship Id="rId15" Type="http://schemas.openxmlformats.org/officeDocument/2006/relationships/image" Target="../media/image22.png"/><Relationship Id="rId10" Type="http://schemas.openxmlformats.org/officeDocument/2006/relationships/slideLayout" Target="../slideLayouts/slideLayout3.xml"/><Relationship Id="rId19" Type="http://schemas.openxmlformats.org/officeDocument/2006/relationships/image" Target="../media/image26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6129" y="1766167"/>
            <a:ext cx="7139739" cy="178669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Modular Flux </a:t>
            </a:r>
            <a:r>
              <a:rPr lang="en-US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Transfer</a:t>
            </a:r>
            <a:r>
              <a:rPr lang="en-US" sz="3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Efficient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Rendering of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High-Resolution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Volumes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with Repeated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21329" y="4198619"/>
            <a:ext cx="2837443" cy="1676400"/>
          </a:xfrm>
        </p:spPr>
        <p:txBody>
          <a:bodyPr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Shuang 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Zhao</a:t>
            </a:r>
            <a:r>
              <a:rPr lang="sv-SE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Miloš Hašan</a:t>
            </a:r>
            <a:r>
              <a:rPr lang="sv-SE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</a:p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Ravi Ramamoorthi</a:t>
            </a:r>
            <a:r>
              <a:rPr lang="sv-SE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</a:p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Kavita Bala</a:t>
            </a:r>
            <a:r>
              <a:rPr lang="sv-SE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baseline="30000" dirty="0"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00032" y="4452043"/>
            <a:ext cx="403347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sz="1200" baseline="30000" dirty="0" smtClean="0">
                <a:cs typeface="Arial" panose="020B0604020202020204" pitchFamily="34" charset="0"/>
              </a:rPr>
              <a:t> </a:t>
            </a:r>
            <a:r>
              <a:rPr lang="en-US" sz="2000" baseline="30000" dirty="0" smtClean="0">
                <a:cs typeface="Arial" panose="020B0604020202020204" pitchFamily="34" charset="0"/>
              </a:rPr>
              <a:t>*</a:t>
            </a:r>
            <a:r>
              <a:rPr lang="en-US" sz="2000" dirty="0" smtClean="0">
                <a:cs typeface="Arial" panose="020B0604020202020204" pitchFamily="34" charset="0"/>
              </a:rPr>
              <a:t>Cornell University</a:t>
            </a:r>
          </a:p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sv-SE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  <a:r>
              <a:rPr lang="en-US" sz="2000" dirty="0" smtClean="0">
                <a:cs typeface="Arial" panose="020B0604020202020204" pitchFamily="34" charset="0"/>
              </a:rPr>
              <a:t>Autodesk Inc.</a:t>
            </a:r>
          </a:p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sz="2000" baseline="30000" dirty="0" smtClean="0">
                <a:cs typeface="Arial" panose="020B0604020202020204" pitchFamily="34" charset="0"/>
              </a:rPr>
              <a:t>§</a:t>
            </a:r>
            <a:r>
              <a:rPr lang="en-US" sz="2000" dirty="0" smtClean="0">
                <a:cs typeface="Arial" panose="020B0604020202020204" pitchFamily="34" charset="0"/>
              </a:rPr>
              <a:t>University of California, </a:t>
            </a:r>
            <a:r>
              <a:rPr lang="en-US" sz="2000" dirty="0">
                <a:cs typeface="Arial" panose="020B0604020202020204" pitchFamily="34" charset="0"/>
              </a:rPr>
              <a:t>Berkeley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921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Volumetric Model Creation</a:t>
            </a:r>
            <a:endParaRPr lang="en-US" dirty="0"/>
          </a:p>
        </p:txBody>
      </p:sp>
      <p:grpSp>
        <p:nvGrpSpPr>
          <p:cNvPr id="2" name="Group 1" hidden="1"/>
          <p:cNvGrpSpPr/>
          <p:nvPr/>
        </p:nvGrpSpPr>
        <p:grpSpPr>
          <a:xfrm>
            <a:off x="930595" y="1598333"/>
            <a:ext cx="1401963" cy="4371118"/>
            <a:chOff x="930595" y="1598333"/>
            <a:chExt cx="1401963" cy="43711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595" y="1598333"/>
              <a:ext cx="1401963" cy="8533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595" y="2770916"/>
              <a:ext cx="1401963" cy="8533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595" y="3943499"/>
              <a:ext cx="1401963" cy="8533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595" y="5116082"/>
              <a:ext cx="1401963" cy="8533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98" name="TextBox 297"/>
          <p:cNvSpPr txBox="1"/>
          <p:nvPr/>
        </p:nvSpPr>
        <p:spPr>
          <a:xfrm>
            <a:off x="9910330" y="6356350"/>
            <a:ext cx="2158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/>
              <a:t>[Zhao et al. 2012]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1" b="10701"/>
          <a:stretch/>
        </p:blipFill>
        <p:spPr>
          <a:xfrm>
            <a:off x="930594" y="1555852"/>
            <a:ext cx="5439957" cy="4275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532" y="1555852"/>
            <a:ext cx="4275670" cy="4275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000026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20" y="2012922"/>
            <a:ext cx="2719693" cy="2041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51" y="2013173"/>
            <a:ext cx="2719359" cy="2041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97" y="3928929"/>
            <a:ext cx="2713613" cy="2036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20" y="3924366"/>
            <a:ext cx="2719693" cy="2041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Volumetric Model Creation</a:t>
            </a:r>
            <a:endParaRPr lang="en-US" dirty="0"/>
          </a:p>
        </p:txBody>
      </p:sp>
      <p:grpSp>
        <p:nvGrpSpPr>
          <p:cNvPr id="2" name="Group 1" hidden="1"/>
          <p:cNvGrpSpPr/>
          <p:nvPr/>
        </p:nvGrpSpPr>
        <p:grpSpPr>
          <a:xfrm>
            <a:off x="930595" y="1598333"/>
            <a:ext cx="1401963" cy="4371118"/>
            <a:chOff x="930595" y="1598333"/>
            <a:chExt cx="1401963" cy="43711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595" y="1598333"/>
              <a:ext cx="1401963" cy="8533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595" y="2770916"/>
              <a:ext cx="1401963" cy="8533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595" y="3943499"/>
              <a:ext cx="1401963" cy="8533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595" y="5116082"/>
              <a:ext cx="1401963" cy="8533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98" name="TextBox 297"/>
          <p:cNvSpPr txBox="1"/>
          <p:nvPr/>
        </p:nvSpPr>
        <p:spPr>
          <a:xfrm>
            <a:off x="9910330" y="6356350"/>
            <a:ext cx="2158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/>
              <a:t>[Zhao et al. 2012]</a:t>
            </a:r>
            <a:endParaRPr lang="en-US" sz="2000" dirty="0"/>
          </a:p>
        </p:txBody>
      </p:sp>
      <p:pic>
        <p:nvPicPr>
          <p:cNvPr id="167" name="Picture 16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66" y="2493811"/>
            <a:ext cx="1752599" cy="1066800"/>
          </a:xfrm>
          <a:prstGeom prst="rect">
            <a:avLst/>
          </a:prstGeom>
          <a:ln w="28575"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08" y="2493811"/>
            <a:ext cx="1752599" cy="1066800"/>
          </a:xfrm>
          <a:prstGeom prst="rect">
            <a:avLst/>
          </a:prstGeom>
          <a:ln w="28575"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892" y="4414576"/>
            <a:ext cx="1752599" cy="1066800"/>
          </a:xfrm>
          <a:prstGeom prst="rect">
            <a:avLst/>
          </a:prstGeom>
          <a:ln w="28575"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76" y="4414115"/>
            <a:ext cx="1752599" cy="1066800"/>
          </a:xfrm>
          <a:prstGeom prst="rect">
            <a:avLst/>
          </a:prstGeom>
          <a:ln w="28575"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7" name="TextBox 306"/>
          <p:cNvSpPr txBox="1"/>
          <p:nvPr/>
        </p:nvSpPr>
        <p:spPr>
          <a:xfrm>
            <a:off x="390552" y="941380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Exemplar Blocks</a:t>
            </a:r>
            <a:endParaRPr lang="en-US" sz="2400" dirty="0"/>
          </a:p>
        </p:txBody>
      </p:sp>
      <p:sp>
        <p:nvSpPr>
          <p:cNvPr id="122" name="TextBox 121"/>
          <p:cNvSpPr txBox="1"/>
          <p:nvPr/>
        </p:nvSpPr>
        <p:spPr>
          <a:xfrm>
            <a:off x="4274508" y="1195705"/>
            <a:ext cx="3642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Volumetric Fabric Models</a:t>
            </a:r>
            <a:endParaRPr lang="en-US" sz="2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5336016" y="1543618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(top view)</a:t>
            </a:r>
            <a:endParaRPr lang="en-US" sz="2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914400" y="1584589"/>
            <a:ext cx="1428750" cy="4395045"/>
            <a:chOff x="914400" y="1584589"/>
            <a:chExt cx="1428750" cy="4395045"/>
          </a:xfrm>
        </p:grpSpPr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64" y="1595656"/>
              <a:ext cx="1405090" cy="855273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64" y="2764682"/>
              <a:ext cx="1405089" cy="855272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65" y="3944921"/>
              <a:ext cx="1398714" cy="851392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64" y="5112311"/>
              <a:ext cx="1405089" cy="855272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23" name="Group 22"/>
            <p:cNvGrpSpPr/>
            <p:nvPr/>
          </p:nvGrpSpPr>
          <p:grpSpPr>
            <a:xfrm>
              <a:off x="919163" y="1584589"/>
              <a:ext cx="1423987" cy="882386"/>
              <a:chOff x="919163" y="1584589"/>
              <a:chExt cx="1423987" cy="882386"/>
            </a:xfrm>
          </p:grpSpPr>
          <p:cxnSp>
            <p:nvCxnSpPr>
              <p:cNvPr id="133" name="Straight Connector 132"/>
              <p:cNvCxnSpPr/>
              <p:nvPr/>
            </p:nvCxnSpPr>
            <p:spPr>
              <a:xfrm>
                <a:off x="919163" y="176671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919163" y="1937766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919163" y="210882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919163" y="2279876"/>
                <a:ext cx="14239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1208707" y="1585913"/>
                <a:ext cx="0" cy="8810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1488450" y="1585913"/>
                <a:ext cx="0" cy="8810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1768193" y="1584589"/>
                <a:ext cx="0" cy="8776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2047936" y="1585913"/>
                <a:ext cx="0" cy="8810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/>
            <p:cNvGrpSpPr/>
            <p:nvPr/>
          </p:nvGrpSpPr>
          <p:grpSpPr>
            <a:xfrm>
              <a:off x="919163" y="2747962"/>
              <a:ext cx="1423987" cy="885682"/>
              <a:chOff x="915977" y="1576530"/>
              <a:chExt cx="1423987" cy="885682"/>
            </a:xfrm>
          </p:grpSpPr>
          <p:cxnSp>
            <p:nvCxnSpPr>
              <p:cNvPr id="153" name="Straight Connector 152"/>
              <p:cNvCxnSpPr/>
              <p:nvPr/>
            </p:nvCxnSpPr>
            <p:spPr>
              <a:xfrm>
                <a:off x="915977" y="176671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915977" y="1937766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915977" y="210882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915977" y="2279876"/>
                <a:ext cx="14239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1208707" y="1586056"/>
                <a:ext cx="0" cy="87615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1488450" y="1576530"/>
                <a:ext cx="0" cy="8809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1768193" y="1579826"/>
                <a:ext cx="0" cy="87300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047936" y="1586056"/>
                <a:ext cx="0" cy="87615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1" name="Group 160"/>
            <p:cNvGrpSpPr/>
            <p:nvPr/>
          </p:nvGrpSpPr>
          <p:grpSpPr>
            <a:xfrm>
              <a:off x="919163" y="3928990"/>
              <a:ext cx="1414890" cy="882386"/>
              <a:chOff x="919163" y="1584589"/>
              <a:chExt cx="1414890" cy="882386"/>
            </a:xfrm>
          </p:grpSpPr>
          <p:cxnSp>
            <p:nvCxnSpPr>
              <p:cNvPr id="162" name="Straight Connector 161"/>
              <p:cNvCxnSpPr/>
              <p:nvPr/>
            </p:nvCxnSpPr>
            <p:spPr>
              <a:xfrm>
                <a:off x="919163" y="176671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919163" y="1937766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919163" y="210882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922590" y="2279876"/>
                <a:ext cx="140508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1208707" y="1595656"/>
                <a:ext cx="0" cy="871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1488450" y="1595656"/>
                <a:ext cx="0" cy="871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1768193" y="1584589"/>
                <a:ext cx="0" cy="87637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2047936" y="1595656"/>
                <a:ext cx="0" cy="871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4" name="Group 173"/>
            <p:cNvGrpSpPr/>
            <p:nvPr/>
          </p:nvGrpSpPr>
          <p:grpSpPr>
            <a:xfrm>
              <a:off x="914400" y="5097248"/>
              <a:ext cx="1422839" cy="882386"/>
              <a:chOff x="911214" y="1584589"/>
              <a:chExt cx="1422839" cy="882386"/>
            </a:xfrm>
          </p:grpSpPr>
          <p:cxnSp>
            <p:nvCxnSpPr>
              <p:cNvPr id="175" name="Straight Connector 174"/>
              <p:cNvCxnSpPr/>
              <p:nvPr/>
            </p:nvCxnSpPr>
            <p:spPr>
              <a:xfrm>
                <a:off x="911214" y="1766711"/>
                <a:ext cx="142283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911214" y="1937766"/>
                <a:ext cx="142283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915977" y="2108821"/>
                <a:ext cx="141807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915977" y="2279876"/>
                <a:ext cx="141170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1208707" y="1595656"/>
                <a:ext cx="0" cy="871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1488450" y="1595656"/>
                <a:ext cx="0" cy="871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1768193" y="1584589"/>
                <a:ext cx="0" cy="882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2047936" y="1595656"/>
                <a:ext cx="0" cy="871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32979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3295 -0.1463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54" y="-731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0.5 0.02361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118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81481E-6 L -0.23256 -0.0831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28" y="-416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49987 0.08727 " pathEditMode="relative" rAng="0" ptsTypes="AA">
                                      <p:cBhvr>
                                        <p:cTn id="41" dur="7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435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750" fill="hold"/>
                                        <p:tgtEl>
                                          <p:spTgt spid="16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750" fill="hold"/>
                                        <p:tgtEl>
                                          <p:spTgt spid="16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750" fill="hold"/>
                                        <p:tgtEl>
                                          <p:spTgt spid="17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750" fill="hold"/>
                                        <p:tgtEl>
                                          <p:spTgt spid="17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/>
      <p:bldP spid="122" grpId="0"/>
      <p:bldP spid="123" grpId="0"/>
      <p:bldP spid="1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Volumetric Model Creation</a:t>
            </a:r>
            <a:endParaRPr lang="en-US" dirty="0"/>
          </a:p>
        </p:txBody>
      </p:sp>
      <p:grpSp>
        <p:nvGrpSpPr>
          <p:cNvPr id="335" name="Group 334"/>
          <p:cNvGrpSpPr/>
          <p:nvPr/>
        </p:nvGrpSpPr>
        <p:grpSpPr>
          <a:xfrm>
            <a:off x="914400" y="1584589"/>
            <a:ext cx="1428750" cy="4395045"/>
            <a:chOff x="914400" y="1584589"/>
            <a:chExt cx="1428750" cy="4395045"/>
          </a:xfrm>
        </p:grpSpPr>
        <p:pic>
          <p:nvPicPr>
            <p:cNvPr id="336" name="Picture 3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64" y="1595656"/>
              <a:ext cx="1405090" cy="855273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37" name="Picture 3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64" y="2764682"/>
              <a:ext cx="1405089" cy="855272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38" name="Picture 3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65" y="3944921"/>
              <a:ext cx="1398714" cy="851392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39" name="Picture 3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64" y="5112311"/>
              <a:ext cx="1405089" cy="855272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340" name="Group 339"/>
            <p:cNvGrpSpPr/>
            <p:nvPr/>
          </p:nvGrpSpPr>
          <p:grpSpPr>
            <a:xfrm>
              <a:off x="919163" y="1584589"/>
              <a:ext cx="1423987" cy="882386"/>
              <a:chOff x="919163" y="1584589"/>
              <a:chExt cx="1423987" cy="882386"/>
            </a:xfrm>
          </p:grpSpPr>
          <p:cxnSp>
            <p:nvCxnSpPr>
              <p:cNvPr id="368" name="Straight Connector 367"/>
              <p:cNvCxnSpPr/>
              <p:nvPr/>
            </p:nvCxnSpPr>
            <p:spPr>
              <a:xfrm>
                <a:off x="919163" y="176671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/>
              <p:cNvCxnSpPr/>
              <p:nvPr/>
            </p:nvCxnSpPr>
            <p:spPr>
              <a:xfrm>
                <a:off x="919163" y="1937766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/>
              <p:cNvCxnSpPr/>
              <p:nvPr/>
            </p:nvCxnSpPr>
            <p:spPr>
              <a:xfrm>
                <a:off x="919163" y="210882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/>
              <p:cNvCxnSpPr/>
              <p:nvPr/>
            </p:nvCxnSpPr>
            <p:spPr>
              <a:xfrm>
                <a:off x="919163" y="2279876"/>
                <a:ext cx="14239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/>
              <p:cNvCxnSpPr/>
              <p:nvPr/>
            </p:nvCxnSpPr>
            <p:spPr>
              <a:xfrm>
                <a:off x="1208707" y="1585913"/>
                <a:ext cx="0" cy="8810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/>
              <p:cNvCxnSpPr/>
              <p:nvPr/>
            </p:nvCxnSpPr>
            <p:spPr>
              <a:xfrm>
                <a:off x="1488450" y="1585913"/>
                <a:ext cx="0" cy="8810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/>
              <p:cNvCxnSpPr/>
              <p:nvPr/>
            </p:nvCxnSpPr>
            <p:spPr>
              <a:xfrm>
                <a:off x="1768193" y="1584589"/>
                <a:ext cx="0" cy="8776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/>
              <p:cNvCxnSpPr/>
              <p:nvPr/>
            </p:nvCxnSpPr>
            <p:spPr>
              <a:xfrm>
                <a:off x="2047936" y="1585913"/>
                <a:ext cx="0" cy="8810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1" name="Group 340"/>
            <p:cNvGrpSpPr/>
            <p:nvPr/>
          </p:nvGrpSpPr>
          <p:grpSpPr>
            <a:xfrm>
              <a:off x="919163" y="2747962"/>
              <a:ext cx="1423987" cy="885682"/>
              <a:chOff x="915977" y="1576530"/>
              <a:chExt cx="1423987" cy="885682"/>
            </a:xfrm>
          </p:grpSpPr>
          <p:cxnSp>
            <p:nvCxnSpPr>
              <p:cNvPr id="360" name="Straight Connector 359"/>
              <p:cNvCxnSpPr/>
              <p:nvPr/>
            </p:nvCxnSpPr>
            <p:spPr>
              <a:xfrm>
                <a:off x="915977" y="176671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/>
              <p:cNvCxnSpPr/>
              <p:nvPr/>
            </p:nvCxnSpPr>
            <p:spPr>
              <a:xfrm>
                <a:off x="915977" y="1937766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/>
              <p:cNvCxnSpPr/>
              <p:nvPr/>
            </p:nvCxnSpPr>
            <p:spPr>
              <a:xfrm>
                <a:off x="915977" y="210882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/>
              <p:cNvCxnSpPr/>
              <p:nvPr/>
            </p:nvCxnSpPr>
            <p:spPr>
              <a:xfrm>
                <a:off x="915977" y="2279876"/>
                <a:ext cx="14239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/>
              <p:cNvCxnSpPr/>
              <p:nvPr/>
            </p:nvCxnSpPr>
            <p:spPr>
              <a:xfrm>
                <a:off x="1208707" y="1586056"/>
                <a:ext cx="0" cy="87615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/>
              <p:cNvCxnSpPr/>
              <p:nvPr/>
            </p:nvCxnSpPr>
            <p:spPr>
              <a:xfrm>
                <a:off x="1488450" y="1576530"/>
                <a:ext cx="0" cy="8809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/>
              <p:cNvCxnSpPr/>
              <p:nvPr/>
            </p:nvCxnSpPr>
            <p:spPr>
              <a:xfrm>
                <a:off x="1768193" y="1579826"/>
                <a:ext cx="0" cy="87300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/>
              <p:cNvCxnSpPr/>
              <p:nvPr/>
            </p:nvCxnSpPr>
            <p:spPr>
              <a:xfrm>
                <a:off x="2047936" y="1586056"/>
                <a:ext cx="0" cy="87615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2" name="Group 341"/>
            <p:cNvGrpSpPr/>
            <p:nvPr/>
          </p:nvGrpSpPr>
          <p:grpSpPr>
            <a:xfrm>
              <a:off x="919163" y="3928990"/>
              <a:ext cx="1414890" cy="882386"/>
              <a:chOff x="919163" y="1584589"/>
              <a:chExt cx="1414890" cy="882386"/>
            </a:xfrm>
          </p:grpSpPr>
          <p:cxnSp>
            <p:nvCxnSpPr>
              <p:cNvPr id="352" name="Straight Connector 351"/>
              <p:cNvCxnSpPr/>
              <p:nvPr/>
            </p:nvCxnSpPr>
            <p:spPr>
              <a:xfrm>
                <a:off x="919163" y="176671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/>
              <p:cNvCxnSpPr/>
              <p:nvPr/>
            </p:nvCxnSpPr>
            <p:spPr>
              <a:xfrm>
                <a:off x="919163" y="1937766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/>
              <p:cNvCxnSpPr/>
              <p:nvPr/>
            </p:nvCxnSpPr>
            <p:spPr>
              <a:xfrm>
                <a:off x="919163" y="210882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/>
              <p:cNvCxnSpPr/>
              <p:nvPr/>
            </p:nvCxnSpPr>
            <p:spPr>
              <a:xfrm>
                <a:off x="922590" y="2279876"/>
                <a:ext cx="140508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/>
              <p:cNvCxnSpPr/>
              <p:nvPr/>
            </p:nvCxnSpPr>
            <p:spPr>
              <a:xfrm>
                <a:off x="1208707" y="1595656"/>
                <a:ext cx="0" cy="871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/>
              <p:cNvCxnSpPr/>
              <p:nvPr/>
            </p:nvCxnSpPr>
            <p:spPr>
              <a:xfrm>
                <a:off x="1488450" y="1595656"/>
                <a:ext cx="0" cy="871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/>
              <p:cNvCxnSpPr/>
              <p:nvPr/>
            </p:nvCxnSpPr>
            <p:spPr>
              <a:xfrm>
                <a:off x="1768193" y="1584589"/>
                <a:ext cx="0" cy="87637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/>
              <p:cNvCxnSpPr/>
              <p:nvPr/>
            </p:nvCxnSpPr>
            <p:spPr>
              <a:xfrm>
                <a:off x="2047936" y="1595656"/>
                <a:ext cx="0" cy="871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3" name="Group 342"/>
            <p:cNvGrpSpPr/>
            <p:nvPr/>
          </p:nvGrpSpPr>
          <p:grpSpPr>
            <a:xfrm>
              <a:off x="914400" y="5097248"/>
              <a:ext cx="1422839" cy="882386"/>
              <a:chOff x="911214" y="1584589"/>
              <a:chExt cx="1422839" cy="882386"/>
            </a:xfrm>
          </p:grpSpPr>
          <p:cxnSp>
            <p:nvCxnSpPr>
              <p:cNvPr id="344" name="Straight Connector 343"/>
              <p:cNvCxnSpPr/>
              <p:nvPr/>
            </p:nvCxnSpPr>
            <p:spPr>
              <a:xfrm>
                <a:off x="911214" y="1766711"/>
                <a:ext cx="142283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/>
              <p:cNvCxnSpPr/>
              <p:nvPr/>
            </p:nvCxnSpPr>
            <p:spPr>
              <a:xfrm>
                <a:off x="911214" y="1937766"/>
                <a:ext cx="142283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Straight Connector 345"/>
              <p:cNvCxnSpPr/>
              <p:nvPr/>
            </p:nvCxnSpPr>
            <p:spPr>
              <a:xfrm>
                <a:off x="915977" y="2108821"/>
                <a:ext cx="141807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Straight Connector 346"/>
              <p:cNvCxnSpPr/>
              <p:nvPr/>
            </p:nvCxnSpPr>
            <p:spPr>
              <a:xfrm>
                <a:off x="915977" y="2279876"/>
                <a:ext cx="141170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Straight Connector 347"/>
              <p:cNvCxnSpPr/>
              <p:nvPr/>
            </p:nvCxnSpPr>
            <p:spPr>
              <a:xfrm>
                <a:off x="1208707" y="1595656"/>
                <a:ext cx="0" cy="871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/>
              <p:cNvCxnSpPr/>
              <p:nvPr/>
            </p:nvCxnSpPr>
            <p:spPr>
              <a:xfrm>
                <a:off x="1488450" y="1595656"/>
                <a:ext cx="0" cy="871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/>
              <p:cNvCxnSpPr/>
              <p:nvPr/>
            </p:nvCxnSpPr>
            <p:spPr>
              <a:xfrm>
                <a:off x="1768193" y="1584589"/>
                <a:ext cx="0" cy="882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/>
              <p:cNvCxnSpPr/>
              <p:nvPr/>
            </p:nvCxnSpPr>
            <p:spPr>
              <a:xfrm>
                <a:off x="2047936" y="1595656"/>
                <a:ext cx="0" cy="871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2" name="TextBox 131"/>
          <p:cNvSpPr txBox="1"/>
          <p:nvPr/>
        </p:nvSpPr>
        <p:spPr>
          <a:xfrm>
            <a:off x="390552" y="941380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Exemplar Blocks</a:t>
            </a:r>
            <a:endParaRPr lang="en-US" sz="2400" dirty="0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83" y="5291518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11" y="5291723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90" y="5286634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82" y="5116024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808" y="5116006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97" y="2767968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04" y="1600070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85" y="1598994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81" y="1598114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96" y="1768805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60" name="TextBox 159"/>
          <p:cNvSpPr txBox="1"/>
          <p:nvPr/>
        </p:nvSpPr>
        <p:spPr>
          <a:xfrm>
            <a:off x="6390818" y="1357758"/>
            <a:ext cx="1966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Final Volume</a:t>
            </a:r>
            <a:endParaRPr lang="en-US" sz="2400" dirty="0"/>
          </a:p>
        </p:txBody>
      </p:sp>
      <p:pic>
        <p:nvPicPr>
          <p:cNvPr id="162" name="Picture 16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80" y="5463770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91" y="5463841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94" y="5460529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69" y="5291518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63" y="5290125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93" y="1768283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4" name="Picture 17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37" y="1768548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8" name="Picture 17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54" y="1764553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80" name="Picture 17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4" y="1766883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659" y="1937348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239" y="2079263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32" y="2079263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025" y="2079263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418" y="2079263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811" y="2079263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204" y="2076590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597" y="2076590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990" y="2076590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383" y="2076590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776" y="2076590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239" y="2247264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29" y="2247264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022" y="2247264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414" y="2247264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806" y="2245928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198" y="2245928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593" y="2245928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7" name="Picture 17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984" y="2245928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382" y="2245928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82" name="Picture 18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775" y="2245928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84" name="Picture 18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85" y="5633925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236" y="2415265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45" y="5640589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26" y="2415265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21" y="5627971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89" name="Picture 18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776" y="2415265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658" y="5115546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70" y="2415265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2" name="Picture 19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15" y="3945392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599" y="2415265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07" y="2771091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13" y="2416478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7" name="Picture 19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41" y="1766806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263" y="2413805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625" y="2413805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79" y="1768357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1" name="Picture 20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381" y="2413805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72" y="1769146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397" y="2413805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84" y="2281726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200" y="2585939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26" y="5798385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7" name="Picture 20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248" y="2585939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8" name="Picture 207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39" y="5802334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95" y="2585939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0" name="Picture 20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035" y="5800346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1" name="Picture 210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016" y="2585939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2" name="Picture 21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657" y="5284732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438" y="2585939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37" y="5291488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688" y="2585939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8" name="Picture 21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16" y="1768358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9" name="Picture 218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050" y="2585939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60" y="1939385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22" name="Picture 221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526" y="2585939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53" y="1941213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24" name="Picture 223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58" y="2585939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21" y="1945304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396" y="2584623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095" y="1596556"/>
            <a:ext cx="280393" cy="170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240" name="Group 239"/>
          <p:cNvGrpSpPr/>
          <p:nvPr/>
        </p:nvGrpSpPr>
        <p:grpSpPr>
          <a:xfrm>
            <a:off x="5969126" y="2754524"/>
            <a:ext cx="2803662" cy="174079"/>
            <a:chOff x="5969126" y="2754524"/>
            <a:chExt cx="2803662" cy="174079"/>
          </a:xfrm>
        </p:grpSpPr>
        <p:pic>
          <p:nvPicPr>
            <p:cNvPr id="228" name="Picture 22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126" y="2756613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9604" y="2756613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30" name="Picture 229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273" y="2757929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31" name="Picture 230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974" y="2757929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32" name="Picture 231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9915" y="2757929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33" name="Picture 232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0309" y="2757929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34" name="Picture 233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05" y="2756613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35" name="Picture 234"/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9360" y="2757929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36" name="Picture 235"/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0503" y="2754524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39" name="Picture 23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2395" y="2757929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grpSp>
        <p:nvGrpSpPr>
          <p:cNvPr id="261" name="Group 260"/>
          <p:cNvGrpSpPr/>
          <p:nvPr/>
        </p:nvGrpSpPr>
        <p:grpSpPr>
          <a:xfrm>
            <a:off x="5969125" y="2928603"/>
            <a:ext cx="2805124" cy="344022"/>
            <a:chOff x="5969125" y="2928603"/>
            <a:chExt cx="2805124" cy="344022"/>
          </a:xfrm>
        </p:grpSpPr>
        <p:pic>
          <p:nvPicPr>
            <p:cNvPr id="241" name="Picture 240"/>
            <p:cNvPicPr>
              <a:picLocks noChangeAspect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125" y="2928603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42" name="Picture 241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880" y="2928603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43" name="Picture 242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5497" y="2928603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44" name="Picture 24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7742" y="2928603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45" name="Picture 244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135" y="2928603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46" name="Picture 24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442" y="2928603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47" name="Picture 24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9835" y="2928603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48" name="Picture 24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0822" y="2931277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49" name="Picture 24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0502" y="2928603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2394" y="2929919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51" name="Picture 250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0039" y="3099277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880" y="3099277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53" name="Picture 25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5692" y="3097491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54" name="Picture 25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6577" y="3099277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55" name="Picture 25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7618" y="3101951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56" name="Picture 25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8768" y="3101951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57" name="Picture 25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05" y="3101951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58" name="Picture 25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8647" y="3098648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59" name="Picture 258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2377" y="3098648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60" name="Picture 25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3856" y="3095974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grpSp>
        <p:nvGrpSpPr>
          <p:cNvPr id="292" name="Group 291"/>
          <p:cNvGrpSpPr/>
          <p:nvPr/>
        </p:nvGrpSpPr>
        <p:grpSpPr>
          <a:xfrm>
            <a:off x="5970838" y="3263851"/>
            <a:ext cx="2802330" cy="519498"/>
            <a:chOff x="5970838" y="3263851"/>
            <a:chExt cx="2802330" cy="519498"/>
          </a:xfrm>
        </p:grpSpPr>
        <p:pic>
          <p:nvPicPr>
            <p:cNvPr id="262" name="Picture 261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53" y="3273580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63" name="Picture 26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7967" y="3273064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64" name="Picture 26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5152" y="3272999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65" name="Picture 26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5805" y="3273941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66" name="Picture 265"/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5613" y="3266648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67" name="Picture 266"/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431" y="3266648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68" name="Picture 267"/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6585" y="3266648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69" name="Picture 26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8646" y="3266671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70" name="Picture 269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0331" y="3268693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71" name="Picture 27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2391" y="3263851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72" name="Picture 271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173" y="3444525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73" name="Picture 27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2692" y="3446099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74" name="Picture 27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584" y="3444525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75" name="Picture 27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6428" y="3444525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76" name="Picture 275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7792" y="3438160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77" name="Picture 27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431" y="3438160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78" name="Picture 277"/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9824" y="3438160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79" name="Picture 278"/>
            <p:cNvPicPr>
              <a:picLocks noChangeAspect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1508" y="3440625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80" name="Picture 279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0211" y="3440625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81" name="Picture 280"/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2392" y="3440625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82" name="Picture 281"/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0838" y="3612675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83" name="Picture 282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9474" y="3610150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84" name="Picture 28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034" y="3610150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85" name="Picture 28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5336" y="3610150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86" name="Picture 285"/>
            <p:cNvPicPr>
              <a:picLocks noChangeAspect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5059" y="3608834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87" name="Picture 28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197" y="3610150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88" name="Picture 287"/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3653" y="3610150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89" name="Picture 288"/>
            <p:cNvPicPr>
              <a:picLocks noChangeAspect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8645" y="3610150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90" name="Picture 289"/>
            <p:cNvPicPr>
              <a:picLocks noChangeAspect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0210" y="3610150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91" name="Picture 290"/>
            <p:cNvPicPr>
              <a:picLocks noChangeAspect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2775" y="3610484"/>
              <a:ext cx="280393" cy="1706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sp>
        <p:nvSpPr>
          <p:cNvPr id="298" name="TextBox 297"/>
          <p:cNvSpPr txBox="1"/>
          <p:nvPr/>
        </p:nvSpPr>
        <p:spPr>
          <a:xfrm>
            <a:off x="9910330" y="6356350"/>
            <a:ext cx="2158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/>
              <a:t>[Zhao et al. 2012]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091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0.41367 -0.46829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-2342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0833E-6 2.22222E-6 L 0.41367 -0.46829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-2342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75E-6 -3.33333E-6 L 0.41342 -0.46689 " pathEditMode="relative" rAng="0" ptsTypes="AA">
                                      <p:cBhvr>
                                        <p:cTn id="19" dur="1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-233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08333E-7 -3.33333E-6 L 0.48294 -0.44236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1" y="-2213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70833E-6 -3.33333E-6 L 0.48255 -0.44305 " pathEditMode="relative" rAng="0" ptsTypes="AA">
                                      <p:cBhvr>
                                        <p:cTn id="27" dur="1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28" y="-2215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0833E-6 -2.22222E-6 L 0.43685 -0.10069 " pathEditMode="relative" rAng="0" ptsTypes="AA">
                                      <p:cBhvr>
                                        <p:cTn id="31" dur="1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36" y="-504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4.16667E-7 -1.85185E-6 L 0.48216 0.06968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02" y="347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2.91667E-6 -1.85185E-6 L 0.48229 0.06968 " pathEditMode="relative" rAng="0" ptsTypes="AA">
                                      <p:cBhvr>
                                        <p:cTn id="39" dur="1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15" y="347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08333E-7 -3.7037E-7 L 0.5974 0.06991 " pathEditMode="relative" rAng="0" ptsTypes="AA">
                                      <p:cBhvr>
                                        <p:cTn id="43" dur="1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70" y="349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70833E-6 -3.7037E-7 L 0.52864 0.04491 " pathEditMode="relative" rAng="0" ptsTypes="AA">
                                      <p:cBhvr>
                                        <p:cTn id="47" dur="1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32" y="224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7 2.22222E-6 L 0.41341 -0.46875 " pathEditMode="relative" rAng="0" ptsTypes="AA">
                                      <p:cBhvr>
                                        <p:cTn id="91" dur="1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-2344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animMotion origin="layout" path="M 2.91667E-6 2.22222E-6 L 0.41354 -0.46875 " pathEditMode="relative" rAng="0" ptsTypes="AA">
                                      <p:cBhvr>
                                        <p:cTn id="95" dur="1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-23449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animMotion origin="layout" path="M -4.16667E-6 -4.81481E-6 L 0.41342 -0.46828 " pathEditMode="relative" rAng="0" ptsTypes="AA">
                                      <p:cBhvr>
                                        <p:cTn id="99" dur="12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-23426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animMotion origin="layout" path="M -4.16667E-7 2.22222E-6 L 0.48255 -0.44375 " pathEditMode="relative" rAng="0" ptsTypes="AA">
                                      <p:cBhvr>
                                        <p:cTn id="103" dur="1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28" y="-22199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animMotion origin="layout" path="M 2.91667E-6 3.7037E-6 L 0.48229 -0.44422 " pathEditMode="relative" rAng="0" ptsTypes="AA">
                                      <p:cBhvr>
                                        <p:cTn id="107" dur="1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15" y="-22222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75E-6 1.11111E-6 L 0.48282 0.06944 " pathEditMode="relative" rAng="0" ptsTypes="AA">
                                      <p:cBhvr>
                                        <p:cTn id="111" dur="1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1" y="3472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1850"/>
                                  </p:stCondLst>
                                  <p:childTnLst>
                                    <p:animMotion origin="layout" path="M -8.33333E-7 -3.7037E-7 L 0.4819 0.06852 " pathEditMode="relative" rAng="0" ptsTypes="AA">
                                      <p:cBhvr>
                                        <p:cTn id="115" dur="1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89" y="3426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animMotion origin="layout" path="M 2.70833E-6 4.07407E-6 L 0.48255 0.0699 " pathEditMode="relative" rAng="0" ptsTypes="AA">
                                      <p:cBhvr>
                                        <p:cTn id="119" dur="12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28" y="3495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2050"/>
                                  </p:stCondLst>
                                  <p:childTnLst>
                                    <p:animMotion origin="layout" path="M -2.08333E-7 1.11111E-6 L 0.59714 0.06944 " pathEditMode="relative" rAng="0" ptsTypes="AA">
                                      <p:cBhvr>
                                        <p:cTn id="123" dur="1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57" y="3472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2150"/>
                                  </p:stCondLst>
                                  <p:childTnLst>
                                    <p:animMotion origin="layout" path="M 2.08333E-6 2.59259E-6 L 0.52825 0.04467 " pathEditMode="relative" rAng="0" ptsTypes="AA">
                                      <p:cBhvr>
                                        <p:cTn id="127" dur="1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06" y="2222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08333E-7 3.7037E-6 L 0.41315 -0.46922 " pathEditMode="relative" rAng="0" ptsTypes="AA">
                                      <p:cBhvr>
                                        <p:cTn id="171" dur="12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51" y="-23472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3.75E-6 -3.7037E-6 L 0.41406 -0.46967 " pathEditMode="relative" rAng="0" ptsTypes="AA">
                                      <p:cBhvr>
                                        <p:cTn id="175" dur="12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-23495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42" presetClass="path" presetSubtype="0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-3.33333E-6 -1.85185E-6 L 0.41394 -0.46991 " pathEditMode="relative" rAng="0" ptsTypes="AA">
                                      <p:cBhvr>
                                        <p:cTn id="179" dur="12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0" y="-23495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2" presetClass="path" presetSubtype="0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2.08333E-6 -3.33333E-6 L 0.39036 -0.39444 " pathEditMode="relative" rAng="0" ptsTypes="AA">
                                      <p:cBhvr>
                                        <p:cTn id="183" dur="12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18" y="-1972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-2.08333E-7 -1.48148E-6 L 0.50573 -0.22384 " pathEditMode="relative" rAng="0" ptsTypes="AA">
                                      <p:cBhvr>
                                        <p:cTn id="187" dur="12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6" y="-11204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3.125E-6 4.81481E-6 L 0.50586 -0.05186 " pathEditMode="relative" rAng="0" ptsTypes="AA">
                                      <p:cBhvr>
                                        <p:cTn id="191" dur="1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6" y="-2593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6.25E-7 2.59259E-6 L 0.55234 0.09398 " pathEditMode="relative" rAng="0" ptsTypes="AA">
                                      <p:cBhvr>
                                        <p:cTn id="195" dur="1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7" y="4699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42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3.125E-6 1.11111E-6 L 0.55156 0.09375 " pathEditMode="relative" rAng="0" ptsTypes="AA">
                                      <p:cBhvr>
                                        <p:cTn id="199" dur="1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78" y="4676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42" presetClass="path" presetSubtype="0" accel="50000" decel="50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3.54167E-6 -3.7037E-7 L 0.55131 0.09421 " pathEditMode="relative" rAng="0" ptsTypes="AA">
                                      <p:cBhvr>
                                        <p:cTn id="203" dur="12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4699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2" presetClass="path" presetSubtype="0" accel="50000" decel="5000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Motion origin="layout" path="M -3.95833E-6 1.11111E-6 L 0.57448 0.01944 " pathEditMode="relative" rAng="0" ptsTypes="AA">
                                      <p:cBhvr>
                                        <p:cTn id="207" dur="12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24" y="972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39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39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nodeType="withEffect">
                                  <p:stCondLst>
                                    <p:cond delay="405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nodeType="withEffect">
                                  <p:stCondLst>
                                    <p:cond delay="405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415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nodeType="withEffect">
                                  <p:stCondLst>
                                    <p:cond delay="415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435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435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445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445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42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2.08333E-7 -3.7037E-7 L 0.41354 -0.46829 " pathEditMode="relative" rAng="0" ptsTypes="AA">
                                      <p:cBhvr>
                                        <p:cTn id="251" dur="1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-23426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42" presetClass="path" presetSubtype="0" accel="50000" decel="5000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animMotion origin="layout" path="M 3.125E-6 -4.81481E-6 L 0.41367 -0.46898 " pathEditMode="relative" rAng="0" ptsTypes="AA">
                                      <p:cBhvr>
                                        <p:cTn id="255" dur="12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-23449"/>
                                    </p:animMotion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nodeType="withEffect">
                                  <p:stCondLst>
                                    <p:cond delay="395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42" presetClass="path" presetSubtype="0" accel="50000" decel="50000" fill="hold" nodeType="withEffect">
                                  <p:stCondLst>
                                    <p:cond delay="3950"/>
                                  </p:stCondLst>
                                  <p:childTnLst>
                                    <p:animMotion origin="layout" path="M -3.95833E-6 -1.85185E-6 L 0.41355 -0.46852 " pathEditMode="relative" rAng="0" ptsTypes="AA">
                                      <p:cBhvr>
                                        <p:cTn id="259" dur="1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-23426"/>
                                    </p:animMotion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nodeType="withEffect">
                                  <p:stCondLst>
                                    <p:cond delay="405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42" presetClass="path" presetSubtype="0" accel="50000" decel="50000" fill="hold" nodeType="withEffect">
                                  <p:stCondLst>
                                    <p:cond delay="4050"/>
                                  </p:stCondLst>
                                  <p:childTnLst>
                                    <p:animMotion origin="layout" path="M 2.08333E-6 -3.7037E-7 L 0.38997 -0.39329 " pathEditMode="relative" rAng="0" ptsTypes="AA">
                                      <p:cBhvr>
                                        <p:cTn id="263" dur="1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2" y="-19676"/>
                                    </p:animMotion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415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42" presetClass="path" presetSubtype="0" accel="50000" decel="50000" fill="hold" nodeType="withEffect">
                                  <p:stCondLst>
                                    <p:cond delay="4150"/>
                                  </p:stCondLst>
                                  <p:childTnLst>
                                    <p:animMotion origin="layout" path="M 2.08333E-7 2.22222E-6 L 0.5056 -0.39445 " pathEditMode="relative" rAng="0" ptsTypes="AA">
                                      <p:cBhvr>
                                        <p:cTn id="267" dur="1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3" y="-19722"/>
                                    </p:animMotion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42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3.75E-6 1.11111E-6 L 0.50586 0.11944 " pathEditMode="relative" rAng="0" ptsTypes="AA">
                                      <p:cBhvr>
                                        <p:cTn id="271" dur="1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6" y="5972"/>
                                    </p:animMotion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nodeType="withEffect">
                                  <p:stCondLst>
                                    <p:cond delay="44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42" presetClass="path" presetSubtype="0" accel="50000" decel="50000" fill="hold" nodeType="withEffect">
                                  <p:stCondLst>
                                    <p:cond delay="4450"/>
                                  </p:stCondLst>
                                  <p:childTnLst>
                                    <p:animMotion origin="layout" path="M 1.25E-6 1.11111E-6 L 0.55234 0.09444 " pathEditMode="relative" rAng="0" ptsTypes="AA">
                                      <p:cBhvr>
                                        <p:cTn id="275" dur="1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7" y="4722"/>
                                    </p:animMotion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42" presetClass="path" presetSubtype="0" accel="50000" decel="50000" fill="hold" nodeType="withEffect">
                                  <p:stCondLst>
                                    <p:cond delay="4550"/>
                                  </p:stCondLst>
                                  <p:childTnLst>
                                    <p:animMotion origin="layout" path="M 3.54167E-6 -3.7037E-7 L 0.55182 0.09421 " pathEditMode="relative" rAng="0" ptsTypes="AA">
                                      <p:cBhvr>
                                        <p:cTn id="279" dur="1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91" y="4699"/>
                                    </p:animMotion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42" presetClass="path" presetSubtype="0" accel="50000" decel="50000" fill="hold" nodeType="withEffect">
                                  <p:stCondLst>
                                    <p:cond delay="4650"/>
                                  </p:stCondLst>
                                  <p:childTnLst>
                                    <p:animMotion origin="layout" path="M -4.16667E-6 -4.81481E-6 L 0.55131 0.09352 " pathEditMode="relative" rAng="0" ptsTypes="AA">
                                      <p:cBhvr>
                                        <p:cTn id="283" dur="1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4676"/>
                                    </p:animMotion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42" presetClass="path" presetSubtype="0" accel="50000" decel="50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-3.95833E-6 1.11111E-6 L 0.57448 0.14444 " pathEditMode="relative" rAng="0" ptsTypes="AA">
                                      <p:cBhvr>
                                        <p:cTn id="287" dur="1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24" y="7222"/>
                                    </p:animMotion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6000"/>
                            </p:stCondLst>
                            <p:childTnLst>
                              <p:par>
                                <p:cTn id="3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25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2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7250"/>
                            </p:stCondLst>
                            <p:childTnLst>
                              <p:par>
                                <p:cTn id="3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2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Volumetric Model Creation</a:t>
            </a:r>
            <a:endParaRPr lang="en-US" b="0" dirty="0"/>
          </a:p>
        </p:txBody>
      </p:sp>
      <p:sp>
        <p:nvSpPr>
          <p:cNvPr id="132" name="TextBox 131"/>
          <p:cNvSpPr txBox="1"/>
          <p:nvPr/>
        </p:nvSpPr>
        <p:spPr>
          <a:xfrm>
            <a:off x="390552" y="941380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Exemplar Blocks</a:t>
            </a:r>
            <a:endParaRPr lang="en-US" sz="2400" dirty="0"/>
          </a:p>
        </p:txBody>
      </p:sp>
      <p:sp>
        <p:nvSpPr>
          <p:cNvPr id="160" name="TextBox 159"/>
          <p:cNvSpPr txBox="1"/>
          <p:nvPr/>
        </p:nvSpPr>
        <p:spPr>
          <a:xfrm>
            <a:off x="6389118" y="1356081"/>
            <a:ext cx="1966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Final Volume</a:t>
            </a:r>
            <a:endParaRPr lang="en-US" sz="2400" dirty="0"/>
          </a:p>
        </p:txBody>
      </p:sp>
      <p:pic>
        <p:nvPicPr>
          <p:cNvPr id="293" name="Picture 29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932" y="2077605"/>
            <a:ext cx="2801089" cy="1705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176" y="1598333"/>
            <a:ext cx="7591215" cy="4400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47408" y="6044632"/>
            <a:ext cx="15648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accent2"/>
                </a:solidFill>
              </a:rPr>
              <a:t>100</a:t>
            </a:r>
            <a:r>
              <a:rPr lang="en-US" sz="2200" dirty="0" smtClean="0"/>
              <a:t> Blocks</a:t>
            </a:r>
            <a:endParaRPr lang="en-US" sz="2200" dirty="0"/>
          </a:p>
        </p:txBody>
      </p:sp>
      <p:sp>
        <p:nvSpPr>
          <p:cNvPr id="121" name="TextBox 120"/>
          <p:cNvSpPr txBox="1"/>
          <p:nvPr/>
        </p:nvSpPr>
        <p:spPr>
          <a:xfrm>
            <a:off x="6195621" y="6044632"/>
            <a:ext cx="23503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accent2"/>
                </a:solidFill>
              </a:rPr>
              <a:t>1 000 000</a:t>
            </a:r>
            <a:r>
              <a:rPr lang="en-US" sz="2200" dirty="0" smtClean="0"/>
              <a:t> Blocks</a:t>
            </a:r>
            <a:endParaRPr lang="en-US" sz="2200" dirty="0"/>
          </a:p>
        </p:txBody>
      </p:sp>
      <p:sp>
        <p:nvSpPr>
          <p:cNvPr id="5" name="Right Arrow 4"/>
          <p:cNvSpPr/>
          <p:nvPr/>
        </p:nvSpPr>
        <p:spPr>
          <a:xfrm rot="2719902">
            <a:off x="7028007" y="4693535"/>
            <a:ext cx="230481" cy="218084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TextBox 128"/>
          <p:cNvSpPr txBox="1"/>
          <p:nvPr/>
        </p:nvSpPr>
        <p:spPr>
          <a:xfrm>
            <a:off x="9910330" y="6356350"/>
            <a:ext cx="2158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/>
              <a:t>[Zhao et al. 2012]</a:t>
            </a:r>
            <a:endParaRPr lang="en-US" sz="2000" dirty="0"/>
          </a:p>
        </p:txBody>
      </p:sp>
      <p:grpSp>
        <p:nvGrpSpPr>
          <p:cNvPr id="122" name="Group 121"/>
          <p:cNvGrpSpPr/>
          <p:nvPr/>
        </p:nvGrpSpPr>
        <p:grpSpPr>
          <a:xfrm>
            <a:off x="914400" y="1584589"/>
            <a:ext cx="1428750" cy="4395045"/>
            <a:chOff x="914400" y="1584589"/>
            <a:chExt cx="1428750" cy="4395045"/>
          </a:xfrm>
        </p:grpSpPr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64" y="1595656"/>
              <a:ext cx="1405090" cy="855273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64" y="2764682"/>
              <a:ext cx="1405089" cy="855272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65" y="3944921"/>
              <a:ext cx="1398714" cy="851392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64" y="5112311"/>
              <a:ext cx="1405089" cy="855272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133" name="Group 132"/>
            <p:cNvGrpSpPr/>
            <p:nvPr/>
          </p:nvGrpSpPr>
          <p:grpSpPr>
            <a:xfrm>
              <a:off x="919163" y="1584589"/>
              <a:ext cx="1423987" cy="882386"/>
              <a:chOff x="919163" y="1584589"/>
              <a:chExt cx="1423987" cy="882386"/>
            </a:xfrm>
          </p:grpSpPr>
          <p:cxnSp>
            <p:nvCxnSpPr>
              <p:cNvPr id="162" name="Straight Connector 161"/>
              <p:cNvCxnSpPr/>
              <p:nvPr/>
            </p:nvCxnSpPr>
            <p:spPr>
              <a:xfrm>
                <a:off x="919163" y="176671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919163" y="1937766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919163" y="210882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919163" y="2279876"/>
                <a:ext cx="14239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1208707" y="1585913"/>
                <a:ext cx="0" cy="8810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1488450" y="1585913"/>
                <a:ext cx="0" cy="8810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1768193" y="1584589"/>
                <a:ext cx="0" cy="8776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047936" y="1585913"/>
                <a:ext cx="0" cy="8810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" name="Group 133"/>
            <p:cNvGrpSpPr/>
            <p:nvPr/>
          </p:nvGrpSpPr>
          <p:grpSpPr>
            <a:xfrm>
              <a:off x="919163" y="2747962"/>
              <a:ext cx="1423987" cy="885682"/>
              <a:chOff x="915977" y="1576530"/>
              <a:chExt cx="1423987" cy="885682"/>
            </a:xfrm>
          </p:grpSpPr>
          <p:cxnSp>
            <p:nvCxnSpPr>
              <p:cNvPr id="153" name="Straight Connector 152"/>
              <p:cNvCxnSpPr/>
              <p:nvPr/>
            </p:nvCxnSpPr>
            <p:spPr>
              <a:xfrm>
                <a:off x="915977" y="176671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915977" y="1937766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915977" y="210882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915977" y="2279876"/>
                <a:ext cx="14239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1208707" y="1586056"/>
                <a:ext cx="0" cy="87615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1488450" y="1576530"/>
                <a:ext cx="0" cy="8809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1768193" y="1579826"/>
                <a:ext cx="0" cy="87300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047936" y="1586056"/>
                <a:ext cx="0" cy="87615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" name="Group 134"/>
            <p:cNvGrpSpPr/>
            <p:nvPr/>
          </p:nvGrpSpPr>
          <p:grpSpPr>
            <a:xfrm>
              <a:off x="919163" y="3928990"/>
              <a:ext cx="1414890" cy="882386"/>
              <a:chOff x="919163" y="1584589"/>
              <a:chExt cx="1414890" cy="882386"/>
            </a:xfrm>
          </p:grpSpPr>
          <p:cxnSp>
            <p:nvCxnSpPr>
              <p:cNvPr id="145" name="Straight Connector 144"/>
              <p:cNvCxnSpPr/>
              <p:nvPr/>
            </p:nvCxnSpPr>
            <p:spPr>
              <a:xfrm>
                <a:off x="919163" y="176671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919163" y="1937766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919163" y="210882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922590" y="2279876"/>
                <a:ext cx="140508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1208707" y="1595656"/>
                <a:ext cx="0" cy="871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1488450" y="1595656"/>
                <a:ext cx="0" cy="871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1768193" y="1584589"/>
                <a:ext cx="0" cy="87637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2047936" y="1595656"/>
                <a:ext cx="0" cy="871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Group 135"/>
            <p:cNvGrpSpPr/>
            <p:nvPr/>
          </p:nvGrpSpPr>
          <p:grpSpPr>
            <a:xfrm>
              <a:off x="914400" y="5097248"/>
              <a:ext cx="1422839" cy="882386"/>
              <a:chOff x="911214" y="1584589"/>
              <a:chExt cx="1422839" cy="882386"/>
            </a:xfrm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911214" y="1766711"/>
                <a:ext cx="142283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911214" y="1937766"/>
                <a:ext cx="142283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915977" y="2108821"/>
                <a:ext cx="141807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915977" y="2279876"/>
                <a:ext cx="141170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1208707" y="1595656"/>
                <a:ext cx="0" cy="871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1488450" y="1595656"/>
                <a:ext cx="0" cy="871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1768193" y="1584589"/>
                <a:ext cx="0" cy="882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2047936" y="1595656"/>
                <a:ext cx="0" cy="871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42595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0 L 2.5E-6 -0.0604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0157 0.29908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49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293"/>
                                        </p:tgtEl>
                                      </p:cBhvr>
                                      <p:by x="6000" y="6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/>
      <p:bldP spid="121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Idea: Modular Transfer</a:t>
            </a:r>
            <a:endParaRPr lang="en-US" dirty="0"/>
          </a:p>
        </p:txBody>
      </p:sp>
      <p:sp>
        <p:nvSpPr>
          <p:cNvPr id="165" name="TextBox 164"/>
          <p:cNvSpPr txBox="1"/>
          <p:nvPr/>
        </p:nvSpPr>
        <p:spPr>
          <a:xfrm>
            <a:off x="7885159" y="1222005"/>
            <a:ext cx="1966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Final Volume</a:t>
            </a:r>
            <a:endParaRPr lang="en-US" sz="2400" dirty="0"/>
          </a:p>
        </p:txBody>
      </p:sp>
      <p:pic>
        <p:nvPicPr>
          <p:cNvPr id="415" name="Picture 4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95" y="1598333"/>
            <a:ext cx="1401964" cy="853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7" name="Picture 4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95" y="1598333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18" name="Picture 4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95" y="1769007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19" name="Picture 4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94" y="1938763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20" name="Picture 4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94" y="2109866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21" name="Picture 4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94" y="2280540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22" name="Picture 4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51" y="1598538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23" name="Picture 4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84" y="1768773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24" name="Picture 4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86" y="1942085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25" name="Picture 4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85" y="2107503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26" name="Picture 4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84" y="2279817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27" name="Picture 4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380" y="1601543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28" name="Picture 4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376" y="1768324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29" name="Picture 4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375" y="1940766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30" name="Picture 4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371" y="2112759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370" y="2281693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32" name="Picture 4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768" y="1601543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33" name="Picture 4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767" y="1768773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34" name="Picture 4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755" y="1939086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35" name="Picture 43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754" y="2113076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36" name="Picture 4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94" y="2281324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37" name="Picture 4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92" y="1598981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38" name="Picture 43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91" y="1773503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39" name="Picture 43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90" y="1938644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40" name="Picture 43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89" y="2113076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441" name="Picture 44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92" y="2281693"/>
            <a:ext cx="280393" cy="170674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sp>
        <p:nvSpPr>
          <p:cNvPr id="206" name="TextBox 205"/>
          <p:cNvSpPr txBox="1"/>
          <p:nvPr/>
        </p:nvSpPr>
        <p:spPr>
          <a:xfrm>
            <a:off x="2072890" y="4877820"/>
            <a:ext cx="1919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… … </a:t>
            </a:r>
            <a:r>
              <a:rPr lang="en-US" sz="2800" b="1" dirty="0" smtClean="0"/>
              <a:t>… …</a:t>
            </a:r>
            <a:endParaRPr lang="en-US" sz="28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650731" y="2070937"/>
            <a:ext cx="4759955" cy="2735176"/>
            <a:chOff x="650731" y="2070937"/>
            <a:chExt cx="4759955" cy="2735176"/>
          </a:xfrm>
        </p:grpSpPr>
        <p:pic>
          <p:nvPicPr>
            <p:cNvPr id="207" name="Picture 206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46" y="2070937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7" y="2690728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577" y="3310519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5" y="3930310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731" y="4550102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868" y="2075293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496" y="2693995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499" y="3312697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498" y="3931399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496" y="4550102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0990" y="2074620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4753" y="2693490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4752" y="3312361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4746" y="3931232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221" name="Picture 220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4744" y="4550102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222" name="Picture 221"/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112" y="2074337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112" y="2693278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224" name="Picture 223"/>
            <p:cNvPicPr>
              <a:picLocks noChangeAspect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204" y="3312219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225" name="Picture 224"/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202" y="3931160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226" name="Picture 225"/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112" y="4550102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227" name="Picture 226"/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234" y="2070937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228" name="Picture 227"/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8127" y="2690728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0094" y="3310519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230" name="Picture 229"/>
            <p:cNvPicPr>
              <a:picLocks noChangeAspect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0093" y="3930310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  <p:pic>
          <p:nvPicPr>
            <p:cNvPr id="231" name="Picture 230"/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0097" y="4550102"/>
              <a:ext cx="420589" cy="256011"/>
            </a:xfrm>
            <a:prstGeom prst="rect">
              <a:avLst/>
            </a:prstGeom>
            <a:ln w="28575">
              <a:solidFill>
                <a:srgbClr val="FFFFFF"/>
              </a:solidFill>
            </a:ln>
          </p:spPr>
        </p:pic>
      </p:grpSp>
      <p:sp>
        <p:nvSpPr>
          <p:cNvPr id="232" name="TextBox 231"/>
          <p:cNvSpPr txBox="1"/>
          <p:nvPr/>
        </p:nvSpPr>
        <p:spPr>
          <a:xfrm>
            <a:off x="8615105" y="6356350"/>
            <a:ext cx="3453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Inspired by [Loos et al. 2011]</a:t>
            </a:r>
          </a:p>
        </p:txBody>
      </p:sp>
      <p:sp>
        <p:nvSpPr>
          <p:cNvPr id="442" name="TextBox 441"/>
          <p:cNvSpPr txBox="1"/>
          <p:nvPr/>
        </p:nvSpPr>
        <p:spPr>
          <a:xfrm>
            <a:off x="390551" y="941380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Exemplar Blocks</a:t>
            </a:r>
            <a:endParaRPr lang="en-US" sz="2400" dirty="0"/>
          </a:p>
        </p:txBody>
      </p:sp>
      <p:sp>
        <p:nvSpPr>
          <p:cNvPr id="555" name="TextBox 554"/>
          <p:cNvSpPr txBox="1"/>
          <p:nvPr/>
        </p:nvSpPr>
        <p:spPr>
          <a:xfrm>
            <a:off x="964857" y="5487146"/>
            <a:ext cx="4132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Precompute</a:t>
            </a:r>
            <a:r>
              <a:rPr lang="en-US" sz="2400" b="1" dirty="0" smtClean="0"/>
              <a:t> light transport</a:t>
            </a:r>
            <a:endParaRPr lang="en-US" sz="2400" b="1" dirty="0"/>
          </a:p>
        </p:txBody>
      </p:sp>
      <p:sp>
        <p:nvSpPr>
          <p:cNvPr id="556" name="TextBox 555"/>
          <p:cNvSpPr txBox="1"/>
          <p:nvPr/>
        </p:nvSpPr>
        <p:spPr>
          <a:xfrm>
            <a:off x="6639200" y="5487145"/>
            <a:ext cx="4472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Modularly</a:t>
            </a:r>
            <a:r>
              <a:rPr lang="en-US" sz="2400" b="1" dirty="0" smtClean="0"/>
              <a:t> combine on-the-fly</a:t>
            </a:r>
            <a:endParaRPr lang="en-US" sz="2400" b="1" dirty="0"/>
          </a:p>
        </p:txBody>
      </p:sp>
      <p:sp>
        <p:nvSpPr>
          <p:cNvPr id="102" name="TextBox 101"/>
          <p:cNvSpPr txBox="1"/>
          <p:nvPr/>
        </p:nvSpPr>
        <p:spPr>
          <a:xfrm>
            <a:off x="1792002" y="1226437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Exemplar Blocks</a:t>
            </a:r>
            <a:endParaRPr lang="en-US" sz="24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602844" y="1841500"/>
            <a:ext cx="4993000" cy="2928949"/>
            <a:chOff x="602844" y="1841500"/>
            <a:chExt cx="4993000" cy="2928949"/>
          </a:xfrm>
        </p:grpSpPr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859" y="1982036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740" y="2601827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690" y="3221618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738" y="3841409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844" y="4461201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0981" y="1986392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609" y="2605094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612" y="3223796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611" y="3842498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609" y="4461201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103" y="1985719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6866" y="2604589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6865" y="3223460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6859" y="3842331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6857" y="4461201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225" y="1985436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225" y="2604377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317" y="3223318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315" y="3842259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225" y="4461201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347" y="1982036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0240" y="2601827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2207" y="3221618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2206" y="3841409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2210" y="4461201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grpSp>
          <p:nvGrpSpPr>
            <p:cNvPr id="19" name="Group 18"/>
            <p:cNvGrpSpPr/>
            <p:nvPr/>
          </p:nvGrpSpPr>
          <p:grpSpPr>
            <a:xfrm>
              <a:off x="610690" y="1841500"/>
              <a:ext cx="659310" cy="389498"/>
              <a:chOff x="610690" y="1841500"/>
              <a:chExt cx="659310" cy="389498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" name="Group 157"/>
            <p:cNvGrpSpPr/>
            <p:nvPr/>
          </p:nvGrpSpPr>
          <p:grpSpPr>
            <a:xfrm>
              <a:off x="610690" y="2464268"/>
              <a:ext cx="659310" cy="389498"/>
              <a:chOff x="610690" y="1841500"/>
              <a:chExt cx="659310" cy="389498"/>
            </a:xfrm>
          </p:grpSpPr>
          <p:cxnSp>
            <p:nvCxnSpPr>
              <p:cNvPr id="159" name="Straight Arrow Connector 158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3" name="Group 162"/>
            <p:cNvGrpSpPr/>
            <p:nvPr/>
          </p:nvGrpSpPr>
          <p:grpSpPr>
            <a:xfrm>
              <a:off x="610690" y="3087155"/>
              <a:ext cx="659310" cy="389498"/>
              <a:chOff x="610690" y="1841500"/>
              <a:chExt cx="659310" cy="389498"/>
            </a:xfrm>
          </p:grpSpPr>
          <p:cxnSp>
            <p:nvCxnSpPr>
              <p:cNvPr id="164" name="Straight Arrow Connector 163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Arrow Connector 166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Arrow Connector 168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0" name="Group 169"/>
            <p:cNvGrpSpPr/>
            <p:nvPr/>
          </p:nvGrpSpPr>
          <p:grpSpPr>
            <a:xfrm>
              <a:off x="610841" y="3700836"/>
              <a:ext cx="659310" cy="389498"/>
              <a:chOff x="610690" y="1841500"/>
              <a:chExt cx="659310" cy="389498"/>
            </a:xfrm>
          </p:grpSpPr>
          <p:cxnSp>
            <p:nvCxnSpPr>
              <p:cNvPr id="180" name="Straight Arrow Connector 179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Arrow Connector 180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Arrow Connector 181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Arrow Connector 182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" name="Group 183"/>
            <p:cNvGrpSpPr/>
            <p:nvPr/>
          </p:nvGrpSpPr>
          <p:grpSpPr>
            <a:xfrm>
              <a:off x="610690" y="4332221"/>
              <a:ext cx="659310" cy="389498"/>
              <a:chOff x="610690" y="1841500"/>
              <a:chExt cx="659310" cy="389498"/>
            </a:xfrm>
          </p:grpSpPr>
          <p:cxnSp>
            <p:nvCxnSpPr>
              <p:cNvPr id="185" name="Straight Arrow Connector 184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Arrow Connector 185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Arrow Connector 195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Arrow Connector 196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8" name="Group 197"/>
            <p:cNvGrpSpPr/>
            <p:nvPr/>
          </p:nvGrpSpPr>
          <p:grpSpPr>
            <a:xfrm>
              <a:off x="1691132" y="1841500"/>
              <a:ext cx="659310" cy="389498"/>
              <a:chOff x="610690" y="1841500"/>
              <a:chExt cx="659310" cy="389498"/>
            </a:xfrm>
          </p:grpSpPr>
          <p:cxnSp>
            <p:nvCxnSpPr>
              <p:cNvPr id="199" name="Straight Arrow Connector 198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Arrow Connector 199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Arrow Connector 202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4" name="Group 203"/>
            <p:cNvGrpSpPr/>
            <p:nvPr/>
          </p:nvGrpSpPr>
          <p:grpSpPr>
            <a:xfrm>
              <a:off x="1691132" y="2464268"/>
              <a:ext cx="659310" cy="389498"/>
              <a:chOff x="610690" y="1841500"/>
              <a:chExt cx="659310" cy="389498"/>
            </a:xfrm>
          </p:grpSpPr>
          <p:cxnSp>
            <p:nvCxnSpPr>
              <p:cNvPr id="205" name="Straight Arrow Connector 204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Arrow Connector 232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Arrow Connector 233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Arrow Connector 234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6" name="Group 235"/>
            <p:cNvGrpSpPr/>
            <p:nvPr/>
          </p:nvGrpSpPr>
          <p:grpSpPr>
            <a:xfrm>
              <a:off x="1691132" y="3087155"/>
              <a:ext cx="659310" cy="389498"/>
              <a:chOff x="610690" y="1841500"/>
              <a:chExt cx="659310" cy="389498"/>
            </a:xfrm>
          </p:grpSpPr>
          <p:cxnSp>
            <p:nvCxnSpPr>
              <p:cNvPr id="237" name="Straight Arrow Connector 236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Arrow Connector 237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Arrow Connector 238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Arrow Connector 239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1" name="Group 240"/>
            <p:cNvGrpSpPr/>
            <p:nvPr/>
          </p:nvGrpSpPr>
          <p:grpSpPr>
            <a:xfrm>
              <a:off x="1691283" y="3700836"/>
              <a:ext cx="659310" cy="389498"/>
              <a:chOff x="610690" y="1841500"/>
              <a:chExt cx="659310" cy="389498"/>
            </a:xfrm>
          </p:grpSpPr>
          <p:cxnSp>
            <p:nvCxnSpPr>
              <p:cNvPr id="242" name="Straight Arrow Connector 241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Arrow Connector 242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Arrow Connector 243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Arrow Connector 244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6" name="Group 245"/>
            <p:cNvGrpSpPr/>
            <p:nvPr/>
          </p:nvGrpSpPr>
          <p:grpSpPr>
            <a:xfrm>
              <a:off x="1691132" y="4332221"/>
              <a:ext cx="659310" cy="389498"/>
              <a:chOff x="610690" y="1841500"/>
              <a:chExt cx="659310" cy="389498"/>
            </a:xfrm>
          </p:grpSpPr>
          <p:cxnSp>
            <p:nvCxnSpPr>
              <p:cNvPr id="247" name="Straight Arrow Connector 246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Arrow Connector 247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Arrow Connector 248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Arrow Connector 249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1" name="Group 250"/>
            <p:cNvGrpSpPr/>
            <p:nvPr/>
          </p:nvGrpSpPr>
          <p:grpSpPr>
            <a:xfrm>
              <a:off x="2775960" y="1841500"/>
              <a:ext cx="659310" cy="389498"/>
              <a:chOff x="610690" y="1841500"/>
              <a:chExt cx="659310" cy="389498"/>
            </a:xfrm>
          </p:grpSpPr>
          <p:cxnSp>
            <p:nvCxnSpPr>
              <p:cNvPr id="252" name="Straight Arrow Connector 251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Arrow Connector 252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Arrow Connector 253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Arrow Connector 254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6" name="Group 255"/>
            <p:cNvGrpSpPr/>
            <p:nvPr/>
          </p:nvGrpSpPr>
          <p:grpSpPr>
            <a:xfrm>
              <a:off x="2775960" y="2464268"/>
              <a:ext cx="659310" cy="389498"/>
              <a:chOff x="610690" y="1841500"/>
              <a:chExt cx="659310" cy="389498"/>
            </a:xfrm>
          </p:grpSpPr>
          <p:cxnSp>
            <p:nvCxnSpPr>
              <p:cNvPr id="257" name="Straight Arrow Connector 256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Arrow Connector 257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Arrow Connector 258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Arrow Connector 259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1" name="Group 260"/>
            <p:cNvGrpSpPr/>
            <p:nvPr/>
          </p:nvGrpSpPr>
          <p:grpSpPr>
            <a:xfrm>
              <a:off x="2775960" y="3087155"/>
              <a:ext cx="659310" cy="389498"/>
              <a:chOff x="610690" y="1841500"/>
              <a:chExt cx="659310" cy="389498"/>
            </a:xfrm>
          </p:grpSpPr>
          <p:cxnSp>
            <p:nvCxnSpPr>
              <p:cNvPr id="262" name="Straight Arrow Connector 261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Arrow Connector 262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Arrow Connector 263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Arrow Connector 264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" name="Group 265"/>
            <p:cNvGrpSpPr/>
            <p:nvPr/>
          </p:nvGrpSpPr>
          <p:grpSpPr>
            <a:xfrm>
              <a:off x="2776111" y="3700836"/>
              <a:ext cx="659310" cy="389498"/>
              <a:chOff x="610690" y="1841500"/>
              <a:chExt cx="659310" cy="389498"/>
            </a:xfrm>
          </p:grpSpPr>
          <p:cxnSp>
            <p:nvCxnSpPr>
              <p:cNvPr id="267" name="Straight Arrow Connector 266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Arrow Connector 267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Arrow Connector 268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Arrow Connector 269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1" name="Group 270"/>
            <p:cNvGrpSpPr/>
            <p:nvPr/>
          </p:nvGrpSpPr>
          <p:grpSpPr>
            <a:xfrm>
              <a:off x="2775960" y="4332221"/>
              <a:ext cx="659310" cy="389498"/>
              <a:chOff x="610690" y="1841500"/>
              <a:chExt cx="659310" cy="389498"/>
            </a:xfrm>
          </p:grpSpPr>
          <p:cxnSp>
            <p:nvCxnSpPr>
              <p:cNvPr id="272" name="Straight Arrow Connector 271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Arrow Connector 272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Arrow Connector 273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Arrow Connector 274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6" name="Group 275"/>
            <p:cNvGrpSpPr/>
            <p:nvPr/>
          </p:nvGrpSpPr>
          <p:grpSpPr>
            <a:xfrm>
              <a:off x="3847976" y="1851122"/>
              <a:ext cx="659310" cy="389498"/>
              <a:chOff x="610690" y="1841500"/>
              <a:chExt cx="659310" cy="389498"/>
            </a:xfrm>
          </p:grpSpPr>
          <p:cxnSp>
            <p:nvCxnSpPr>
              <p:cNvPr id="277" name="Straight Arrow Connector 276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Arrow Connector 277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Arrow Connector 278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Arrow Connector 279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1" name="Group 280"/>
            <p:cNvGrpSpPr/>
            <p:nvPr/>
          </p:nvGrpSpPr>
          <p:grpSpPr>
            <a:xfrm>
              <a:off x="3847976" y="2473890"/>
              <a:ext cx="659310" cy="389498"/>
              <a:chOff x="610690" y="1841500"/>
              <a:chExt cx="659310" cy="389498"/>
            </a:xfrm>
          </p:grpSpPr>
          <p:cxnSp>
            <p:nvCxnSpPr>
              <p:cNvPr id="282" name="Straight Arrow Connector 281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Arrow Connector 282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Arrow Connector 283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Arrow Connector 284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6" name="Group 285"/>
            <p:cNvGrpSpPr/>
            <p:nvPr/>
          </p:nvGrpSpPr>
          <p:grpSpPr>
            <a:xfrm>
              <a:off x="3847976" y="3096777"/>
              <a:ext cx="659310" cy="389498"/>
              <a:chOff x="610690" y="1841500"/>
              <a:chExt cx="659310" cy="389498"/>
            </a:xfrm>
          </p:grpSpPr>
          <p:cxnSp>
            <p:nvCxnSpPr>
              <p:cNvPr id="287" name="Straight Arrow Connector 286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Arrow Connector 287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Arrow Connector 288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Arrow Connector 289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1" name="Group 290"/>
            <p:cNvGrpSpPr/>
            <p:nvPr/>
          </p:nvGrpSpPr>
          <p:grpSpPr>
            <a:xfrm>
              <a:off x="3848127" y="3710458"/>
              <a:ext cx="659310" cy="389498"/>
              <a:chOff x="610690" y="1841500"/>
              <a:chExt cx="659310" cy="389498"/>
            </a:xfrm>
          </p:grpSpPr>
          <p:cxnSp>
            <p:nvCxnSpPr>
              <p:cNvPr id="292" name="Straight Arrow Connector 291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Arrow Connector 292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Arrow Connector 293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Arrow Connector 294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6" name="Group 295"/>
            <p:cNvGrpSpPr/>
            <p:nvPr/>
          </p:nvGrpSpPr>
          <p:grpSpPr>
            <a:xfrm>
              <a:off x="3847976" y="4341843"/>
              <a:ext cx="659310" cy="389498"/>
              <a:chOff x="610690" y="1841500"/>
              <a:chExt cx="659310" cy="389498"/>
            </a:xfrm>
          </p:grpSpPr>
          <p:cxnSp>
            <p:nvCxnSpPr>
              <p:cNvPr id="297" name="Straight Arrow Connector 296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Arrow Connector 297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Arrow Connector 298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Arrow Connector 299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1" name="Group 300"/>
            <p:cNvGrpSpPr/>
            <p:nvPr/>
          </p:nvGrpSpPr>
          <p:grpSpPr>
            <a:xfrm>
              <a:off x="4936383" y="1853583"/>
              <a:ext cx="659310" cy="389498"/>
              <a:chOff x="610690" y="1841500"/>
              <a:chExt cx="659310" cy="389498"/>
            </a:xfrm>
          </p:grpSpPr>
          <p:cxnSp>
            <p:nvCxnSpPr>
              <p:cNvPr id="302" name="Straight Arrow Connector 301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Arrow Connector 302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Arrow Connector 303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Arrow Connector 304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6" name="Group 305"/>
            <p:cNvGrpSpPr/>
            <p:nvPr/>
          </p:nvGrpSpPr>
          <p:grpSpPr>
            <a:xfrm>
              <a:off x="4936383" y="2476351"/>
              <a:ext cx="659310" cy="389498"/>
              <a:chOff x="610690" y="1841500"/>
              <a:chExt cx="659310" cy="389498"/>
            </a:xfrm>
          </p:grpSpPr>
          <p:cxnSp>
            <p:nvCxnSpPr>
              <p:cNvPr id="307" name="Straight Arrow Connector 306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Arrow Connector 307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Arrow Connector 308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Arrow Connector 309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1" name="Group 310"/>
            <p:cNvGrpSpPr/>
            <p:nvPr/>
          </p:nvGrpSpPr>
          <p:grpSpPr>
            <a:xfrm>
              <a:off x="4936383" y="3099238"/>
              <a:ext cx="659310" cy="389498"/>
              <a:chOff x="610690" y="1841500"/>
              <a:chExt cx="659310" cy="389498"/>
            </a:xfrm>
          </p:grpSpPr>
          <p:cxnSp>
            <p:nvCxnSpPr>
              <p:cNvPr id="312" name="Straight Arrow Connector 311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Arrow Connector 312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Arrow Connector 313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Arrow Connector 314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6" name="Group 315"/>
            <p:cNvGrpSpPr/>
            <p:nvPr/>
          </p:nvGrpSpPr>
          <p:grpSpPr>
            <a:xfrm>
              <a:off x="4936534" y="3712919"/>
              <a:ext cx="659310" cy="389498"/>
              <a:chOff x="610690" y="1841500"/>
              <a:chExt cx="659310" cy="389498"/>
            </a:xfrm>
          </p:grpSpPr>
          <p:cxnSp>
            <p:nvCxnSpPr>
              <p:cNvPr id="317" name="Straight Arrow Connector 316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Arrow Connector 317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Arrow Connector 318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Arrow Connector 319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1" name="Group 320"/>
            <p:cNvGrpSpPr/>
            <p:nvPr/>
          </p:nvGrpSpPr>
          <p:grpSpPr>
            <a:xfrm>
              <a:off x="4936383" y="4344304"/>
              <a:ext cx="659310" cy="389498"/>
              <a:chOff x="610690" y="1841500"/>
              <a:chExt cx="659310" cy="389498"/>
            </a:xfrm>
          </p:grpSpPr>
          <p:cxnSp>
            <p:nvCxnSpPr>
              <p:cNvPr id="322" name="Straight Arrow Connector 321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Arrow Connector 322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Arrow Connector 323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Arrow Connector 324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7" name="Group 96"/>
          <p:cNvGrpSpPr/>
          <p:nvPr/>
        </p:nvGrpSpPr>
        <p:grpSpPr>
          <a:xfrm>
            <a:off x="6774723" y="2228850"/>
            <a:ext cx="4245413" cy="2580142"/>
            <a:chOff x="6774723" y="2228850"/>
            <a:chExt cx="4245413" cy="2580142"/>
          </a:xfrm>
        </p:grpSpPr>
        <p:grpSp>
          <p:nvGrpSpPr>
            <p:cNvPr id="202" name="Group 201"/>
            <p:cNvGrpSpPr/>
            <p:nvPr/>
          </p:nvGrpSpPr>
          <p:grpSpPr>
            <a:xfrm>
              <a:off x="6774723" y="2236037"/>
              <a:ext cx="4201639" cy="2572955"/>
              <a:chOff x="9386649" y="2942596"/>
              <a:chExt cx="4201639" cy="171530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Relaxed">
                <a:rot lat="19249814" lon="2882882" rev="18436337"/>
              </a:camera>
              <a:lightRig rig="balanced" dir="t"/>
            </a:scene3d>
          </p:grpSpPr>
          <p:pic>
            <p:nvPicPr>
              <p:cNvPr id="166" name="Picture 165"/>
              <p:cNvPicPr>
                <a:picLocks noChangeAspect="1"/>
              </p:cNvPicPr>
              <p:nvPr/>
            </p:nvPicPr>
            <p:blipFill>
              <a:blip r:embed="rId5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6654" y="2949161"/>
                <a:ext cx="4201634" cy="1705010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sp3d prstMaterial="matte">
                <a:bevelT w="6350" h="152400"/>
              </a:sp3d>
            </p:spPr>
          </p:pic>
          <p:cxnSp>
            <p:nvCxnSpPr>
              <p:cNvPr id="171" name="Straight Connector 170"/>
              <p:cNvCxnSpPr/>
              <p:nvPr/>
            </p:nvCxnSpPr>
            <p:spPr>
              <a:xfrm>
                <a:off x="9386651" y="3119662"/>
                <a:ext cx="4201634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9386651" y="3290163"/>
                <a:ext cx="4201634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9386651" y="3460664"/>
                <a:ext cx="4201634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9386651" y="3801666"/>
                <a:ext cx="4201634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9386649" y="3631165"/>
                <a:ext cx="4201634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9386649" y="3972167"/>
                <a:ext cx="4201635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9386651" y="4142668"/>
                <a:ext cx="4201634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9386651" y="4313169"/>
                <a:ext cx="4201634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9386651" y="4483670"/>
                <a:ext cx="4201634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9805361" y="2942810"/>
                <a:ext cx="548" cy="171136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0224072" y="2942809"/>
                <a:ext cx="0" cy="171136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10639425" y="2942596"/>
                <a:ext cx="3359" cy="171311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11061495" y="2944790"/>
                <a:ext cx="0" cy="1713109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11480207" y="2949159"/>
                <a:ext cx="0" cy="1705011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11898918" y="2944792"/>
                <a:ext cx="0" cy="1705011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12317630" y="2945002"/>
                <a:ext cx="0" cy="1705011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12736341" y="2944791"/>
                <a:ext cx="0" cy="1713108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13180110" y="2942596"/>
                <a:ext cx="0" cy="1705011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6" name="Straight Arrow Connector 325"/>
            <p:cNvCxnSpPr/>
            <p:nvPr/>
          </p:nvCxnSpPr>
          <p:spPr>
            <a:xfrm>
              <a:off x="7200900" y="2266950"/>
              <a:ext cx="1144567" cy="122825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Arrow Connector 329"/>
            <p:cNvCxnSpPr/>
            <p:nvPr/>
          </p:nvCxnSpPr>
          <p:spPr>
            <a:xfrm flipH="1" flipV="1">
              <a:off x="7591425" y="3514725"/>
              <a:ext cx="63456" cy="411392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Arrow Connector 330"/>
            <p:cNvCxnSpPr/>
            <p:nvPr/>
          </p:nvCxnSpPr>
          <p:spPr>
            <a:xfrm flipV="1">
              <a:off x="8152128" y="3657600"/>
              <a:ext cx="1272" cy="250672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Arrow Connector 331"/>
            <p:cNvCxnSpPr/>
            <p:nvPr/>
          </p:nvCxnSpPr>
          <p:spPr>
            <a:xfrm flipV="1">
              <a:off x="9114210" y="2990850"/>
              <a:ext cx="20265" cy="220547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Arrow Connector 335"/>
            <p:cNvCxnSpPr/>
            <p:nvPr/>
          </p:nvCxnSpPr>
          <p:spPr>
            <a:xfrm flipV="1">
              <a:off x="9554221" y="2771575"/>
              <a:ext cx="855" cy="39293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Arrow Connector 338"/>
            <p:cNvCxnSpPr/>
            <p:nvPr/>
          </p:nvCxnSpPr>
          <p:spPr>
            <a:xfrm flipH="1" flipV="1">
              <a:off x="8621315" y="3476625"/>
              <a:ext cx="23937" cy="42068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/>
            <p:nvPr/>
          </p:nvCxnSpPr>
          <p:spPr>
            <a:xfrm flipV="1">
              <a:off x="8295538" y="3571875"/>
              <a:ext cx="86462" cy="592153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Arrow Connector 340"/>
            <p:cNvCxnSpPr/>
            <p:nvPr/>
          </p:nvCxnSpPr>
          <p:spPr>
            <a:xfrm flipH="1" flipV="1">
              <a:off x="10020300" y="2876550"/>
              <a:ext cx="7672" cy="27129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Arrow Connector 341"/>
            <p:cNvCxnSpPr/>
            <p:nvPr/>
          </p:nvCxnSpPr>
          <p:spPr>
            <a:xfrm flipV="1">
              <a:off x="9763148" y="3001315"/>
              <a:ext cx="855" cy="39293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/>
            <p:cNvCxnSpPr/>
            <p:nvPr/>
          </p:nvCxnSpPr>
          <p:spPr>
            <a:xfrm flipV="1">
              <a:off x="9454766" y="3239075"/>
              <a:ext cx="855" cy="39293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/>
            <p:cNvCxnSpPr/>
            <p:nvPr/>
          </p:nvCxnSpPr>
          <p:spPr>
            <a:xfrm flipH="1" flipV="1">
              <a:off x="9065106" y="3438524"/>
              <a:ext cx="69373" cy="43072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/>
            <p:cNvCxnSpPr/>
            <p:nvPr/>
          </p:nvCxnSpPr>
          <p:spPr>
            <a:xfrm flipV="1">
              <a:off x="8797764" y="3694583"/>
              <a:ext cx="31256" cy="45066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/>
            <p:cNvCxnSpPr/>
            <p:nvPr/>
          </p:nvCxnSpPr>
          <p:spPr>
            <a:xfrm flipV="1">
              <a:off x="10237187" y="2953756"/>
              <a:ext cx="112151" cy="42217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/>
            <p:cNvCxnSpPr/>
            <p:nvPr/>
          </p:nvCxnSpPr>
          <p:spPr>
            <a:xfrm flipV="1">
              <a:off x="9963728" y="3234735"/>
              <a:ext cx="30523" cy="379817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/>
            <p:cNvCxnSpPr/>
            <p:nvPr/>
          </p:nvCxnSpPr>
          <p:spPr>
            <a:xfrm flipV="1">
              <a:off x="9655346" y="3484487"/>
              <a:ext cx="60892" cy="375399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Arrow Connector 349"/>
            <p:cNvCxnSpPr/>
            <p:nvPr/>
          </p:nvCxnSpPr>
          <p:spPr>
            <a:xfrm flipH="1" flipV="1">
              <a:off x="8918639" y="4002662"/>
              <a:ext cx="70213" cy="398337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Arrow Connector 350"/>
            <p:cNvCxnSpPr/>
            <p:nvPr/>
          </p:nvCxnSpPr>
          <p:spPr>
            <a:xfrm flipH="1" flipV="1">
              <a:off x="10734675" y="3057525"/>
              <a:ext cx="13317" cy="286786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Arrow Connector 351"/>
            <p:cNvCxnSpPr/>
            <p:nvPr/>
          </p:nvCxnSpPr>
          <p:spPr>
            <a:xfrm flipH="1" flipV="1">
              <a:off x="10477750" y="3200918"/>
              <a:ext cx="20772" cy="402128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Arrow Connector 353"/>
            <p:cNvCxnSpPr/>
            <p:nvPr/>
          </p:nvCxnSpPr>
          <p:spPr>
            <a:xfrm flipV="1">
              <a:off x="9850342" y="3724966"/>
              <a:ext cx="27107" cy="403685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Arrow Connector 354"/>
            <p:cNvCxnSpPr/>
            <p:nvPr/>
          </p:nvCxnSpPr>
          <p:spPr>
            <a:xfrm flipH="1" flipV="1">
              <a:off x="9342833" y="4058315"/>
              <a:ext cx="200298" cy="364501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Arrow Connector 356"/>
            <p:cNvCxnSpPr/>
            <p:nvPr/>
          </p:nvCxnSpPr>
          <p:spPr>
            <a:xfrm flipV="1">
              <a:off x="10973738" y="3362087"/>
              <a:ext cx="46398" cy="240959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Arrow Connector 357"/>
            <p:cNvCxnSpPr/>
            <p:nvPr/>
          </p:nvCxnSpPr>
          <p:spPr>
            <a:xfrm flipV="1">
              <a:off x="10419299" y="3876675"/>
              <a:ext cx="20101" cy="251975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Arrow Connector 358"/>
            <p:cNvCxnSpPr/>
            <p:nvPr/>
          </p:nvCxnSpPr>
          <p:spPr>
            <a:xfrm flipH="1" flipV="1">
              <a:off x="10077450" y="4124325"/>
              <a:ext cx="8654" cy="269032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Arrow Connector 359"/>
            <p:cNvCxnSpPr/>
            <p:nvPr/>
          </p:nvCxnSpPr>
          <p:spPr>
            <a:xfrm flipV="1">
              <a:off x="9778454" y="4476750"/>
              <a:ext cx="13246" cy="222688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Arrow Connector 360"/>
            <p:cNvCxnSpPr/>
            <p:nvPr/>
          </p:nvCxnSpPr>
          <p:spPr>
            <a:xfrm flipH="1" flipV="1">
              <a:off x="8715769" y="2409825"/>
              <a:ext cx="65760" cy="402995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Arrow Connector 361"/>
            <p:cNvCxnSpPr/>
            <p:nvPr/>
          </p:nvCxnSpPr>
          <p:spPr>
            <a:xfrm flipH="1" flipV="1">
              <a:off x="8418013" y="2610144"/>
              <a:ext cx="65760" cy="402995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/>
            <p:cNvCxnSpPr/>
            <p:nvPr/>
          </p:nvCxnSpPr>
          <p:spPr>
            <a:xfrm flipH="1" flipV="1">
              <a:off x="7460176" y="3396761"/>
              <a:ext cx="45662" cy="301273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Arrow Connector 366"/>
            <p:cNvCxnSpPr/>
            <p:nvPr/>
          </p:nvCxnSpPr>
          <p:spPr>
            <a:xfrm flipV="1">
              <a:off x="7037508" y="3440366"/>
              <a:ext cx="8770" cy="26724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Arrow Connector 367"/>
            <p:cNvCxnSpPr/>
            <p:nvPr/>
          </p:nvCxnSpPr>
          <p:spPr>
            <a:xfrm flipH="1" flipV="1">
              <a:off x="8153400" y="2228850"/>
              <a:ext cx="56114" cy="414336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Arrow Connector 371"/>
            <p:cNvCxnSpPr/>
            <p:nvPr/>
          </p:nvCxnSpPr>
          <p:spPr>
            <a:xfrm flipH="1" flipV="1">
              <a:off x="6795347" y="3111133"/>
              <a:ext cx="110307" cy="36890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Arrow Connector 372"/>
            <p:cNvCxnSpPr/>
            <p:nvPr/>
          </p:nvCxnSpPr>
          <p:spPr>
            <a:xfrm flipH="1" flipV="1">
              <a:off x="7639050" y="2924175"/>
              <a:ext cx="85252" cy="345408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Arrow Connector 387"/>
            <p:cNvCxnSpPr/>
            <p:nvPr/>
          </p:nvCxnSpPr>
          <p:spPr>
            <a:xfrm flipV="1">
              <a:off x="8497658" y="2953756"/>
              <a:ext cx="74845" cy="372681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365981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11511 0.04121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55" y="20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01667 0.07477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372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01641 0.14074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70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1693 0.20579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1027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1693 0.270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1351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-0.01797 0.3375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" y="1687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0.04857 0.07593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379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0.04857 0.14167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708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04857 0.20625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103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0.04804 0.27199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135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04804 0.3375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1687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1142 0.07454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3" y="372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11524 0.14097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55" y="703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0.11472 0.20556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1027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0.11472 0.27037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1351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11472 0.33727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1685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18021 0.07547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377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18021 0.14074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703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18021 0.2067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1032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18021 0.27107 " pathEditMode="relative" rAng="0" ptsTypes="AA">
                                      <p:cBhvr>
                                        <p:cTn id="46" dur="7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1354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18021 0.33727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1685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2457 0.07477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372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0.24674 0.14005 " pathEditMode="relative" rAng="0" ptsTypes="AA">
                                      <p:cBhvr>
                                        <p:cTn id="52" dur="75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699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0.24674 0.20486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102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24622 0.27107 " pathEditMode="relative" rAng="0" ptsTypes="AA">
                                      <p:cBhvr>
                                        <p:cTn id="56" dur="75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5" y="1354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0.24674 0.33727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1685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750" fill="hold"/>
                                        <p:tgtEl>
                                          <p:spTgt spid="4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750" fill="hold"/>
                                        <p:tgtEl>
                                          <p:spTgt spid="4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750" fill="hold"/>
                                        <p:tgtEl>
                                          <p:spTgt spid="4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750" fill="hold"/>
                                        <p:tgtEl>
                                          <p:spTgt spid="4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750" fill="hold"/>
                                        <p:tgtEl>
                                          <p:spTgt spid="4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750" fill="hold"/>
                                        <p:tgtEl>
                                          <p:spTgt spid="4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750" fill="hold"/>
                                        <p:tgtEl>
                                          <p:spTgt spid="4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750" fill="hold"/>
                                        <p:tgtEl>
                                          <p:spTgt spid="4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750" fill="hold"/>
                                        <p:tgtEl>
                                          <p:spTgt spid="4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750" fill="hold"/>
                                        <p:tgtEl>
                                          <p:spTgt spid="4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4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750" fill="hold"/>
                                        <p:tgtEl>
                                          <p:spTgt spid="4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750" fill="hold"/>
                                        <p:tgtEl>
                                          <p:spTgt spid="4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750" fill="hold"/>
                                        <p:tgtEl>
                                          <p:spTgt spid="4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750" fill="hold"/>
                                        <p:tgtEl>
                                          <p:spTgt spid="4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750" fill="hold"/>
                                        <p:tgtEl>
                                          <p:spTgt spid="4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750" fill="hold"/>
                                        <p:tgtEl>
                                          <p:spTgt spid="4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750" fill="hold"/>
                                        <p:tgtEl>
                                          <p:spTgt spid="4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750" fill="hold"/>
                                        <p:tgtEl>
                                          <p:spTgt spid="4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750" fill="hold"/>
                                        <p:tgtEl>
                                          <p:spTgt spid="4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750" fill="hold"/>
                                        <p:tgtEl>
                                          <p:spTgt spid="4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750" fill="hold"/>
                                        <p:tgtEl>
                                          <p:spTgt spid="4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750" fill="hold"/>
                                        <p:tgtEl>
                                          <p:spTgt spid="4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750" fill="hold"/>
                                        <p:tgtEl>
                                          <p:spTgt spid="4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750" fill="hold"/>
                                        <p:tgtEl>
                                          <p:spTgt spid="4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50"/>
                            </p:stCondLst>
                            <p:childTnLst>
                              <p:par>
                                <p:cTn id="1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"/>
                            </p:stCondLst>
                            <p:childTnLst>
                              <p:par>
                                <p:cTn id="1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50"/>
                            </p:stCondLst>
                            <p:childTnLst>
                              <p:par>
                                <p:cTn id="1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"/>
                            </p:stCondLst>
                            <p:childTnLst>
                              <p:par>
                                <p:cTn id="1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50"/>
                            </p:stCondLst>
                            <p:childTnLst>
                              <p:par>
                                <p:cTn id="1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50"/>
                            </p:stCondLst>
                            <p:childTnLst>
                              <p:par>
                                <p:cTn id="1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5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50"/>
                            </p:stCondLst>
                            <p:childTnLst>
                              <p:par>
                                <p:cTn id="1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750"/>
                            </p:stCondLst>
                            <p:childTnLst>
                              <p:par>
                                <p:cTn id="1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50"/>
                            </p:stCondLst>
                            <p:childTnLst>
                              <p:par>
                                <p:cTn id="1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750"/>
                            </p:stCondLst>
                            <p:childTnLst>
                              <p:par>
                                <p:cTn id="1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750"/>
                            </p:stCondLst>
                            <p:childTnLst>
                              <p:par>
                                <p:cTn id="1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50"/>
                            </p:stCondLst>
                            <p:childTnLst>
                              <p:par>
                                <p:cTn id="1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75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750"/>
                            </p:stCondLst>
                            <p:childTnLst>
                              <p:par>
                                <p:cTn id="1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50"/>
                            </p:stCondLst>
                            <p:childTnLst>
                              <p:par>
                                <p:cTn id="1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750"/>
                            </p:stCondLst>
                            <p:childTnLst>
                              <p:par>
                                <p:cTn id="1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50"/>
                            </p:stCondLst>
                            <p:childTnLst>
                              <p:par>
                                <p:cTn id="1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750"/>
                            </p:stCondLst>
                            <p:childTnLst>
                              <p:par>
                                <p:cTn id="1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750"/>
                            </p:stCondLst>
                            <p:childTnLst>
                              <p:par>
                                <p:cTn id="1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750"/>
                            </p:stCondLst>
                            <p:childTnLst>
                              <p:par>
                                <p:cTn id="1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750"/>
                            </p:stCondLst>
                            <p:childTnLst>
                              <p:par>
                                <p:cTn id="1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50"/>
                            </p:stCondLst>
                            <p:childTnLst>
                              <p:par>
                                <p:cTn id="1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750"/>
                            </p:stCondLst>
                            <p:childTnLst>
                              <p:par>
                                <p:cTn id="1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750"/>
                            </p:stCondLst>
                            <p:childTnLst>
                              <p:par>
                                <p:cTn id="19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/>
      <p:bldP spid="206" grpId="0"/>
      <p:bldP spid="232" grpId="0"/>
      <p:bldP spid="442" grpId="0"/>
      <p:bldP spid="442" grpId="1"/>
      <p:bldP spid="555" grpId="0"/>
      <p:bldP spid="556" grpId="0"/>
      <p:bldP spid="10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Contribution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0305" y="4607351"/>
            <a:ext cx="51854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A new formulation for rendering</a:t>
            </a:r>
            <a:br>
              <a:rPr lang="en-US" sz="2800" dirty="0" smtClean="0"/>
            </a:br>
            <a:r>
              <a:rPr lang="en-US" sz="2800" dirty="0" smtClean="0"/>
              <a:t>high-resolution volumes</a:t>
            </a:r>
            <a:br>
              <a:rPr lang="en-US" sz="2800" dirty="0" smtClean="0"/>
            </a:br>
            <a:r>
              <a:rPr lang="en-US" sz="2800" dirty="0" smtClean="0"/>
              <a:t>by exploiting </a:t>
            </a:r>
            <a:r>
              <a:rPr lang="en-US" sz="2800" b="1" dirty="0" smtClean="0">
                <a:solidFill>
                  <a:schemeClr val="accent2"/>
                </a:solidFill>
              </a:rPr>
              <a:t>modularity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14437" y="4607351"/>
            <a:ext cx="510210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A Monte Carlo Matrix Inversion</a:t>
            </a:r>
            <a:br>
              <a:rPr lang="en-US" sz="2800" dirty="0" smtClean="0"/>
            </a:br>
            <a:r>
              <a:rPr lang="en-US" sz="2800" dirty="0" smtClean="0"/>
              <a:t> (</a:t>
            </a:r>
            <a:r>
              <a:rPr lang="en-US" sz="2800" b="1" dirty="0" smtClean="0"/>
              <a:t>MCMI</a:t>
            </a:r>
            <a:r>
              <a:rPr lang="en-US" sz="2800" dirty="0" smtClean="0"/>
              <a:t>) based algorithm</a:t>
            </a:r>
            <a:br>
              <a:rPr lang="en-US" sz="2800" dirty="0" smtClean="0"/>
            </a:br>
            <a:r>
              <a:rPr lang="en-US" sz="2800" dirty="0" smtClean="0"/>
              <a:t>scalable to </a:t>
            </a:r>
            <a:r>
              <a:rPr lang="en-US" sz="2800" b="1" dirty="0" smtClean="0">
                <a:solidFill>
                  <a:schemeClr val="accent2"/>
                </a:solidFill>
              </a:rPr>
              <a:t>billions </a:t>
            </a:r>
            <a:r>
              <a:rPr lang="en-US" sz="2800" dirty="0" smtClean="0"/>
              <a:t>of blocks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6976145" y="1093761"/>
            <a:ext cx="4122077" cy="3477876"/>
            <a:chOff x="6976145" y="1093761"/>
            <a:chExt cx="4122077" cy="3477876"/>
          </a:xfrm>
        </p:grpSpPr>
        <p:sp>
          <p:nvSpPr>
            <p:cNvPr id="24" name="TextBox 23"/>
            <p:cNvSpPr txBox="1"/>
            <p:nvPr/>
          </p:nvSpPr>
          <p:spPr>
            <a:xfrm>
              <a:off x="6976145" y="1093761"/>
              <a:ext cx="1124026" cy="3477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endParaRPr lang="en-US" sz="2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597973" y="1093762"/>
              <a:ext cx="1124026" cy="3477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US" sz="2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400595" y="1374463"/>
              <a:ext cx="697627" cy="8309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889647" y="2211817"/>
              <a:ext cx="1918851" cy="1913593"/>
              <a:chOff x="5281372" y="2622215"/>
              <a:chExt cx="1918851" cy="19135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5281372" y="2622215"/>
                <a:ext cx="1918851" cy="1913593"/>
              </a:xfrm>
              <a:prstGeom prst="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6630" y="2622215"/>
                <a:ext cx="1913593" cy="191359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7" name="Group 6"/>
          <p:cNvGrpSpPr/>
          <p:nvPr/>
        </p:nvGrpSpPr>
        <p:grpSpPr>
          <a:xfrm>
            <a:off x="7520315" y="1801335"/>
            <a:ext cx="1879814" cy="1860192"/>
            <a:chOff x="7520315" y="1801335"/>
            <a:chExt cx="1879814" cy="1860192"/>
          </a:xfrm>
        </p:grpSpPr>
        <p:sp>
          <p:nvSpPr>
            <p:cNvPr id="34" name="TextBox 33"/>
            <p:cNvSpPr txBox="1"/>
            <p:nvPr/>
          </p:nvSpPr>
          <p:spPr>
            <a:xfrm rot="16200000">
              <a:off x="7208691" y="2980571"/>
              <a:ext cx="9925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billions</a:t>
              </a:r>
              <a:endPara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19384" y="1801335"/>
              <a:ext cx="10807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billions</a:t>
              </a:r>
              <a:endPara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25" name="Picture 4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83" y="1012872"/>
            <a:ext cx="1305305" cy="1305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26" name="Picture 42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osiaicBubbles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40634" y="1012872"/>
            <a:ext cx="1305305" cy="1305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27" name="Picture 4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08" y="1012872"/>
            <a:ext cx="1305305" cy="1305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29" name="TextBox 428"/>
          <p:cNvSpPr txBox="1"/>
          <p:nvPr/>
        </p:nvSpPr>
        <p:spPr>
          <a:xfrm>
            <a:off x="11050489" y="1271886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…</a:t>
            </a:r>
            <a:endParaRPr lang="en-US" sz="32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1638103" y="2098952"/>
            <a:ext cx="345344" cy="2083608"/>
            <a:chOff x="1638103" y="2098952"/>
            <a:chExt cx="345344" cy="2083608"/>
          </a:xfrm>
        </p:grpSpPr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242" y="2098952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242" y="2304369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239" y="250978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195" y="2718472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70" name="Picture 16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104" y="2927157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103" y="3137451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221" y="334613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0460" y="3559259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0607" y="376827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22" name="Picture 22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0198" y="3973875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grpSp>
        <p:nvGrpSpPr>
          <p:cNvPr id="9" name="Group 8"/>
          <p:cNvGrpSpPr/>
          <p:nvPr/>
        </p:nvGrpSpPr>
        <p:grpSpPr>
          <a:xfrm>
            <a:off x="1977717" y="2098952"/>
            <a:ext cx="349947" cy="2080520"/>
            <a:chOff x="1977717" y="2098952"/>
            <a:chExt cx="349947" cy="2080520"/>
          </a:xfrm>
        </p:grpSpPr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082" y="2098952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079" y="2304369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075" y="250978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0613" y="2718472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048" y="2927157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7717" y="3137451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7717" y="334613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047" y="3558628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824" y="3770200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0889" y="3970787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2317964" y="2098952"/>
            <a:ext cx="348798" cy="2080520"/>
            <a:chOff x="2317964" y="2098952"/>
            <a:chExt cx="348798" cy="2080520"/>
          </a:xfrm>
        </p:grpSpPr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3922" y="2098952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41" name="Picture 140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3919" y="2304369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3618" y="250978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3519" y="2718472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558" y="292876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386" y="3137451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624" y="3343953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7964" y="3558549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38" y="376827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24" name="Picture 22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488" y="3970787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grpSp>
        <p:nvGrpSpPr>
          <p:cNvPr id="11" name="Group 10"/>
          <p:cNvGrpSpPr/>
          <p:nvPr/>
        </p:nvGrpSpPr>
        <p:grpSpPr>
          <a:xfrm>
            <a:off x="2660549" y="2098952"/>
            <a:ext cx="349053" cy="2080520"/>
            <a:chOff x="2660549" y="2098952"/>
            <a:chExt cx="349053" cy="2080520"/>
          </a:xfrm>
        </p:grpSpPr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762" y="2098952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758" y="2304369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581" y="250978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62" name="Picture 16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271" y="2718472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73" name="Picture 17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4997" y="292876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3490" y="3137451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94" name="Picture 19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66" y="334613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122" y="3559700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884" y="376827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25" name="Picture 224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0549" y="3970787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grpSp>
        <p:nvGrpSpPr>
          <p:cNvPr id="12" name="Group 11"/>
          <p:cNvGrpSpPr/>
          <p:nvPr/>
        </p:nvGrpSpPr>
        <p:grpSpPr>
          <a:xfrm>
            <a:off x="3002569" y="2098952"/>
            <a:ext cx="349873" cy="2078911"/>
            <a:chOff x="3002569" y="2098952"/>
            <a:chExt cx="349873" cy="2078911"/>
          </a:xfrm>
        </p:grpSpPr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602" y="2098952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596" y="230273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343" y="250978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146" y="2718472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74" name="Picture 173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507" y="292876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330" y="3137451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698" y="334940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247" y="3550783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911" y="3760493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26" name="Picture 225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569" y="3969178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3349464" y="2095684"/>
            <a:ext cx="345818" cy="2083788"/>
            <a:chOff x="3349464" y="2095684"/>
            <a:chExt cx="345818" cy="2083788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442" y="2095684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435" y="230273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209" y="2511269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812" y="2718472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348" y="292876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0288" y="3137451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464" y="334940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07" name="Picture 206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0275" y="3550783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0275" y="3760493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27" name="Picture 226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434" y="3970787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grpSp>
        <p:nvGrpSpPr>
          <p:cNvPr id="15" name="Group 14"/>
          <p:cNvGrpSpPr/>
          <p:nvPr/>
        </p:nvGrpSpPr>
        <p:grpSpPr>
          <a:xfrm>
            <a:off x="3689154" y="2095684"/>
            <a:ext cx="351482" cy="2083788"/>
            <a:chOff x="3689154" y="2095684"/>
            <a:chExt cx="351482" cy="2083788"/>
          </a:xfrm>
        </p:grpSpPr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5282" y="2095684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5278" y="230273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874" y="2508001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614" y="2718472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76" name="Picture 175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0279" y="2927157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128" y="3137451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0279" y="334940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9154" y="3550783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115" y="3760493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28" name="Picture 227"/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796" y="3970787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4034032" y="2095684"/>
            <a:ext cx="346930" cy="2083788"/>
            <a:chOff x="4034032" y="2095684"/>
            <a:chExt cx="346930" cy="2083788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122" y="2095684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115" y="230273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676" y="2508001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555" y="2718472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907" y="292876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6694" y="3140721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035" y="3345367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034" y="3550811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533" y="3763507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032" y="3970787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grpSp>
        <p:nvGrpSpPr>
          <p:cNvPr id="17" name="Group 16"/>
          <p:cNvGrpSpPr/>
          <p:nvPr/>
        </p:nvGrpSpPr>
        <p:grpSpPr>
          <a:xfrm>
            <a:off x="4378306" y="2095684"/>
            <a:ext cx="345496" cy="2083788"/>
            <a:chOff x="4378306" y="2095684"/>
            <a:chExt cx="345496" cy="2083788"/>
          </a:xfrm>
        </p:grpSpPr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962" y="2095684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961" y="230273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960" y="2508001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31" y="2718472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664" y="2924603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663" y="3137451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955" y="3345367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453" y="3553284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307" y="3763507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30" name="Picture 229"/>
            <p:cNvPicPr>
              <a:picLocks noChangeAspect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306" y="3970787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4723332" y="2095684"/>
            <a:ext cx="344631" cy="2084197"/>
            <a:chOff x="4723332" y="2095684"/>
            <a:chExt cx="344631" cy="2084197"/>
          </a:xfrm>
        </p:grpSpPr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3802" y="2095684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3801" y="230273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58" name="Picture 157"/>
            <p:cNvPicPr>
              <a:picLocks noChangeAspect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3339" y="2508001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3338" y="2716862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79" name="Picture 178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3337" y="292876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3335" y="3139060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5123" y="3342098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3332" y="3547363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21" name="Picture 220"/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3333" y="3763507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31" name="Picture 230"/>
            <p:cNvPicPr>
              <a:picLocks noChangeAspect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3801" y="3971196"/>
              <a:ext cx="342840" cy="20868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9893641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6 -4.07407E-6 L 0.11511 0.18079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55" y="9028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-4.07407E-6 L 0.04089 0.1757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8773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29167E-6 -4.07407E-6 L -0.10169 0.30324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1516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81" dur="1000" fill="hold"/>
                                        <p:tgtEl>
                                          <p:spTgt spid="425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83" dur="1000" fill="hold"/>
                                        <p:tgtEl>
                                          <p:spTgt spid="427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85" dur="1000" fill="hold"/>
                                        <p:tgtEl>
                                          <p:spTgt spid="426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2" grpId="0"/>
      <p:bldP spid="429" grpId="0"/>
      <p:bldP spid="42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Idea: Modular Transfer</a:t>
            </a:r>
            <a:endParaRPr lang="en-US" dirty="0"/>
          </a:p>
        </p:txBody>
      </p:sp>
      <p:sp>
        <p:nvSpPr>
          <p:cNvPr id="165" name="TextBox 164"/>
          <p:cNvSpPr txBox="1"/>
          <p:nvPr/>
        </p:nvSpPr>
        <p:spPr>
          <a:xfrm>
            <a:off x="7885159" y="1222877"/>
            <a:ext cx="1966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Final Volume</a:t>
            </a:r>
            <a:endParaRPr lang="en-US" sz="2400" dirty="0"/>
          </a:p>
        </p:txBody>
      </p:sp>
      <p:sp>
        <p:nvSpPr>
          <p:cNvPr id="206" name="TextBox 205"/>
          <p:cNvSpPr txBox="1"/>
          <p:nvPr/>
        </p:nvSpPr>
        <p:spPr>
          <a:xfrm>
            <a:off x="2072890" y="4877820"/>
            <a:ext cx="1919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… … </a:t>
            </a:r>
            <a:r>
              <a:rPr lang="en-US" sz="2800" b="1" dirty="0" smtClean="0"/>
              <a:t>… …</a:t>
            </a:r>
            <a:endParaRPr lang="en-US" sz="2800" b="1" dirty="0"/>
          </a:p>
        </p:txBody>
      </p:sp>
      <p:sp>
        <p:nvSpPr>
          <p:cNvPr id="555" name="TextBox 554"/>
          <p:cNvSpPr txBox="1"/>
          <p:nvPr/>
        </p:nvSpPr>
        <p:spPr>
          <a:xfrm>
            <a:off x="964857" y="5487146"/>
            <a:ext cx="4132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Precompute</a:t>
            </a:r>
            <a:r>
              <a:rPr lang="en-US" sz="2400" b="1" dirty="0" smtClean="0"/>
              <a:t> light transport</a:t>
            </a:r>
            <a:endParaRPr lang="en-US" sz="2400" b="1" dirty="0"/>
          </a:p>
        </p:txBody>
      </p:sp>
      <p:sp>
        <p:nvSpPr>
          <p:cNvPr id="556" name="TextBox 555"/>
          <p:cNvSpPr txBox="1"/>
          <p:nvPr/>
        </p:nvSpPr>
        <p:spPr>
          <a:xfrm>
            <a:off x="6639200" y="5487145"/>
            <a:ext cx="4472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Modularly</a:t>
            </a:r>
            <a:r>
              <a:rPr lang="en-US" sz="2400" b="1" dirty="0" smtClean="0"/>
              <a:t> combine on-the-fly</a:t>
            </a:r>
            <a:endParaRPr lang="en-US" sz="2400" b="1" dirty="0"/>
          </a:p>
        </p:txBody>
      </p:sp>
      <p:sp>
        <p:nvSpPr>
          <p:cNvPr id="102" name="TextBox 101"/>
          <p:cNvSpPr txBox="1"/>
          <p:nvPr/>
        </p:nvSpPr>
        <p:spPr>
          <a:xfrm>
            <a:off x="1792002" y="1226437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Exemplar Blocks</a:t>
            </a:r>
            <a:endParaRPr lang="en-US" sz="24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602844" y="1841500"/>
            <a:ext cx="4993000" cy="2928949"/>
            <a:chOff x="602844" y="1841500"/>
            <a:chExt cx="4993000" cy="2928949"/>
          </a:xfrm>
        </p:grpSpPr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859" y="1982036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740" y="2601827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690" y="3221618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738" y="3841409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844" y="4461201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0981" y="1986392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609" y="2605094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612" y="3223796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611" y="3842498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609" y="4461201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103" y="1985719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6866" y="2604589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6865" y="3223460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6859" y="3842331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6857" y="4461201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225" y="1985436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225" y="2604377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317" y="3223318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315" y="3842259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225" y="4461201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347" y="1982036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0240" y="2601827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2207" y="3221618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2206" y="3841409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2210" y="4461201"/>
              <a:ext cx="503776" cy="309248"/>
            </a:xfrm>
            <a:prstGeom prst="rect">
              <a:avLst/>
            </a:prstGeom>
            <a:ln w="28575">
              <a:solidFill>
                <a:srgbClr val="FFFFFF"/>
              </a:solidFill>
            </a:ln>
            <a:scene3d>
              <a:camera prst="perspectiveRelaxedModerately">
                <a:rot lat="19319594" lon="2334509" rev="18489652"/>
              </a:camera>
              <a:lightRig rig="balanced" dir="t"/>
            </a:scene3d>
            <a:sp3d prstMaterial="matte">
              <a:bevelT w="6350" h="152400"/>
            </a:sp3d>
          </p:spPr>
        </p:pic>
        <p:grpSp>
          <p:nvGrpSpPr>
            <p:cNvPr id="19" name="Group 18"/>
            <p:cNvGrpSpPr/>
            <p:nvPr/>
          </p:nvGrpSpPr>
          <p:grpSpPr>
            <a:xfrm>
              <a:off x="610690" y="1841500"/>
              <a:ext cx="659310" cy="389498"/>
              <a:chOff x="610690" y="1841500"/>
              <a:chExt cx="659310" cy="389498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" name="Group 157"/>
            <p:cNvGrpSpPr/>
            <p:nvPr/>
          </p:nvGrpSpPr>
          <p:grpSpPr>
            <a:xfrm>
              <a:off x="610690" y="2464268"/>
              <a:ext cx="659310" cy="389498"/>
              <a:chOff x="610690" y="1841500"/>
              <a:chExt cx="659310" cy="389498"/>
            </a:xfrm>
          </p:grpSpPr>
          <p:cxnSp>
            <p:nvCxnSpPr>
              <p:cNvPr id="159" name="Straight Arrow Connector 158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3" name="Group 162"/>
            <p:cNvGrpSpPr/>
            <p:nvPr/>
          </p:nvGrpSpPr>
          <p:grpSpPr>
            <a:xfrm>
              <a:off x="610690" y="3087155"/>
              <a:ext cx="659310" cy="389498"/>
              <a:chOff x="610690" y="1841500"/>
              <a:chExt cx="659310" cy="389498"/>
            </a:xfrm>
          </p:grpSpPr>
          <p:cxnSp>
            <p:nvCxnSpPr>
              <p:cNvPr id="164" name="Straight Arrow Connector 163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Arrow Connector 166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Arrow Connector 168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0" name="Group 169"/>
            <p:cNvGrpSpPr/>
            <p:nvPr/>
          </p:nvGrpSpPr>
          <p:grpSpPr>
            <a:xfrm>
              <a:off x="610841" y="3700836"/>
              <a:ext cx="659310" cy="389498"/>
              <a:chOff x="610690" y="1841500"/>
              <a:chExt cx="659310" cy="389498"/>
            </a:xfrm>
          </p:grpSpPr>
          <p:cxnSp>
            <p:nvCxnSpPr>
              <p:cNvPr id="180" name="Straight Arrow Connector 179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Arrow Connector 180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Arrow Connector 181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Arrow Connector 182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" name="Group 183"/>
            <p:cNvGrpSpPr/>
            <p:nvPr/>
          </p:nvGrpSpPr>
          <p:grpSpPr>
            <a:xfrm>
              <a:off x="610690" y="4332221"/>
              <a:ext cx="659310" cy="389498"/>
              <a:chOff x="610690" y="1841500"/>
              <a:chExt cx="659310" cy="389498"/>
            </a:xfrm>
          </p:grpSpPr>
          <p:cxnSp>
            <p:nvCxnSpPr>
              <p:cNvPr id="185" name="Straight Arrow Connector 184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Arrow Connector 185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Arrow Connector 195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Arrow Connector 196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8" name="Group 197"/>
            <p:cNvGrpSpPr/>
            <p:nvPr/>
          </p:nvGrpSpPr>
          <p:grpSpPr>
            <a:xfrm>
              <a:off x="1691132" y="1841500"/>
              <a:ext cx="659310" cy="389498"/>
              <a:chOff x="610690" y="1841500"/>
              <a:chExt cx="659310" cy="389498"/>
            </a:xfrm>
          </p:grpSpPr>
          <p:cxnSp>
            <p:nvCxnSpPr>
              <p:cNvPr id="199" name="Straight Arrow Connector 198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Arrow Connector 199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Arrow Connector 202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4" name="Group 203"/>
            <p:cNvGrpSpPr/>
            <p:nvPr/>
          </p:nvGrpSpPr>
          <p:grpSpPr>
            <a:xfrm>
              <a:off x="1691132" y="2464268"/>
              <a:ext cx="659310" cy="389498"/>
              <a:chOff x="610690" y="1841500"/>
              <a:chExt cx="659310" cy="389498"/>
            </a:xfrm>
          </p:grpSpPr>
          <p:cxnSp>
            <p:nvCxnSpPr>
              <p:cNvPr id="205" name="Straight Arrow Connector 204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Arrow Connector 232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Arrow Connector 233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Arrow Connector 234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6" name="Group 235"/>
            <p:cNvGrpSpPr/>
            <p:nvPr/>
          </p:nvGrpSpPr>
          <p:grpSpPr>
            <a:xfrm>
              <a:off x="1691132" y="3087155"/>
              <a:ext cx="659310" cy="389498"/>
              <a:chOff x="610690" y="1841500"/>
              <a:chExt cx="659310" cy="389498"/>
            </a:xfrm>
          </p:grpSpPr>
          <p:cxnSp>
            <p:nvCxnSpPr>
              <p:cNvPr id="237" name="Straight Arrow Connector 236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Arrow Connector 237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Arrow Connector 238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Arrow Connector 239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1" name="Group 240"/>
            <p:cNvGrpSpPr/>
            <p:nvPr/>
          </p:nvGrpSpPr>
          <p:grpSpPr>
            <a:xfrm>
              <a:off x="1691283" y="3700836"/>
              <a:ext cx="659310" cy="389498"/>
              <a:chOff x="610690" y="1841500"/>
              <a:chExt cx="659310" cy="389498"/>
            </a:xfrm>
          </p:grpSpPr>
          <p:cxnSp>
            <p:nvCxnSpPr>
              <p:cNvPr id="242" name="Straight Arrow Connector 241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Arrow Connector 242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Arrow Connector 243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Arrow Connector 244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6" name="Group 245"/>
            <p:cNvGrpSpPr/>
            <p:nvPr/>
          </p:nvGrpSpPr>
          <p:grpSpPr>
            <a:xfrm>
              <a:off x="1691132" y="4332221"/>
              <a:ext cx="659310" cy="389498"/>
              <a:chOff x="610690" y="1841500"/>
              <a:chExt cx="659310" cy="389498"/>
            </a:xfrm>
          </p:grpSpPr>
          <p:cxnSp>
            <p:nvCxnSpPr>
              <p:cNvPr id="247" name="Straight Arrow Connector 246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Arrow Connector 247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Arrow Connector 248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Arrow Connector 249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1" name="Group 250"/>
            <p:cNvGrpSpPr/>
            <p:nvPr/>
          </p:nvGrpSpPr>
          <p:grpSpPr>
            <a:xfrm>
              <a:off x="2775960" y="1841500"/>
              <a:ext cx="659310" cy="389498"/>
              <a:chOff x="610690" y="1841500"/>
              <a:chExt cx="659310" cy="389498"/>
            </a:xfrm>
          </p:grpSpPr>
          <p:cxnSp>
            <p:nvCxnSpPr>
              <p:cNvPr id="252" name="Straight Arrow Connector 251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Arrow Connector 252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Arrow Connector 253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Arrow Connector 254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6" name="Group 255"/>
            <p:cNvGrpSpPr/>
            <p:nvPr/>
          </p:nvGrpSpPr>
          <p:grpSpPr>
            <a:xfrm>
              <a:off x="2775960" y="2464268"/>
              <a:ext cx="659310" cy="389498"/>
              <a:chOff x="610690" y="1841500"/>
              <a:chExt cx="659310" cy="389498"/>
            </a:xfrm>
          </p:grpSpPr>
          <p:cxnSp>
            <p:nvCxnSpPr>
              <p:cNvPr id="257" name="Straight Arrow Connector 256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Arrow Connector 257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Arrow Connector 258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Arrow Connector 259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1" name="Group 260"/>
            <p:cNvGrpSpPr/>
            <p:nvPr/>
          </p:nvGrpSpPr>
          <p:grpSpPr>
            <a:xfrm>
              <a:off x="2775960" y="3087155"/>
              <a:ext cx="659310" cy="389498"/>
              <a:chOff x="610690" y="1841500"/>
              <a:chExt cx="659310" cy="389498"/>
            </a:xfrm>
          </p:grpSpPr>
          <p:cxnSp>
            <p:nvCxnSpPr>
              <p:cNvPr id="262" name="Straight Arrow Connector 261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Arrow Connector 262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Arrow Connector 263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Arrow Connector 264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" name="Group 265"/>
            <p:cNvGrpSpPr/>
            <p:nvPr/>
          </p:nvGrpSpPr>
          <p:grpSpPr>
            <a:xfrm>
              <a:off x="2776111" y="3700836"/>
              <a:ext cx="659310" cy="389498"/>
              <a:chOff x="610690" y="1841500"/>
              <a:chExt cx="659310" cy="389498"/>
            </a:xfrm>
          </p:grpSpPr>
          <p:cxnSp>
            <p:nvCxnSpPr>
              <p:cNvPr id="267" name="Straight Arrow Connector 266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Arrow Connector 267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Arrow Connector 268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Arrow Connector 269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1" name="Group 270"/>
            <p:cNvGrpSpPr/>
            <p:nvPr/>
          </p:nvGrpSpPr>
          <p:grpSpPr>
            <a:xfrm>
              <a:off x="2775960" y="4332221"/>
              <a:ext cx="659310" cy="389498"/>
              <a:chOff x="610690" y="1841500"/>
              <a:chExt cx="659310" cy="389498"/>
            </a:xfrm>
          </p:grpSpPr>
          <p:cxnSp>
            <p:nvCxnSpPr>
              <p:cNvPr id="272" name="Straight Arrow Connector 271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Arrow Connector 272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Arrow Connector 273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Arrow Connector 274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6" name="Group 275"/>
            <p:cNvGrpSpPr/>
            <p:nvPr/>
          </p:nvGrpSpPr>
          <p:grpSpPr>
            <a:xfrm>
              <a:off x="3847976" y="1851122"/>
              <a:ext cx="659310" cy="389498"/>
              <a:chOff x="610690" y="1841500"/>
              <a:chExt cx="659310" cy="389498"/>
            </a:xfrm>
          </p:grpSpPr>
          <p:cxnSp>
            <p:nvCxnSpPr>
              <p:cNvPr id="277" name="Straight Arrow Connector 276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Arrow Connector 277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Arrow Connector 278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Arrow Connector 279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1" name="Group 280"/>
            <p:cNvGrpSpPr/>
            <p:nvPr/>
          </p:nvGrpSpPr>
          <p:grpSpPr>
            <a:xfrm>
              <a:off x="3847976" y="2473890"/>
              <a:ext cx="659310" cy="389498"/>
              <a:chOff x="610690" y="1841500"/>
              <a:chExt cx="659310" cy="389498"/>
            </a:xfrm>
          </p:grpSpPr>
          <p:cxnSp>
            <p:nvCxnSpPr>
              <p:cNvPr id="282" name="Straight Arrow Connector 281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Arrow Connector 282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Arrow Connector 283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Arrow Connector 284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6" name="Group 285"/>
            <p:cNvGrpSpPr/>
            <p:nvPr/>
          </p:nvGrpSpPr>
          <p:grpSpPr>
            <a:xfrm>
              <a:off x="3847976" y="3096777"/>
              <a:ext cx="659310" cy="389498"/>
              <a:chOff x="610690" y="1841500"/>
              <a:chExt cx="659310" cy="389498"/>
            </a:xfrm>
          </p:grpSpPr>
          <p:cxnSp>
            <p:nvCxnSpPr>
              <p:cNvPr id="287" name="Straight Arrow Connector 286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Arrow Connector 287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Arrow Connector 288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Arrow Connector 289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1" name="Group 290"/>
            <p:cNvGrpSpPr/>
            <p:nvPr/>
          </p:nvGrpSpPr>
          <p:grpSpPr>
            <a:xfrm>
              <a:off x="3848127" y="3710458"/>
              <a:ext cx="659310" cy="389498"/>
              <a:chOff x="610690" y="1841500"/>
              <a:chExt cx="659310" cy="389498"/>
            </a:xfrm>
          </p:grpSpPr>
          <p:cxnSp>
            <p:nvCxnSpPr>
              <p:cNvPr id="292" name="Straight Arrow Connector 291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Arrow Connector 292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Arrow Connector 293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Arrow Connector 294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6" name="Group 295"/>
            <p:cNvGrpSpPr/>
            <p:nvPr/>
          </p:nvGrpSpPr>
          <p:grpSpPr>
            <a:xfrm>
              <a:off x="3847976" y="4341843"/>
              <a:ext cx="659310" cy="389498"/>
              <a:chOff x="610690" y="1841500"/>
              <a:chExt cx="659310" cy="389498"/>
            </a:xfrm>
          </p:grpSpPr>
          <p:cxnSp>
            <p:nvCxnSpPr>
              <p:cNvPr id="297" name="Straight Arrow Connector 296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Arrow Connector 297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Arrow Connector 298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Arrow Connector 299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1" name="Group 300"/>
            <p:cNvGrpSpPr/>
            <p:nvPr/>
          </p:nvGrpSpPr>
          <p:grpSpPr>
            <a:xfrm>
              <a:off x="4936383" y="1853583"/>
              <a:ext cx="659310" cy="389498"/>
              <a:chOff x="610690" y="1841500"/>
              <a:chExt cx="659310" cy="389498"/>
            </a:xfrm>
          </p:grpSpPr>
          <p:cxnSp>
            <p:nvCxnSpPr>
              <p:cNvPr id="302" name="Straight Arrow Connector 301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Arrow Connector 302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Arrow Connector 303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Arrow Connector 304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6" name="Group 305"/>
            <p:cNvGrpSpPr/>
            <p:nvPr/>
          </p:nvGrpSpPr>
          <p:grpSpPr>
            <a:xfrm>
              <a:off x="4936383" y="2476351"/>
              <a:ext cx="659310" cy="389498"/>
              <a:chOff x="610690" y="1841500"/>
              <a:chExt cx="659310" cy="389498"/>
            </a:xfrm>
          </p:grpSpPr>
          <p:cxnSp>
            <p:nvCxnSpPr>
              <p:cNvPr id="307" name="Straight Arrow Connector 306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Arrow Connector 307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Arrow Connector 308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Arrow Connector 309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1" name="Group 310"/>
            <p:cNvGrpSpPr/>
            <p:nvPr/>
          </p:nvGrpSpPr>
          <p:grpSpPr>
            <a:xfrm>
              <a:off x="4936383" y="3099238"/>
              <a:ext cx="659310" cy="389498"/>
              <a:chOff x="610690" y="1841500"/>
              <a:chExt cx="659310" cy="389498"/>
            </a:xfrm>
          </p:grpSpPr>
          <p:cxnSp>
            <p:nvCxnSpPr>
              <p:cNvPr id="312" name="Straight Arrow Connector 311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Arrow Connector 312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Arrow Connector 313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Arrow Connector 314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6" name="Group 315"/>
            <p:cNvGrpSpPr/>
            <p:nvPr/>
          </p:nvGrpSpPr>
          <p:grpSpPr>
            <a:xfrm>
              <a:off x="4936534" y="3712919"/>
              <a:ext cx="659310" cy="389498"/>
              <a:chOff x="610690" y="1841500"/>
              <a:chExt cx="659310" cy="389498"/>
            </a:xfrm>
          </p:grpSpPr>
          <p:cxnSp>
            <p:nvCxnSpPr>
              <p:cNvPr id="317" name="Straight Arrow Connector 316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Arrow Connector 317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Arrow Connector 318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Arrow Connector 319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1" name="Group 320"/>
            <p:cNvGrpSpPr/>
            <p:nvPr/>
          </p:nvGrpSpPr>
          <p:grpSpPr>
            <a:xfrm>
              <a:off x="4936383" y="4344304"/>
              <a:ext cx="659310" cy="389498"/>
              <a:chOff x="610690" y="1841500"/>
              <a:chExt cx="659310" cy="389498"/>
            </a:xfrm>
          </p:grpSpPr>
          <p:cxnSp>
            <p:nvCxnSpPr>
              <p:cNvPr id="322" name="Straight Arrow Connector 321"/>
              <p:cNvCxnSpPr/>
              <p:nvPr/>
            </p:nvCxnSpPr>
            <p:spPr>
              <a:xfrm>
                <a:off x="610690" y="1841500"/>
                <a:ext cx="189410" cy="29516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Arrow Connector 322"/>
              <p:cNvCxnSpPr/>
              <p:nvPr/>
            </p:nvCxnSpPr>
            <p:spPr>
              <a:xfrm flipV="1">
                <a:off x="892507" y="1847850"/>
                <a:ext cx="47293" cy="26711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Arrow Connector 323"/>
              <p:cNvCxnSpPr/>
              <p:nvPr/>
            </p:nvCxnSpPr>
            <p:spPr>
              <a:xfrm flipV="1">
                <a:off x="969253" y="2222500"/>
                <a:ext cx="300747" cy="849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Arrow Connector 324"/>
              <p:cNvCxnSpPr/>
              <p:nvPr/>
            </p:nvCxnSpPr>
            <p:spPr>
              <a:xfrm flipV="1">
                <a:off x="952500" y="1993900"/>
                <a:ext cx="222250" cy="16297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7" name="Group 96"/>
          <p:cNvGrpSpPr/>
          <p:nvPr/>
        </p:nvGrpSpPr>
        <p:grpSpPr>
          <a:xfrm>
            <a:off x="6774723" y="2228850"/>
            <a:ext cx="4245413" cy="2580142"/>
            <a:chOff x="6774723" y="2228850"/>
            <a:chExt cx="4245413" cy="2580142"/>
          </a:xfrm>
        </p:grpSpPr>
        <p:grpSp>
          <p:nvGrpSpPr>
            <p:cNvPr id="202" name="Group 201"/>
            <p:cNvGrpSpPr/>
            <p:nvPr/>
          </p:nvGrpSpPr>
          <p:grpSpPr>
            <a:xfrm>
              <a:off x="6774723" y="2236037"/>
              <a:ext cx="4201639" cy="2572955"/>
              <a:chOff x="9386649" y="2942596"/>
              <a:chExt cx="4201639" cy="171530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Relaxed">
                <a:rot lat="19249814" lon="2882882" rev="18436337"/>
              </a:camera>
              <a:lightRig rig="balanced" dir="t"/>
            </a:scene3d>
          </p:grpSpPr>
          <p:pic>
            <p:nvPicPr>
              <p:cNvPr id="166" name="Picture 165"/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6654" y="2949161"/>
                <a:ext cx="4201634" cy="1705010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sp3d prstMaterial="matte">
                <a:bevelT w="6350" h="152400"/>
              </a:sp3d>
            </p:spPr>
          </p:pic>
          <p:cxnSp>
            <p:nvCxnSpPr>
              <p:cNvPr id="171" name="Straight Connector 170"/>
              <p:cNvCxnSpPr/>
              <p:nvPr/>
            </p:nvCxnSpPr>
            <p:spPr>
              <a:xfrm>
                <a:off x="9386651" y="3119662"/>
                <a:ext cx="4201634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9386651" y="3290163"/>
                <a:ext cx="4201634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9386651" y="3460664"/>
                <a:ext cx="4201634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9386651" y="3801666"/>
                <a:ext cx="4201634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9386649" y="3631165"/>
                <a:ext cx="4201634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9386649" y="3972167"/>
                <a:ext cx="4201635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9386651" y="4142668"/>
                <a:ext cx="4201634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9386651" y="4313169"/>
                <a:ext cx="4201634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9386651" y="4483670"/>
                <a:ext cx="4201634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9805361" y="2942810"/>
                <a:ext cx="548" cy="171136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0224072" y="2942809"/>
                <a:ext cx="0" cy="171136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10639425" y="2942596"/>
                <a:ext cx="3359" cy="171311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11061495" y="2944790"/>
                <a:ext cx="0" cy="1713109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11480207" y="2949159"/>
                <a:ext cx="0" cy="1705011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11898918" y="2944792"/>
                <a:ext cx="0" cy="1705011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12317630" y="2945002"/>
                <a:ext cx="0" cy="1705011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12736341" y="2944791"/>
                <a:ext cx="0" cy="1713108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13180110" y="2942596"/>
                <a:ext cx="0" cy="1705011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  <a:sp3d prstMaterial="matte">
                <a:bevelT w="6350" h="1524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6" name="Straight Arrow Connector 325"/>
            <p:cNvCxnSpPr/>
            <p:nvPr/>
          </p:nvCxnSpPr>
          <p:spPr>
            <a:xfrm>
              <a:off x="7200900" y="2266950"/>
              <a:ext cx="1144567" cy="122825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Arrow Connector 329"/>
            <p:cNvCxnSpPr/>
            <p:nvPr/>
          </p:nvCxnSpPr>
          <p:spPr>
            <a:xfrm flipH="1" flipV="1">
              <a:off x="7591425" y="3514725"/>
              <a:ext cx="63456" cy="411392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Arrow Connector 330"/>
            <p:cNvCxnSpPr/>
            <p:nvPr/>
          </p:nvCxnSpPr>
          <p:spPr>
            <a:xfrm flipV="1">
              <a:off x="8152128" y="3657600"/>
              <a:ext cx="1272" cy="250672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Arrow Connector 331"/>
            <p:cNvCxnSpPr/>
            <p:nvPr/>
          </p:nvCxnSpPr>
          <p:spPr>
            <a:xfrm flipV="1">
              <a:off x="9114210" y="2990850"/>
              <a:ext cx="20265" cy="220547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Arrow Connector 335"/>
            <p:cNvCxnSpPr/>
            <p:nvPr/>
          </p:nvCxnSpPr>
          <p:spPr>
            <a:xfrm flipV="1">
              <a:off x="9554221" y="2771575"/>
              <a:ext cx="855" cy="39293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Arrow Connector 338"/>
            <p:cNvCxnSpPr/>
            <p:nvPr/>
          </p:nvCxnSpPr>
          <p:spPr>
            <a:xfrm flipH="1" flipV="1">
              <a:off x="8621315" y="3476625"/>
              <a:ext cx="23937" cy="42068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/>
            <p:nvPr/>
          </p:nvCxnSpPr>
          <p:spPr>
            <a:xfrm flipV="1">
              <a:off x="8295538" y="3571875"/>
              <a:ext cx="86462" cy="592153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Arrow Connector 340"/>
            <p:cNvCxnSpPr/>
            <p:nvPr/>
          </p:nvCxnSpPr>
          <p:spPr>
            <a:xfrm flipH="1" flipV="1">
              <a:off x="10020300" y="2876550"/>
              <a:ext cx="7672" cy="27129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Arrow Connector 341"/>
            <p:cNvCxnSpPr/>
            <p:nvPr/>
          </p:nvCxnSpPr>
          <p:spPr>
            <a:xfrm flipV="1">
              <a:off x="9763148" y="3001315"/>
              <a:ext cx="855" cy="39293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/>
            <p:cNvCxnSpPr/>
            <p:nvPr/>
          </p:nvCxnSpPr>
          <p:spPr>
            <a:xfrm flipV="1">
              <a:off x="9454766" y="3239075"/>
              <a:ext cx="855" cy="39293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/>
            <p:cNvCxnSpPr/>
            <p:nvPr/>
          </p:nvCxnSpPr>
          <p:spPr>
            <a:xfrm flipH="1" flipV="1">
              <a:off x="9065106" y="3438524"/>
              <a:ext cx="69373" cy="43072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/>
            <p:cNvCxnSpPr/>
            <p:nvPr/>
          </p:nvCxnSpPr>
          <p:spPr>
            <a:xfrm flipV="1">
              <a:off x="8797764" y="3694583"/>
              <a:ext cx="31256" cy="45066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/>
            <p:cNvCxnSpPr/>
            <p:nvPr/>
          </p:nvCxnSpPr>
          <p:spPr>
            <a:xfrm flipV="1">
              <a:off x="10237187" y="2953756"/>
              <a:ext cx="112151" cy="42217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/>
            <p:cNvCxnSpPr/>
            <p:nvPr/>
          </p:nvCxnSpPr>
          <p:spPr>
            <a:xfrm flipV="1">
              <a:off x="9963728" y="3234735"/>
              <a:ext cx="30523" cy="379817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/>
            <p:cNvCxnSpPr/>
            <p:nvPr/>
          </p:nvCxnSpPr>
          <p:spPr>
            <a:xfrm flipV="1">
              <a:off x="9655346" y="3484487"/>
              <a:ext cx="60892" cy="375399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Arrow Connector 349"/>
            <p:cNvCxnSpPr/>
            <p:nvPr/>
          </p:nvCxnSpPr>
          <p:spPr>
            <a:xfrm flipH="1" flipV="1">
              <a:off x="8918639" y="4002662"/>
              <a:ext cx="70213" cy="398337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Arrow Connector 350"/>
            <p:cNvCxnSpPr/>
            <p:nvPr/>
          </p:nvCxnSpPr>
          <p:spPr>
            <a:xfrm flipH="1" flipV="1">
              <a:off x="10734675" y="3057525"/>
              <a:ext cx="13317" cy="286786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Arrow Connector 351"/>
            <p:cNvCxnSpPr/>
            <p:nvPr/>
          </p:nvCxnSpPr>
          <p:spPr>
            <a:xfrm flipH="1" flipV="1">
              <a:off x="10477750" y="3200918"/>
              <a:ext cx="20772" cy="402128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Arrow Connector 353"/>
            <p:cNvCxnSpPr/>
            <p:nvPr/>
          </p:nvCxnSpPr>
          <p:spPr>
            <a:xfrm flipV="1">
              <a:off x="9850342" y="3724966"/>
              <a:ext cx="27107" cy="403685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Arrow Connector 354"/>
            <p:cNvCxnSpPr/>
            <p:nvPr/>
          </p:nvCxnSpPr>
          <p:spPr>
            <a:xfrm flipH="1" flipV="1">
              <a:off x="9342833" y="4058315"/>
              <a:ext cx="200298" cy="364501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Arrow Connector 356"/>
            <p:cNvCxnSpPr/>
            <p:nvPr/>
          </p:nvCxnSpPr>
          <p:spPr>
            <a:xfrm flipV="1">
              <a:off x="10973738" y="3362087"/>
              <a:ext cx="46398" cy="240959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Arrow Connector 357"/>
            <p:cNvCxnSpPr/>
            <p:nvPr/>
          </p:nvCxnSpPr>
          <p:spPr>
            <a:xfrm flipV="1">
              <a:off x="10419299" y="3876675"/>
              <a:ext cx="20101" cy="251975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Arrow Connector 358"/>
            <p:cNvCxnSpPr/>
            <p:nvPr/>
          </p:nvCxnSpPr>
          <p:spPr>
            <a:xfrm flipH="1" flipV="1">
              <a:off x="10077450" y="4124325"/>
              <a:ext cx="8654" cy="269032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Arrow Connector 359"/>
            <p:cNvCxnSpPr/>
            <p:nvPr/>
          </p:nvCxnSpPr>
          <p:spPr>
            <a:xfrm flipV="1">
              <a:off x="9778454" y="4476750"/>
              <a:ext cx="13246" cy="222688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Arrow Connector 360"/>
            <p:cNvCxnSpPr/>
            <p:nvPr/>
          </p:nvCxnSpPr>
          <p:spPr>
            <a:xfrm flipH="1" flipV="1">
              <a:off x="8715769" y="2409825"/>
              <a:ext cx="65760" cy="402995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Arrow Connector 361"/>
            <p:cNvCxnSpPr/>
            <p:nvPr/>
          </p:nvCxnSpPr>
          <p:spPr>
            <a:xfrm flipH="1" flipV="1">
              <a:off x="8418013" y="2610144"/>
              <a:ext cx="65760" cy="402995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/>
            <p:cNvCxnSpPr/>
            <p:nvPr/>
          </p:nvCxnSpPr>
          <p:spPr>
            <a:xfrm flipH="1" flipV="1">
              <a:off x="7460176" y="3396761"/>
              <a:ext cx="45662" cy="301273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Arrow Connector 366"/>
            <p:cNvCxnSpPr/>
            <p:nvPr/>
          </p:nvCxnSpPr>
          <p:spPr>
            <a:xfrm flipV="1">
              <a:off x="7037508" y="3440366"/>
              <a:ext cx="8770" cy="26724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Arrow Connector 367"/>
            <p:cNvCxnSpPr/>
            <p:nvPr/>
          </p:nvCxnSpPr>
          <p:spPr>
            <a:xfrm flipH="1" flipV="1">
              <a:off x="8153400" y="2228850"/>
              <a:ext cx="56114" cy="414336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Arrow Connector 371"/>
            <p:cNvCxnSpPr/>
            <p:nvPr/>
          </p:nvCxnSpPr>
          <p:spPr>
            <a:xfrm flipH="1" flipV="1">
              <a:off x="6795347" y="3111133"/>
              <a:ext cx="110307" cy="36890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Arrow Connector 372"/>
            <p:cNvCxnSpPr/>
            <p:nvPr/>
          </p:nvCxnSpPr>
          <p:spPr>
            <a:xfrm flipH="1" flipV="1">
              <a:off x="7639050" y="2924175"/>
              <a:ext cx="85252" cy="345408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Arrow Connector 387"/>
            <p:cNvCxnSpPr/>
            <p:nvPr/>
          </p:nvCxnSpPr>
          <p:spPr>
            <a:xfrm flipV="1">
              <a:off x="8497658" y="2953756"/>
              <a:ext cx="74845" cy="372681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7" name="Rectangle 326"/>
          <p:cNvSpPr/>
          <p:nvPr/>
        </p:nvSpPr>
        <p:spPr>
          <a:xfrm>
            <a:off x="6364509" y="1222877"/>
            <a:ext cx="5178471" cy="4784189"/>
          </a:xfrm>
          <a:prstGeom prst="rect">
            <a:avLst/>
          </a:prstGeom>
          <a:solidFill>
            <a:srgbClr val="3F3F3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49727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Curse of Dimensionality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02864" y="2135864"/>
            <a:ext cx="2586273" cy="258627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Exemplar</a:t>
            </a:r>
            <a:br>
              <a:rPr lang="en-US" sz="2800" dirty="0" smtClean="0"/>
            </a:br>
            <a:r>
              <a:rPr lang="en-US" sz="2800" dirty="0" smtClean="0"/>
              <a:t>block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513675" y="4921314"/>
            <a:ext cx="3164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Incoming light field</a:t>
            </a:r>
            <a:endParaRPr lang="en-US" sz="2800" dirty="0"/>
          </a:p>
        </p:txBody>
      </p:sp>
      <p:sp>
        <p:nvSpPr>
          <p:cNvPr id="39" name="Pie 38"/>
          <p:cNvSpPr/>
          <p:nvPr/>
        </p:nvSpPr>
        <p:spPr>
          <a:xfrm>
            <a:off x="5847485" y="1683617"/>
            <a:ext cx="914400" cy="914400"/>
          </a:xfrm>
          <a:prstGeom prst="pie">
            <a:avLst>
              <a:gd name="adj1" fmla="val 0"/>
              <a:gd name="adj2" fmla="val 10814445"/>
            </a:avLst>
          </a:prstGeom>
          <a:solidFill>
            <a:srgbClr val="ED7D3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Pie 41"/>
          <p:cNvSpPr/>
          <p:nvPr/>
        </p:nvSpPr>
        <p:spPr>
          <a:xfrm rot="16200000">
            <a:off x="4354023" y="2361358"/>
            <a:ext cx="914400" cy="914400"/>
          </a:xfrm>
          <a:prstGeom prst="pie">
            <a:avLst>
              <a:gd name="adj1" fmla="val 0"/>
              <a:gd name="adj2" fmla="val 10814445"/>
            </a:avLst>
          </a:prstGeom>
          <a:solidFill>
            <a:srgbClr val="70AD4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Pie 42"/>
          <p:cNvSpPr/>
          <p:nvPr/>
        </p:nvSpPr>
        <p:spPr>
          <a:xfrm rot="5400000">
            <a:off x="6933278" y="3774130"/>
            <a:ext cx="914400" cy="914400"/>
          </a:xfrm>
          <a:prstGeom prst="pie">
            <a:avLst>
              <a:gd name="adj1" fmla="val 0"/>
              <a:gd name="adj2" fmla="val 10814445"/>
            </a:avLst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802862" y="2135863"/>
            <a:ext cx="2586273" cy="258627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6140665" y="1825582"/>
            <a:ext cx="813075" cy="878472"/>
            <a:chOff x="6140665" y="1825582"/>
            <a:chExt cx="813075" cy="8784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Oval 5"/>
            <p:cNvSpPr/>
            <p:nvPr/>
          </p:nvSpPr>
          <p:spPr>
            <a:xfrm>
              <a:off x="6246891" y="2086070"/>
              <a:ext cx="108642" cy="1086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0665" y="1825582"/>
              <a:ext cx="328041" cy="2080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4" name="Picture 33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361" y="2490694"/>
              <a:ext cx="365379" cy="2133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26" name="Straight Arrow Connector 25"/>
            <p:cNvCxnSpPr/>
            <p:nvPr/>
          </p:nvCxnSpPr>
          <p:spPr>
            <a:xfrm>
              <a:off x="6296974" y="2137478"/>
              <a:ext cx="291387" cy="316396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320615" y="2698334"/>
            <a:ext cx="1348255" cy="226904"/>
            <a:chOff x="4320615" y="2698334"/>
            <a:chExt cx="1348255" cy="2269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Picture 11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615" y="2698334"/>
              <a:ext cx="336042" cy="2080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Oval 12"/>
            <p:cNvSpPr/>
            <p:nvPr/>
          </p:nvSpPr>
          <p:spPr>
            <a:xfrm>
              <a:off x="4757596" y="2748026"/>
              <a:ext cx="108642" cy="1086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Picture 32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490" y="2711878"/>
              <a:ext cx="373380" cy="2133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27" name="Straight Arrow Connector 26"/>
            <p:cNvCxnSpPr/>
            <p:nvPr/>
          </p:nvCxnSpPr>
          <p:spPr>
            <a:xfrm flipV="1">
              <a:off x="4848132" y="2809210"/>
              <a:ext cx="393223" cy="1083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6598705" y="4124650"/>
            <a:ext cx="1248973" cy="503217"/>
            <a:chOff x="6598705" y="4124650"/>
            <a:chExt cx="1248973" cy="5032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Picture 13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8969" y="4124650"/>
              <a:ext cx="338709" cy="2133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Oval 14"/>
            <p:cNvSpPr/>
            <p:nvPr/>
          </p:nvSpPr>
          <p:spPr>
            <a:xfrm>
              <a:off x="7334816" y="4177009"/>
              <a:ext cx="108642" cy="1086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8705" y="4409173"/>
              <a:ext cx="376047" cy="2186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29" name="Straight Arrow Connector 28"/>
            <p:cNvCxnSpPr/>
            <p:nvPr/>
          </p:nvCxnSpPr>
          <p:spPr>
            <a:xfrm flipH="1">
              <a:off x="6997385" y="4249436"/>
              <a:ext cx="357417" cy="159737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/>
          <p:cNvSpPr txBox="1"/>
          <p:nvPr/>
        </p:nvSpPr>
        <p:spPr>
          <a:xfrm>
            <a:off x="4772559" y="5360318"/>
            <a:ext cx="2646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(4 dimensional)</a:t>
            </a:r>
            <a:endParaRPr lang="en-US" sz="2800" dirty="0"/>
          </a:p>
        </p:txBody>
      </p:sp>
      <p:grpSp>
        <p:nvGrpSpPr>
          <p:cNvPr id="93" name="Group 92"/>
          <p:cNvGrpSpPr/>
          <p:nvPr/>
        </p:nvGrpSpPr>
        <p:grpSpPr>
          <a:xfrm>
            <a:off x="4320643" y="1683616"/>
            <a:ext cx="3527063" cy="4199921"/>
            <a:chOff x="7839203" y="1683617"/>
            <a:chExt cx="3527063" cy="4199921"/>
          </a:xfrm>
        </p:grpSpPr>
        <p:sp>
          <p:nvSpPr>
            <p:cNvPr id="71" name="Rectangle 70"/>
            <p:cNvSpPr/>
            <p:nvPr/>
          </p:nvSpPr>
          <p:spPr>
            <a:xfrm>
              <a:off x="8321452" y="2135864"/>
              <a:ext cx="2586273" cy="2586273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Exemplar</a:t>
              </a:r>
              <a:br>
                <a:rPr lang="en-US" sz="2800" dirty="0" smtClean="0"/>
              </a:br>
              <a:r>
                <a:rPr lang="en-US" sz="2800" dirty="0" smtClean="0"/>
                <a:t>block</a:t>
              </a:r>
              <a:endParaRPr lang="en-US" sz="28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032263" y="4921314"/>
              <a:ext cx="31646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Incoming light field</a:t>
              </a:r>
              <a:endParaRPr lang="en-US" sz="2800" dirty="0"/>
            </a:p>
          </p:txBody>
        </p:sp>
        <p:sp>
          <p:nvSpPr>
            <p:cNvPr id="73" name="Pie 72"/>
            <p:cNvSpPr/>
            <p:nvPr/>
          </p:nvSpPr>
          <p:spPr>
            <a:xfrm>
              <a:off x="9366073" y="1683617"/>
              <a:ext cx="914400" cy="914400"/>
            </a:xfrm>
            <a:prstGeom prst="pie">
              <a:avLst>
                <a:gd name="adj1" fmla="val 0"/>
                <a:gd name="adj2" fmla="val 10814445"/>
              </a:avLst>
            </a:prstGeom>
            <a:solidFill>
              <a:srgbClr val="ED7D3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" name="Pie 73"/>
            <p:cNvSpPr/>
            <p:nvPr/>
          </p:nvSpPr>
          <p:spPr>
            <a:xfrm rot="16200000">
              <a:off x="7872611" y="2361358"/>
              <a:ext cx="914400" cy="914400"/>
            </a:xfrm>
            <a:prstGeom prst="pie">
              <a:avLst>
                <a:gd name="adj1" fmla="val 0"/>
                <a:gd name="adj2" fmla="val 10814445"/>
              </a:avLst>
            </a:prstGeom>
            <a:solidFill>
              <a:srgbClr val="70AD47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Pie 74"/>
            <p:cNvSpPr/>
            <p:nvPr/>
          </p:nvSpPr>
          <p:spPr>
            <a:xfrm rot="5400000">
              <a:off x="10451866" y="3774130"/>
              <a:ext cx="914400" cy="914400"/>
            </a:xfrm>
            <a:prstGeom prst="pie">
              <a:avLst>
                <a:gd name="adj1" fmla="val 0"/>
                <a:gd name="adj2" fmla="val 10814445"/>
              </a:avLst>
            </a:prstGeom>
            <a:solidFill>
              <a:srgbClr val="5B9BD5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8321450" y="2135863"/>
              <a:ext cx="2586273" cy="258627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9659253" y="1825582"/>
              <a:ext cx="813075" cy="878472"/>
              <a:chOff x="6140665" y="1825582"/>
              <a:chExt cx="813075" cy="87847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Oval 77"/>
              <p:cNvSpPr/>
              <p:nvPr/>
            </p:nvSpPr>
            <p:spPr>
              <a:xfrm>
                <a:off x="6246891" y="2086070"/>
                <a:ext cx="108642" cy="10864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9" name="Picture 78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0665" y="1825582"/>
                <a:ext cx="328041" cy="20802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80" name="Picture 79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361" y="2490694"/>
                <a:ext cx="365379" cy="21336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cxnSp>
            <p:nvCxnSpPr>
              <p:cNvPr id="81" name="Straight Arrow Connector 80"/>
              <p:cNvCxnSpPr/>
              <p:nvPr/>
            </p:nvCxnSpPr>
            <p:spPr>
              <a:xfrm>
                <a:off x="6296974" y="2137478"/>
                <a:ext cx="291387" cy="316396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/>
            <p:cNvGrpSpPr/>
            <p:nvPr/>
          </p:nvGrpSpPr>
          <p:grpSpPr>
            <a:xfrm>
              <a:off x="7839203" y="2698334"/>
              <a:ext cx="1348255" cy="226904"/>
              <a:chOff x="4320615" y="2698334"/>
              <a:chExt cx="1348255" cy="22690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83" name="Picture 82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0615" y="2698334"/>
                <a:ext cx="336042" cy="20802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84" name="Oval 83"/>
              <p:cNvSpPr/>
              <p:nvPr/>
            </p:nvSpPr>
            <p:spPr>
              <a:xfrm>
                <a:off x="4757596" y="2748026"/>
                <a:ext cx="108642" cy="10864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85" name="Picture 84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5490" y="2711878"/>
                <a:ext cx="373380" cy="21336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cxnSp>
            <p:nvCxnSpPr>
              <p:cNvPr id="86" name="Straight Arrow Connector 85"/>
              <p:cNvCxnSpPr/>
              <p:nvPr/>
            </p:nvCxnSpPr>
            <p:spPr>
              <a:xfrm flipV="1">
                <a:off x="4848132" y="2809210"/>
                <a:ext cx="393223" cy="1083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86"/>
            <p:cNvGrpSpPr/>
            <p:nvPr/>
          </p:nvGrpSpPr>
          <p:grpSpPr>
            <a:xfrm>
              <a:off x="10117293" y="4124650"/>
              <a:ext cx="1248973" cy="503217"/>
              <a:chOff x="6598705" y="4124650"/>
              <a:chExt cx="1248973" cy="50321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88" name="Picture 87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8969" y="4124650"/>
                <a:ext cx="338709" cy="21336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89" name="Oval 88"/>
              <p:cNvSpPr/>
              <p:nvPr/>
            </p:nvSpPr>
            <p:spPr>
              <a:xfrm>
                <a:off x="7334816" y="4177009"/>
                <a:ext cx="108642" cy="10864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90" name="Picture 89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8705" y="4409173"/>
                <a:ext cx="376047" cy="21869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cxnSp>
            <p:nvCxnSpPr>
              <p:cNvPr id="91" name="Straight Arrow Connector 90"/>
              <p:cNvCxnSpPr/>
              <p:nvPr/>
            </p:nvCxnSpPr>
            <p:spPr>
              <a:xfrm flipH="1">
                <a:off x="6997385" y="4249436"/>
                <a:ext cx="357417" cy="159737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TextBox 91"/>
            <p:cNvSpPr txBox="1"/>
            <p:nvPr/>
          </p:nvSpPr>
          <p:spPr>
            <a:xfrm>
              <a:off x="8291147" y="5360318"/>
              <a:ext cx="26468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(4 dimensional)</a:t>
              </a:r>
              <a:endParaRPr lang="en-US" sz="2800" dirty="0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7324086" y="1622954"/>
            <a:ext cx="4220411" cy="4260584"/>
            <a:chOff x="7467986" y="1622954"/>
            <a:chExt cx="4220411" cy="4260584"/>
          </a:xfrm>
        </p:grpSpPr>
        <p:sp>
          <p:nvSpPr>
            <p:cNvPr id="95" name="Rectangle 94"/>
            <p:cNvSpPr/>
            <p:nvPr/>
          </p:nvSpPr>
          <p:spPr>
            <a:xfrm>
              <a:off x="8321452" y="2135864"/>
              <a:ext cx="2586273" cy="2586273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Exemplar</a:t>
              </a:r>
              <a:br>
                <a:rPr lang="en-US" sz="2800" dirty="0" smtClean="0"/>
              </a:br>
              <a:r>
                <a:rPr lang="en-US" sz="2800" dirty="0" smtClean="0"/>
                <a:t>block</a:t>
              </a:r>
              <a:endParaRPr lang="en-US" sz="28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032264" y="4921314"/>
              <a:ext cx="31646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Outgoing light field</a:t>
              </a:r>
              <a:endParaRPr lang="en-US" sz="2800" dirty="0"/>
            </a:p>
          </p:txBody>
        </p:sp>
        <p:sp>
          <p:nvSpPr>
            <p:cNvPr id="97" name="Pie 96"/>
            <p:cNvSpPr/>
            <p:nvPr/>
          </p:nvSpPr>
          <p:spPr>
            <a:xfrm rot="10800000">
              <a:off x="9366073" y="1683617"/>
              <a:ext cx="914400" cy="914400"/>
            </a:xfrm>
            <a:prstGeom prst="pie">
              <a:avLst>
                <a:gd name="adj1" fmla="val 0"/>
                <a:gd name="adj2" fmla="val 10814445"/>
              </a:avLst>
            </a:prstGeom>
            <a:solidFill>
              <a:srgbClr val="ED7D3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Pie 97"/>
            <p:cNvSpPr/>
            <p:nvPr/>
          </p:nvSpPr>
          <p:spPr>
            <a:xfrm rot="5400000">
              <a:off x="7872611" y="2361358"/>
              <a:ext cx="914400" cy="914400"/>
            </a:xfrm>
            <a:prstGeom prst="pie">
              <a:avLst>
                <a:gd name="adj1" fmla="val 0"/>
                <a:gd name="adj2" fmla="val 10814445"/>
              </a:avLst>
            </a:prstGeom>
            <a:solidFill>
              <a:srgbClr val="70AD47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9" name="Pie 98"/>
            <p:cNvSpPr/>
            <p:nvPr/>
          </p:nvSpPr>
          <p:spPr>
            <a:xfrm rot="16200000">
              <a:off x="10451866" y="3774130"/>
              <a:ext cx="914400" cy="914400"/>
            </a:xfrm>
            <a:prstGeom prst="pie">
              <a:avLst>
                <a:gd name="adj1" fmla="val 0"/>
                <a:gd name="adj2" fmla="val 10814445"/>
              </a:avLst>
            </a:prstGeom>
            <a:solidFill>
              <a:srgbClr val="5B9BD5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8321450" y="2135863"/>
              <a:ext cx="2586273" cy="258627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9638386" y="1622954"/>
              <a:ext cx="877587" cy="851322"/>
              <a:chOff x="6119798" y="1622954"/>
              <a:chExt cx="877587" cy="85132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14" name="Picture 113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9798" y="2266250"/>
                <a:ext cx="328041" cy="20802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15" name="Picture 114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2006" y="1622954"/>
                <a:ext cx="365379" cy="21336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cxnSp>
            <p:nvCxnSpPr>
              <p:cNvPr id="116" name="Straight Arrow Connector 115"/>
              <p:cNvCxnSpPr/>
              <p:nvPr/>
            </p:nvCxnSpPr>
            <p:spPr>
              <a:xfrm flipV="1">
                <a:off x="6301976" y="1836316"/>
                <a:ext cx="296729" cy="300302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Oval 112"/>
              <p:cNvSpPr/>
              <p:nvPr/>
            </p:nvSpPr>
            <p:spPr>
              <a:xfrm>
                <a:off x="6246891" y="2086070"/>
                <a:ext cx="108642" cy="10864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7467986" y="2729048"/>
              <a:ext cx="1322077" cy="213360"/>
              <a:chOff x="3949398" y="2729048"/>
              <a:chExt cx="1322077" cy="21336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9" name="Picture 108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5433" y="2729048"/>
                <a:ext cx="336042" cy="20802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11" name="Picture 110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9398" y="2729048"/>
                <a:ext cx="373380" cy="21336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cxnSp>
            <p:nvCxnSpPr>
              <p:cNvPr id="112" name="Straight Arrow Connector 111"/>
              <p:cNvCxnSpPr/>
              <p:nvPr/>
            </p:nvCxnSpPr>
            <p:spPr>
              <a:xfrm flipH="1" flipV="1">
                <a:off x="4382645" y="2788470"/>
                <a:ext cx="380242" cy="18104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Oval 109"/>
              <p:cNvSpPr/>
              <p:nvPr/>
            </p:nvSpPr>
            <p:spPr>
              <a:xfrm>
                <a:off x="4757596" y="2748026"/>
                <a:ext cx="108642" cy="10864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10448779" y="3811644"/>
              <a:ext cx="1239618" cy="526366"/>
              <a:chOff x="6930191" y="3811644"/>
              <a:chExt cx="1239618" cy="52636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5" name="Picture 104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30191" y="4124650"/>
                <a:ext cx="338709" cy="21336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06" name="Oval 105"/>
              <p:cNvSpPr/>
              <p:nvPr/>
            </p:nvSpPr>
            <p:spPr>
              <a:xfrm>
                <a:off x="7334816" y="4177009"/>
                <a:ext cx="108642" cy="10864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07" name="Picture 106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3762" y="3811644"/>
                <a:ext cx="376047" cy="21869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cxnSp>
            <p:nvCxnSpPr>
              <p:cNvPr id="108" name="Straight Arrow Connector 107"/>
              <p:cNvCxnSpPr/>
              <p:nvPr/>
            </p:nvCxnSpPr>
            <p:spPr>
              <a:xfrm flipV="1">
                <a:off x="7406499" y="4019740"/>
                <a:ext cx="353085" cy="199175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TextBox 103"/>
            <p:cNvSpPr txBox="1"/>
            <p:nvPr/>
          </p:nvSpPr>
          <p:spPr>
            <a:xfrm>
              <a:off x="8291147" y="5360318"/>
              <a:ext cx="26468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(4 dimensional)</a:t>
              </a:r>
              <a:endParaRPr lang="en-US" sz="28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54690" y="4086557"/>
            <a:ext cx="2082621" cy="1721694"/>
            <a:chOff x="929920" y="3327603"/>
            <a:chExt cx="2082621" cy="1721694"/>
          </a:xfrm>
        </p:grpSpPr>
        <p:sp>
          <p:nvSpPr>
            <p:cNvPr id="3" name="TextBox 2"/>
            <p:cNvSpPr txBox="1"/>
            <p:nvPr/>
          </p:nvSpPr>
          <p:spPr>
            <a:xfrm>
              <a:off x="929920" y="4218300"/>
              <a:ext cx="208262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Expensive to</a:t>
              </a:r>
              <a:br>
                <a:rPr lang="en-US" sz="2400" b="1" dirty="0" smtClean="0"/>
              </a:br>
              <a:r>
                <a:rPr lang="en-US" sz="2400" b="1" dirty="0" smtClean="0"/>
                <a:t>represent!</a:t>
              </a:r>
              <a:endParaRPr lang="en-US" sz="2400" b="1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082819" y="3327603"/>
              <a:ext cx="1768875" cy="900224"/>
              <a:chOff x="1952263" y="3286059"/>
              <a:chExt cx="2328476" cy="118501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2263" y="3288356"/>
                <a:ext cx="776159" cy="118271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8422" y="3286059"/>
                <a:ext cx="776159" cy="118271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18" name="Picture 117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4580" y="3288358"/>
                <a:ext cx="776159" cy="118271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grpSp>
        <p:nvGrpSpPr>
          <p:cNvPr id="10" name="Group 9"/>
          <p:cNvGrpSpPr/>
          <p:nvPr/>
        </p:nvGrpSpPr>
        <p:grpSpPr>
          <a:xfrm>
            <a:off x="5075043" y="2564504"/>
            <a:ext cx="2041915" cy="1350001"/>
            <a:chOff x="5075043" y="2564504"/>
            <a:chExt cx="2041915" cy="1350001"/>
          </a:xfrm>
        </p:grpSpPr>
        <p:sp>
          <p:nvSpPr>
            <p:cNvPr id="134" name="Right Arrow 133"/>
            <p:cNvSpPr/>
            <p:nvPr/>
          </p:nvSpPr>
          <p:spPr>
            <a:xfrm>
              <a:off x="5075043" y="3155070"/>
              <a:ext cx="2041915" cy="759435"/>
            </a:xfrm>
            <a:prstGeom prst="rightArrow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7653" y="2564504"/>
              <a:ext cx="624078" cy="62407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9" name="TextBox 118"/>
          <p:cNvSpPr txBox="1"/>
          <p:nvPr/>
        </p:nvSpPr>
        <p:spPr>
          <a:xfrm>
            <a:off x="4765922" y="1916234"/>
            <a:ext cx="2646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(8 dimensional)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2031515"/>
      </p:ext>
    </p:extLst>
  </p:cSld>
  <p:clrMapOvr>
    <a:masterClrMapping/>
  </p:clrMapOvr>
  <p:transition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7037E-7 L -0.27813 -3.7037E-7 " pathEditMode="relative" rAng="0" ptsTypes="AA">
                                          <p:cBhvr>
                                            <p:cTn id="53" dur="7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90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" presetClass="entr" presetSubtype="1" fill="hold" nodeType="clickEffect" p14:presetBounceEnd="85714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5714">
                                          <p:cBhvr additive="base">
                                            <p:cTn id="71" dur="3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5714">
                                          <p:cBhvr additive="base">
                                            <p:cTn id="72" dur="3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39" grpId="0" animBg="1"/>
          <p:bldP spid="39" grpId="1" animBg="1"/>
          <p:bldP spid="42" grpId="0" animBg="1"/>
          <p:bldP spid="42" grpId="1" animBg="1"/>
          <p:bldP spid="43" grpId="0" animBg="1"/>
          <p:bldP spid="43" grpId="1" animBg="1"/>
          <p:bldP spid="40" grpId="0" animBg="1"/>
          <p:bldP spid="70" grpId="0"/>
          <p:bldP spid="70" grpId="1"/>
          <p:bldP spid="1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7037E-7 L -0.27813 -3.7037E-7 " pathEditMode="relative" rAng="0" ptsTypes="AA">
                                          <p:cBhvr>
                                            <p:cTn id="53" dur="7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90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3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3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39" grpId="0" animBg="1"/>
          <p:bldP spid="39" grpId="1" animBg="1"/>
          <p:bldP spid="42" grpId="0" animBg="1"/>
          <p:bldP spid="42" grpId="1" animBg="1"/>
          <p:bldP spid="43" grpId="0" animBg="1"/>
          <p:bldP spid="43" grpId="1" animBg="1"/>
          <p:bldP spid="40" grpId="0" animBg="1"/>
          <p:bldP spid="70" grpId="0"/>
          <p:bldP spid="70" grpId="1"/>
          <p:bldP spid="11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1413140" y="2135863"/>
            <a:ext cx="2586273" cy="258627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Exemplar</a:t>
            </a:r>
            <a:br>
              <a:rPr lang="en-US" sz="2800" dirty="0" smtClean="0"/>
            </a:br>
            <a:r>
              <a:rPr lang="en-US" sz="2800" dirty="0" smtClean="0"/>
              <a:t>block</a:t>
            </a:r>
            <a:endParaRPr lang="en-US" sz="2800" dirty="0"/>
          </a:p>
        </p:txBody>
      </p:sp>
      <p:sp>
        <p:nvSpPr>
          <p:cNvPr id="72" name="TextBox 71"/>
          <p:cNvSpPr txBox="1"/>
          <p:nvPr/>
        </p:nvSpPr>
        <p:spPr>
          <a:xfrm>
            <a:off x="1123951" y="4921313"/>
            <a:ext cx="3164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Incoming light field</a:t>
            </a:r>
            <a:endParaRPr lang="en-US" sz="2800" dirty="0"/>
          </a:p>
        </p:txBody>
      </p:sp>
      <p:sp>
        <p:nvSpPr>
          <p:cNvPr id="73" name="Pie 72"/>
          <p:cNvSpPr/>
          <p:nvPr/>
        </p:nvSpPr>
        <p:spPr>
          <a:xfrm>
            <a:off x="2457761" y="1683616"/>
            <a:ext cx="914400" cy="914400"/>
          </a:xfrm>
          <a:prstGeom prst="pie">
            <a:avLst>
              <a:gd name="adj1" fmla="val 0"/>
              <a:gd name="adj2" fmla="val 10814445"/>
            </a:avLst>
          </a:prstGeom>
          <a:solidFill>
            <a:srgbClr val="ED7D3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Pie 73"/>
          <p:cNvSpPr/>
          <p:nvPr/>
        </p:nvSpPr>
        <p:spPr>
          <a:xfrm rot="16200000">
            <a:off x="964299" y="2361357"/>
            <a:ext cx="914400" cy="914400"/>
          </a:xfrm>
          <a:prstGeom prst="pie">
            <a:avLst>
              <a:gd name="adj1" fmla="val 0"/>
              <a:gd name="adj2" fmla="val 10814445"/>
            </a:avLst>
          </a:prstGeom>
          <a:solidFill>
            <a:srgbClr val="70AD4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Pie 74"/>
          <p:cNvSpPr/>
          <p:nvPr/>
        </p:nvSpPr>
        <p:spPr>
          <a:xfrm rot="5400000">
            <a:off x="3543554" y="3774129"/>
            <a:ext cx="914400" cy="914400"/>
          </a:xfrm>
          <a:prstGeom prst="pie">
            <a:avLst>
              <a:gd name="adj1" fmla="val 0"/>
              <a:gd name="adj2" fmla="val 10814445"/>
            </a:avLst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1413138" y="2135862"/>
            <a:ext cx="2586273" cy="2586273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77" name="Group 76"/>
          <p:cNvGrpSpPr/>
          <p:nvPr/>
        </p:nvGrpSpPr>
        <p:grpSpPr>
          <a:xfrm>
            <a:off x="2750941" y="1825581"/>
            <a:ext cx="328041" cy="369130"/>
            <a:chOff x="6140665" y="1825582"/>
            <a:chExt cx="328041" cy="3691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8" name="Oval 77"/>
            <p:cNvSpPr/>
            <p:nvPr/>
          </p:nvSpPr>
          <p:spPr>
            <a:xfrm>
              <a:off x="6246891" y="2086070"/>
              <a:ext cx="108642" cy="1086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9" name="Picture 78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0665" y="1825582"/>
              <a:ext cx="328041" cy="2080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82" name="Group 81"/>
          <p:cNvGrpSpPr/>
          <p:nvPr/>
        </p:nvGrpSpPr>
        <p:grpSpPr>
          <a:xfrm>
            <a:off x="930891" y="2698333"/>
            <a:ext cx="545623" cy="208026"/>
            <a:chOff x="4320615" y="2698334"/>
            <a:chExt cx="545623" cy="2080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3" name="Picture 82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615" y="2698334"/>
              <a:ext cx="336042" cy="2080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4" name="Oval 83"/>
            <p:cNvSpPr/>
            <p:nvPr/>
          </p:nvSpPr>
          <p:spPr>
            <a:xfrm>
              <a:off x="4757596" y="2748026"/>
              <a:ext cx="108642" cy="1086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3945092" y="4124649"/>
            <a:ext cx="512862" cy="213360"/>
            <a:chOff x="7334816" y="4124650"/>
            <a:chExt cx="512862" cy="2133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8" name="Picture 87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8969" y="4124650"/>
              <a:ext cx="338709" cy="2133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9" name="Oval 88"/>
            <p:cNvSpPr/>
            <p:nvPr/>
          </p:nvSpPr>
          <p:spPr>
            <a:xfrm>
              <a:off x="7334816" y="4177009"/>
              <a:ext cx="108642" cy="1086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1382835" y="5360317"/>
            <a:ext cx="2646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(4 dimensional)</a:t>
            </a:r>
            <a:endParaRPr lang="en-US" sz="2800" dirty="0"/>
          </a:p>
        </p:txBody>
      </p:sp>
      <p:sp>
        <p:nvSpPr>
          <p:cNvPr id="95" name="Rectangle 94"/>
          <p:cNvSpPr/>
          <p:nvPr/>
        </p:nvSpPr>
        <p:spPr>
          <a:xfrm>
            <a:off x="8177552" y="2135864"/>
            <a:ext cx="2586273" cy="258627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Exemplar</a:t>
            </a:r>
            <a:br>
              <a:rPr lang="en-US" sz="2800" dirty="0" smtClean="0"/>
            </a:br>
            <a:r>
              <a:rPr lang="en-US" sz="2800" dirty="0" smtClean="0"/>
              <a:t>block</a:t>
            </a:r>
            <a:endParaRPr lang="en-US" sz="2800" dirty="0"/>
          </a:p>
        </p:txBody>
      </p:sp>
      <p:sp>
        <p:nvSpPr>
          <p:cNvPr id="96" name="TextBox 95"/>
          <p:cNvSpPr txBox="1"/>
          <p:nvPr/>
        </p:nvSpPr>
        <p:spPr>
          <a:xfrm>
            <a:off x="7888364" y="4921314"/>
            <a:ext cx="3164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Outgoing light field</a:t>
            </a:r>
            <a:endParaRPr lang="en-US" sz="2800" dirty="0"/>
          </a:p>
        </p:txBody>
      </p:sp>
      <p:sp>
        <p:nvSpPr>
          <p:cNvPr id="97" name="Pie 96"/>
          <p:cNvSpPr/>
          <p:nvPr/>
        </p:nvSpPr>
        <p:spPr>
          <a:xfrm rot="10800000">
            <a:off x="9222173" y="1683617"/>
            <a:ext cx="914400" cy="914400"/>
          </a:xfrm>
          <a:prstGeom prst="pie">
            <a:avLst>
              <a:gd name="adj1" fmla="val 0"/>
              <a:gd name="adj2" fmla="val 10814445"/>
            </a:avLst>
          </a:prstGeom>
          <a:solidFill>
            <a:srgbClr val="ED7D3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8" name="Pie 97"/>
          <p:cNvSpPr/>
          <p:nvPr/>
        </p:nvSpPr>
        <p:spPr>
          <a:xfrm rot="5400000">
            <a:off x="7728711" y="2361358"/>
            <a:ext cx="914400" cy="914400"/>
          </a:xfrm>
          <a:prstGeom prst="pie">
            <a:avLst>
              <a:gd name="adj1" fmla="val 0"/>
              <a:gd name="adj2" fmla="val 10814445"/>
            </a:avLst>
          </a:prstGeom>
          <a:solidFill>
            <a:srgbClr val="70AD4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9" name="Pie 98"/>
          <p:cNvSpPr/>
          <p:nvPr/>
        </p:nvSpPr>
        <p:spPr>
          <a:xfrm rot="16200000">
            <a:off x="10307966" y="3774130"/>
            <a:ext cx="914400" cy="914400"/>
          </a:xfrm>
          <a:prstGeom prst="pie">
            <a:avLst>
              <a:gd name="adj1" fmla="val 0"/>
              <a:gd name="adj2" fmla="val 10814445"/>
            </a:avLst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8177550" y="2135863"/>
            <a:ext cx="2586273" cy="2586273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101" name="Group 100"/>
          <p:cNvGrpSpPr/>
          <p:nvPr/>
        </p:nvGrpSpPr>
        <p:grpSpPr>
          <a:xfrm>
            <a:off x="9494486" y="2086070"/>
            <a:ext cx="328041" cy="388206"/>
            <a:chOff x="6119798" y="2086070"/>
            <a:chExt cx="328041" cy="3882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4" name="Picture 11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798" y="2266250"/>
              <a:ext cx="328041" cy="2080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3" name="Oval 112"/>
            <p:cNvSpPr/>
            <p:nvPr/>
          </p:nvSpPr>
          <p:spPr>
            <a:xfrm>
              <a:off x="6246891" y="2086070"/>
              <a:ext cx="108642" cy="1086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8132284" y="2729048"/>
            <a:ext cx="513879" cy="208026"/>
            <a:chOff x="4757596" y="2729048"/>
            <a:chExt cx="513879" cy="2080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9" name="Picture 10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433" y="2729048"/>
              <a:ext cx="336042" cy="2080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0" name="Oval 109"/>
            <p:cNvSpPr/>
            <p:nvPr/>
          </p:nvSpPr>
          <p:spPr>
            <a:xfrm>
              <a:off x="4757596" y="2748026"/>
              <a:ext cx="108642" cy="1086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10304879" y="4124650"/>
            <a:ext cx="513267" cy="213360"/>
            <a:chOff x="6930191" y="4124650"/>
            <a:chExt cx="513267" cy="2133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5" name="Picture 10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0191" y="4124650"/>
              <a:ext cx="338709" cy="2133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6" name="Oval 105"/>
            <p:cNvSpPr/>
            <p:nvPr/>
          </p:nvSpPr>
          <p:spPr>
            <a:xfrm>
              <a:off x="7334816" y="4177009"/>
              <a:ext cx="108642" cy="1086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8147247" y="5360318"/>
            <a:ext cx="2646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(4 dimensional)</a:t>
            </a:r>
            <a:endParaRPr lang="en-US" sz="2800" dirty="0"/>
          </a:p>
        </p:txBody>
      </p:sp>
      <p:sp>
        <p:nvSpPr>
          <p:cNvPr id="134" name="Right Arrow 133"/>
          <p:cNvSpPr/>
          <p:nvPr/>
        </p:nvSpPr>
        <p:spPr>
          <a:xfrm>
            <a:off x="5075043" y="3155070"/>
            <a:ext cx="2041915" cy="759435"/>
          </a:xfrm>
          <a:prstGeom prst="rightArrow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9" name="Group 118"/>
          <p:cNvGrpSpPr/>
          <p:nvPr/>
        </p:nvGrpSpPr>
        <p:grpSpPr>
          <a:xfrm>
            <a:off x="4900804" y="4124649"/>
            <a:ext cx="2390399" cy="1314270"/>
            <a:chOff x="776034" y="3365695"/>
            <a:chExt cx="2390399" cy="1314270"/>
          </a:xfrm>
        </p:grpSpPr>
        <p:sp>
          <p:nvSpPr>
            <p:cNvPr id="120" name="TextBox 119"/>
            <p:cNvSpPr txBox="1"/>
            <p:nvPr/>
          </p:nvSpPr>
          <p:spPr>
            <a:xfrm>
              <a:off x="776034" y="4218300"/>
              <a:ext cx="23903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Much less data</a:t>
              </a:r>
              <a:endParaRPr lang="en-US" sz="2400" b="1" dirty="0"/>
            </a:p>
          </p:txBody>
        </p:sp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258" y="3365695"/>
              <a:ext cx="865943" cy="86594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28" y="2451653"/>
            <a:ext cx="829818" cy="733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7324086" y="1622954"/>
            <a:ext cx="4220411" cy="2595961"/>
            <a:chOff x="7324086" y="1622954"/>
            <a:chExt cx="4220411" cy="2595961"/>
          </a:xfrm>
        </p:grpSpPr>
        <p:pic>
          <p:nvPicPr>
            <p:cNvPr id="42" name="Picture 4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694" y="1622954"/>
              <a:ext cx="365379" cy="2133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43" name="Straight Arrow Connector 42"/>
            <p:cNvCxnSpPr/>
            <p:nvPr/>
          </p:nvCxnSpPr>
          <p:spPr>
            <a:xfrm flipV="1">
              <a:off x="9676664" y="1836316"/>
              <a:ext cx="296729" cy="300302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4086" y="2729048"/>
              <a:ext cx="373380" cy="2133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45" name="Straight Arrow Connector 44"/>
            <p:cNvCxnSpPr/>
            <p:nvPr/>
          </p:nvCxnSpPr>
          <p:spPr>
            <a:xfrm flipH="1" flipV="1">
              <a:off x="7757333" y="2788470"/>
              <a:ext cx="380242" cy="18104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8450" y="3811644"/>
              <a:ext cx="376047" cy="2186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47" name="Straight Arrow Connector 46"/>
            <p:cNvCxnSpPr/>
            <p:nvPr/>
          </p:nvCxnSpPr>
          <p:spPr>
            <a:xfrm flipV="1">
              <a:off x="10781187" y="4019740"/>
              <a:ext cx="353085" cy="199175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462710" y="2137477"/>
            <a:ext cx="2506670" cy="2490389"/>
            <a:chOff x="4848160" y="2137477"/>
            <a:chExt cx="2506670" cy="24903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6" name="Picture 5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389" y="2490693"/>
              <a:ext cx="365379" cy="2133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57" name="Straight Arrow Connector 56"/>
            <p:cNvCxnSpPr/>
            <p:nvPr/>
          </p:nvCxnSpPr>
          <p:spPr>
            <a:xfrm>
              <a:off x="6297002" y="2137477"/>
              <a:ext cx="291387" cy="316396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5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518" y="2711877"/>
              <a:ext cx="373380" cy="2133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59" name="Straight Arrow Connector 58"/>
            <p:cNvCxnSpPr/>
            <p:nvPr/>
          </p:nvCxnSpPr>
          <p:spPr>
            <a:xfrm flipV="1">
              <a:off x="4848160" y="2809209"/>
              <a:ext cx="393223" cy="1083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8733" y="4409172"/>
              <a:ext cx="376047" cy="2186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61" name="Straight Arrow Connector 60"/>
            <p:cNvCxnSpPr/>
            <p:nvPr/>
          </p:nvCxnSpPr>
          <p:spPr>
            <a:xfrm flipH="1">
              <a:off x="6997413" y="4249435"/>
              <a:ext cx="357417" cy="159737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/>
          <p:cNvSpPr txBox="1"/>
          <p:nvPr/>
        </p:nvSpPr>
        <p:spPr>
          <a:xfrm>
            <a:off x="1382835" y="5360317"/>
            <a:ext cx="2646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</a:rPr>
              <a:t>(2 dimensional)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147247" y="5360317"/>
            <a:ext cx="2646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</a:rPr>
              <a:t>(2 dimensional)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765922" y="1916235"/>
            <a:ext cx="2646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(8 dimensional)</a:t>
            </a:r>
            <a:endParaRPr lang="en-US" sz="2800" dirty="0"/>
          </a:p>
        </p:txBody>
      </p:sp>
      <p:sp>
        <p:nvSpPr>
          <p:cNvPr id="65" name="TextBox 64"/>
          <p:cNvSpPr txBox="1"/>
          <p:nvPr/>
        </p:nvSpPr>
        <p:spPr>
          <a:xfrm>
            <a:off x="4765922" y="1916235"/>
            <a:ext cx="2646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</a:rPr>
              <a:t>(4 dimensional)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91007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104" grpId="0"/>
      <p:bldP spid="63" grpId="0"/>
      <p:bldP spid="64" grpId="0"/>
      <p:bldP spid="62" grpId="0"/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13140" y="1239692"/>
            <a:ext cx="3485249" cy="2206794"/>
            <a:chOff x="1813140" y="1163394"/>
            <a:chExt cx="3485249" cy="2206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140" y="1163394"/>
              <a:ext cx="3485249" cy="174262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2593408" y="2908524"/>
              <a:ext cx="1912703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Ground truth</a:t>
              </a:r>
              <a:endParaRPr lang="en-US" sz="2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13140" y="4070973"/>
            <a:ext cx="3485249" cy="2206795"/>
            <a:chOff x="6893611" y="1163394"/>
            <a:chExt cx="3485249" cy="22067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3611" y="1163394"/>
              <a:ext cx="3485249" cy="174262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7263449" y="2908524"/>
              <a:ext cx="27542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Bad approximation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893610" y="4070973"/>
            <a:ext cx="3485249" cy="2512065"/>
            <a:chOff x="1813140" y="3787038"/>
            <a:chExt cx="3485249" cy="251206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140" y="3787038"/>
              <a:ext cx="3485249" cy="174262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2515664" y="5529662"/>
              <a:ext cx="206819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Our </a:t>
              </a:r>
              <a:r>
                <a:rPr lang="en-US" sz="2400" dirty="0"/>
                <a:t>approach</a:t>
              </a:r>
              <a:br>
                <a:rPr lang="en-US" sz="2400" dirty="0"/>
              </a:br>
              <a:r>
                <a:rPr lang="en-US" sz="2000" dirty="0"/>
                <a:t>(for </a:t>
              </a:r>
              <a:r>
                <a:rPr lang="en-US" sz="2000" dirty="0" smtClean="0"/>
                <a:t>all paths)</a:t>
              </a:r>
              <a:endParaRPr lang="en-US" sz="24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93610" y="1239692"/>
            <a:ext cx="3485249" cy="2512064"/>
            <a:chOff x="6893611" y="3787038"/>
            <a:chExt cx="3485249" cy="25120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3611" y="3787038"/>
              <a:ext cx="3485249" cy="174262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7412184" y="5529661"/>
              <a:ext cx="24481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Our approach</a:t>
              </a:r>
            </a:p>
            <a:p>
              <a:pPr algn="ctr"/>
              <a:r>
                <a:rPr lang="en-US" sz="2000" dirty="0" smtClean="0"/>
                <a:t>(for long paths only)</a:t>
              </a:r>
              <a:endParaRPr lang="en-US" sz="2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 vs. Bad Approximations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80" y="4300043"/>
            <a:ext cx="470916" cy="301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80" y="1497923"/>
            <a:ext cx="470916" cy="173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520" y="4169741"/>
            <a:ext cx="470916" cy="562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182412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8445101" y="4069372"/>
            <a:ext cx="2681750" cy="2195413"/>
            <a:chOff x="3491347" y="1688157"/>
            <a:chExt cx="2681750" cy="219541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36" r="12396"/>
            <a:stretch/>
          </p:blipFill>
          <p:spPr>
            <a:xfrm>
              <a:off x="3491347" y="1688157"/>
              <a:ext cx="2681750" cy="19201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4804003" y="3606571"/>
              <a:ext cx="13690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[Zhao et al. 2011]</a:t>
              </a:r>
              <a:endPara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itle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Volumetric Appearance Models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6083787" y="1483935"/>
            <a:ext cx="1987133" cy="2117420"/>
            <a:chOff x="5263732" y="1305355"/>
            <a:chExt cx="1987133" cy="211742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6" t="6056" r="4992" b="8591"/>
            <a:stretch/>
          </p:blipFill>
          <p:spPr bwMode="auto">
            <a:xfrm>
              <a:off x="5263732" y="1305355"/>
              <a:ext cx="1983070" cy="183858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5461593" y="3145776"/>
              <a:ext cx="17892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</a:t>
              </a:r>
              <a:r>
                <a:rPr lang="en-US" sz="1200" dirty="0" err="1" smtClean="0"/>
                <a:t>Gkioulekas</a:t>
              </a:r>
              <a:r>
                <a:rPr lang="en-US" sz="1200" dirty="0" smtClean="0"/>
                <a:t> et al. 2013</a:t>
              </a:r>
              <a:r>
                <a:rPr lang="en-US" sz="12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079724" y="4070232"/>
            <a:ext cx="1987133" cy="2194553"/>
            <a:chOff x="6123706" y="4070232"/>
            <a:chExt cx="1987133" cy="219455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706" y="4070232"/>
              <a:ext cx="1987133" cy="19184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2" name="TextBox 31"/>
            <p:cNvSpPr txBox="1"/>
            <p:nvPr/>
          </p:nvSpPr>
          <p:spPr>
            <a:xfrm>
              <a:off x="6563173" y="5987786"/>
              <a:ext cx="15343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Frisvad</a:t>
              </a:r>
              <a:r>
                <a:rPr lang="en-US" sz="12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al. 2007]</a:t>
              </a:r>
              <a:endPara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445101" y="1483934"/>
            <a:ext cx="2681750" cy="2117421"/>
            <a:chOff x="8445101" y="1622599"/>
            <a:chExt cx="2681750" cy="211742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92" b="17049"/>
            <a:stretch/>
          </p:blipFill>
          <p:spPr>
            <a:xfrm>
              <a:off x="8445101" y="1622599"/>
              <a:ext cx="2681750" cy="183858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9644202" y="3463021"/>
              <a:ext cx="14826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</a:t>
              </a:r>
              <a:r>
                <a:rPr lang="en-US" sz="1200" dirty="0"/>
                <a:t>Yuksel et al. 2012</a:t>
              </a:r>
              <a:r>
                <a:rPr lang="en-US" sz="12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65150" y="1483934"/>
            <a:ext cx="4644456" cy="4780851"/>
            <a:chOff x="1010602" y="1483934"/>
            <a:chExt cx="4644456" cy="478085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602" y="1483934"/>
              <a:ext cx="4644455" cy="450385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4" name="TextBox 33"/>
            <p:cNvSpPr txBox="1"/>
            <p:nvPr/>
          </p:nvSpPr>
          <p:spPr>
            <a:xfrm>
              <a:off x="4285964" y="5987786"/>
              <a:ext cx="13690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12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[Zhao et al. 2012]</a:t>
              </a:r>
              <a:endPara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05920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Solution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23619" y="1704975"/>
            <a:ext cx="1944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Light paths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206701" y="1704975"/>
            <a:ext cx="2861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Short</a:t>
            </a:r>
            <a:r>
              <a:rPr lang="en-US" sz="2800" dirty="0" smtClean="0"/>
              <a:t> light paths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266012" y="1704975"/>
            <a:ext cx="2802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Long</a:t>
            </a:r>
            <a:r>
              <a:rPr lang="en-US" sz="2800" dirty="0" smtClean="0"/>
              <a:t> light paths</a:t>
            </a:r>
            <a:endParaRPr lang="en-US" sz="2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7484454" y="2228195"/>
            <a:ext cx="2483230" cy="1176775"/>
            <a:chOff x="8643621" y="1718373"/>
            <a:chExt cx="2483230" cy="1176775"/>
          </a:xfrm>
        </p:grpSpPr>
        <p:sp>
          <p:nvSpPr>
            <p:cNvPr id="13" name="Freeform 12"/>
            <p:cNvSpPr/>
            <p:nvPr/>
          </p:nvSpPr>
          <p:spPr>
            <a:xfrm>
              <a:off x="8643621" y="1962921"/>
              <a:ext cx="2483230" cy="932227"/>
            </a:xfrm>
            <a:custGeom>
              <a:avLst/>
              <a:gdLst>
                <a:gd name="connsiteX0" fmla="*/ 0 w 2466754"/>
                <a:gd name="connsiteY0" fmla="*/ 733647 h 744279"/>
                <a:gd name="connsiteX1" fmla="*/ 2466754 w 2466754"/>
                <a:gd name="connsiteY1" fmla="*/ 744279 h 744279"/>
                <a:gd name="connsiteX2" fmla="*/ 2466754 w 2466754"/>
                <a:gd name="connsiteY2" fmla="*/ 53163 h 744279"/>
                <a:gd name="connsiteX3" fmla="*/ 2264735 w 2466754"/>
                <a:gd name="connsiteY3" fmla="*/ 116958 h 744279"/>
                <a:gd name="connsiteX4" fmla="*/ 2020186 w 2466754"/>
                <a:gd name="connsiteY4" fmla="*/ 31898 h 744279"/>
                <a:gd name="connsiteX5" fmla="*/ 1967024 w 2466754"/>
                <a:gd name="connsiteY5" fmla="*/ 85061 h 744279"/>
                <a:gd name="connsiteX6" fmla="*/ 1786270 w 2466754"/>
                <a:gd name="connsiteY6" fmla="*/ 21265 h 744279"/>
                <a:gd name="connsiteX7" fmla="*/ 1626782 w 2466754"/>
                <a:gd name="connsiteY7" fmla="*/ 85061 h 744279"/>
                <a:gd name="connsiteX8" fmla="*/ 1562986 w 2466754"/>
                <a:gd name="connsiteY8" fmla="*/ 42530 h 744279"/>
                <a:gd name="connsiteX9" fmla="*/ 1499191 w 2466754"/>
                <a:gd name="connsiteY9" fmla="*/ 74428 h 744279"/>
                <a:gd name="connsiteX10" fmla="*/ 1254642 w 2466754"/>
                <a:gd name="connsiteY10" fmla="*/ 10633 h 744279"/>
                <a:gd name="connsiteX11" fmla="*/ 1137684 w 2466754"/>
                <a:gd name="connsiteY11" fmla="*/ 74428 h 744279"/>
                <a:gd name="connsiteX12" fmla="*/ 967563 w 2466754"/>
                <a:gd name="connsiteY12" fmla="*/ 0 h 744279"/>
                <a:gd name="connsiteX13" fmla="*/ 818707 w 2466754"/>
                <a:gd name="connsiteY13" fmla="*/ 63796 h 744279"/>
                <a:gd name="connsiteX14" fmla="*/ 616689 w 2466754"/>
                <a:gd name="connsiteY14" fmla="*/ 31898 h 744279"/>
                <a:gd name="connsiteX15" fmla="*/ 574159 w 2466754"/>
                <a:gd name="connsiteY15" fmla="*/ 85061 h 744279"/>
                <a:gd name="connsiteX16" fmla="*/ 414670 w 2466754"/>
                <a:gd name="connsiteY16" fmla="*/ 0 h 744279"/>
                <a:gd name="connsiteX17" fmla="*/ 329610 w 2466754"/>
                <a:gd name="connsiteY17" fmla="*/ 31898 h 744279"/>
                <a:gd name="connsiteX18" fmla="*/ 202019 w 2466754"/>
                <a:gd name="connsiteY18" fmla="*/ 0 h 744279"/>
                <a:gd name="connsiteX19" fmla="*/ 116959 w 2466754"/>
                <a:gd name="connsiteY19" fmla="*/ 63796 h 744279"/>
                <a:gd name="connsiteX20" fmla="*/ 31898 w 2466754"/>
                <a:gd name="connsiteY20" fmla="*/ 21265 h 744279"/>
                <a:gd name="connsiteX21" fmla="*/ 0 w 2466754"/>
                <a:gd name="connsiteY21" fmla="*/ 733647 h 744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66754" h="744279">
                  <a:moveTo>
                    <a:pt x="0" y="733647"/>
                  </a:moveTo>
                  <a:lnTo>
                    <a:pt x="2466754" y="744279"/>
                  </a:lnTo>
                  <a:lnTo>
                    <a:pt x="2466754" y="53163"/>
                  </a:lnTo>
                  <a:lnTo>
                    <a:pt x="2264735" y="116958"/>
                  </a:lnTo>
                  <a:lnTo>
                    <a:pt x="2020186" y="31898"/>
                  </a:lnTo>
                  <a:lnTo>
                    <a:pt x="1967024" y="85061"/>
                  </a:lnTo>
                  <a:lnTo>
                    <a:pt x="1786270" y="21265"/>
                  </a:lnTo>
                  <a:lnTo>
                    <a:pt x="1626782" y="85061"/>
                  </a:lnTo>
                  <a:lnTo>
                    <a:pt x="1562986" y="42530"/>
                  </a:lnTo>
                  <a:lnTo>
                    <a:pt x="1499191" y="74428"/>
                  </a:lnTo>
                  <a:lnTo>
                    <a:pt x="1254642" y="10633"/>
                  </a:lnTo>
                  <a:lnTo>
                    <a:pt x="1137684" y="74428"/>
                  </a:lnTo>
                  <a:lnTo>
                    <a:pt x="967563" y="0"/>
                  </a:lnTo>
                  <a:lnTo>
                    <a:pt x="818707" y="63796"/>
                  </a:lnTo>
                  <a:lnTo>
                    <a:pt x="616689" y="31898"/>
                  </a:lnTo>
                  <a:lnTo>
                    <a:pt x="574159" y="85061"/>
                  </a:lnTo>
                  <a:lnTo>
                    <a:pt x="414670" y="0"/>
                  </a:lnTo>
                  <a:lnTo>
                    <a:pt x="329610" y="31898"/>
                  </a:lnTo>
                  <a:lnTo>
                    <a:pt x="202019" y="0"/>
                  </a:lnTo>
                  <a:lnTo>
                    <a:pt x="116959" y="63796"/>
                  </a:lnTo>
                  <a:lnTo>
                    <a:pt x="31898" y="21265"/>
                  </a:lnTo>
                  <a:lnTo>
                    <a:pt x="0" y="733647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 w="28575"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8750595" y="1718373"/>
              <a:ext cx="2200941" cy="1041990"/>
            </a:xfrm>
            <a:custGeom>
              <a:avLst/>
              <a:gdLst>
                <a:gd name="connsiteX0" fmla="*/ 0 w 2179675"/>
                <a:gd name="connsiteY0" fmla="*/ 0 h 999460"/>
                <a:gd name="connsiteX1" fmla="*/ 202019 w 2179675"/>
                <a:gd name="connsiteY1" fmla="*/ 850604 h 999460"/>
                <a:gd name="connsiteX2" fmla="*/ 350875 w 2179675"/>
                <a:gd name="connsiteY2" fmla="*/ 754911 h 999460"/>
                <a:gd name="connsiteX3" fmla="*/ 382772 w 2179675"/>
                <a:gd name="connsiteY3" fmla="*/ 956930 h 999460"/>
                <a:gd name="connsiteX4" fmla="*/ 531628 w 2179675"/>
                <a:gd name="connsiteY4" fmla="*/ 925032 h 999460"/>
                <a:gd name="connsiteX5" fmla="*/ 595424 w 2179675"/>
                <a:gd name="connsiteY5" fmla="*/ 637953 h 999460"/>
                <a:gd name="connsiteX6" fmla="*/ 308345 w 2179675"/>
                <a:gd name="connsiteY6" fmla="*/ 659218 h 999460"/>
                <a:gd name="connsiteX7" fmla="*/ 435935 w 2179675"/>
                <a:gd name="connsiteY7" fmla="*/ 414670 h 999460"/>
                <a:gd name="connsiteX8" fmla="*/ 701749 w 2179675"/>
                <a:gd name="connsiteY8" fmla="*/ 542260 h 999460"/>
                <a:gd name="connsiteX9" fmla="*/ 712382 w 2179675"/>
                <a:gd name="connsiteY9" fmla="*/ 935665 h 999460"/>
                <a:gd name="connsiteX10" fmla="*/ 893135 w 2179675"/>
                <a:gd name="connsiteY10" fmla="*/ 797442 h 999460"/>
                <a:gd name="connsiteX11" fmla="*/ 797442 w 2179675"/>
                <a:gd name="connsiteY11" fmla="*/ 659218 h 999460"/>
                <a:gd name="connsiteX12" fmla="*/ 946298 w 2179675"/>
                <a:gd name="connsiteY12" fmla="*/ 606056 h 999460"/>
                <a:gd name="connsiteX13" fmla="*/ 818707 w 2179675"/>
                <a:gd name="connsiteY13" fmla="*/ 425302 h 999460"/>
                <a:gd name="connsiteX14" fmla="*/ 1169582 w 2179675"/>
                <a:gd name="connsiteY14" fmla="*/ 531628 h 999460"/>
                <a:gd name="connsiteX15" fmla="*/ 925033 w 2179675"/>
                <a:gd name="connsiteY15" fmla="*/ 733646 h 999460"/>
                <a:gd name="connsiteX16" fmla="*/ 1073889 w 2179675"/>
                <a:gd name="connsiteY16" fmla="*/ 956930 h 999460"/>
                <a:gd name="connsiteX17" fmla="*/ 1339703 w 2179675"/>
                <a:gd name="connsiteY17" fmla="*/ 882502 h 999460"/>
                <a:gd name="connsiteX18" fmla="*/ 1116419 w 2179675"/>
                <a:gd name="connsiteY18" fmla="*/ 786809 h 999460"/>
                <a:gd name="connsiteX19" fmla="*/ 1244010 w 2179675"/>
                <a:gd name="connsiteY19" fmla="*/ 637953 h 999460"/>
                <a:gd name="connsiteX20" fmla="*/ 1307805 w 2179675"/>
                <a:gd name="connsiteY20" fmla="*/ 808074 h 999460"/>
                <a:gd name="connsiteX21" fmla="*/ 1382233 w 2179675"/>
                <a:gd name="connsiteY21" fmla="*/ 637953 h 999460"/>
                <a:gd name="connsiteX22" fmla="*/ 1212112 w 2179675"/>
                <a:gd name="connsiteY22" fmla="*/ 446567 h 999460"/>
                <a:gd name="connsiteX23" fmla="*/ 1382233 w 2179675"/>
                <a:gd name="connsiteY23" fmla="*/ 414670 h 999460"/>
                <a:gd name="connsiteX24" fmla="*/ 1446028 w 2179675"/>
                <a:gd name="connsiteY24" fmla="*/ 616688 h 999460"/>
                <a:gd name="connsiteX25" fmla="*/ 1584252 w 2179675"/>
                <a:gd name="connsiteY25" fmla="*/ 616688 h 999460"/>
                <a:gd name="connsiteX26" fmla="*/ 1414131 w 2179675"/>
                <a:gd name="connsiteY26" fmla="*/ 818707 h 999460"/>
                <a:gd name="connsiteX27" fmla="*/ 1446028 w 2179675"/>
                <a:gd name="connsiteY27" fmla="*/ 999460 h 999460"/>
                <a:gd name="connsiteX28" fmla="*/ 1648047 w 2179675"/>
                <a:gd name="connsiteY28" fmla="*/ 914400 h 999460"/>
                <a:gd name="connsiteX29" fmla="*/ 1520456 w 2179675"/>
                <a:gd name="connsiteY29" fmla="*/ 839972 h 999460"/>
                <a:gd name="connsiteX30" fmla="*/ 1743740 w 2179675"/>
                <a:gd name="connsiteY30" fmla="*/ 797442 h 999460"/>
                <a:gd name="connsiteX31" fmla="*/ 1594884 w 2179675"/>
                <a:gd name="connsiteY31" fmla="*/ 723014 h 999460"/>
                <a:gd name="connsiteX32" fmla="*/ 1775638 w 2179675"/>
                <a:gd name="connsiteY32" fmla="*/ 595423 h 999460"/>
                <a:gd name="connsiteX33" fmla="*/ 1520456 w 2179675"/>
                <a:gd name="connsiteY33" fmla="*/ 499730 h 999460"/>
                <a:gd name="connsiteX34" fmla="*/ 1733107 w 2179675"/>
                <a:gd name="connsiteY34" fmla="*/ 372139 h 999460"/>
                <a:gd name="connsiteX35" fmla="*/ 1871331 w 2179675"/>
                <a:gd name="connsiteY35" fmla="*/ 489097 h 999460"/>
                <a:gd name="connsiteX36" fmla="*/ 1818168 w 2179675"/>
                <a:gd name="connsiteY36" fmla="*/ 733646 h 999460"/>
                <a:gd name="connsiteX37" fmla="*/ 1988289 w 2179675"/>
                <a:gd name="connsiteY37" fmla="*/ 808074 h 999460"/>
                <a:gd name="connsiteX38" fmla="*/ 1701210 w 2179675"/>
                <a:gd name="connsiteY38" fmla="*/ 956930 h 999460"/>
                <a:gd name="connsiteX39" fmla="*/ 2083982 w 2179675"/>
                <a:gd name="connsiteY39" fmla="*/ 999460 h 999460"/>
                <a:gd name="connsiteX40" fmla="*/ 2169042 w 2179675"/>
                <a:gd name="connsiteY40" fmla="*/ 797442 h 999460"/>
                <a:gd name="connsiteX41" fmla="*/ 1935126 w 2179675"/>
                <a:gd name="connsiteY41" fmla="*/ 659218 h 999460"/>
                <a:gd name="connsiteX42" fmla="*/ 2179675 w 2179675"/>
                <a:gd name="connsiteY42" fmla="*/ 574158 h 999460"/>
                <a:gd name="connsiteX43" fmla="*/ 2041452 w 2179675"/>
                <a:gd name="connsiteY43" fmla="*/ 478465 h 999460"/>
                <a:gd name="connsiteX0" fmla="*/ 0 w 2179675"/>
                <a:gd name="connsiteY0" fmla="*/ 318977 h 1318437"/>
                <a:gd name="connsiteX1" fmla="*/ 202019 w 2179675"/>
                <a:gd name="connsiteY1" fmla="*/ 1169581 h 1318437"/>
                <a:gd name="connsiteX2" fmla="*/ 350875 w 2179675"/>
                <a:gd name="connsiteY2" fmla="*/ 1073888 h 1318437"/>
                <a:gd name="connsiteX3" fmla="*/ 382772 w 2179675"/>
                <a:gd name="connsiteY3" fmla="*/ 1275907 h 1318437"/>
                <a:gd name="connsiteX4" fmla="*/ 531628 w 2179675"/>
                <a:gd name="connsiteY4" fmla="*/ 1244009 h 1318437"/>
                <a:gd name="connsiteX5" fmla="*/ 595424 w 2179675"/>
                <a:gd name="connsiteY5" fmla="*/ 956930 h 1318437"/>
                <a:gd name="connsiteX6" fmla="*/ 308345 w 2179675"/>
                <a:gd name="connsiteY6" fmla="*/ 978195 h 1318437"/>
                <a:gd name="connsiteX7" fmla="*/ 435935 w 2179675"/>
                <a:gd name="connsiteY7" fmla="*/ 733647 h 1318437"/>
                <a:gd name="connsiteX8" fmla="*/ 701749 w 2179675"/>
                <a:gd name="connsiteY8" fmla="*/ 861237 h 1318437"/>
                <a:gd name="connsiteX9" fmla="*/ 712382 w 2179675"/>
                <a:gd name="connsiteY9" fmla="*/ 1254642 h 1318437"/>
                <a:gd name="connsiteX10" fmla="*/ 893135 w 2179675"/>
                <a:gd name="connsiteY10" fmla="*/ 1116419 h 1318437"/>
                <a:gd name="connsiteX11" fmla="*/ 797442 w 2179675"/>
                <a:gd name="connsiteY11" fmla="*/ 978195 h 1318437"/>
                <a:gd name="connsiteX12" fmla="*/ 946298 w 2179675"/>
                <a:gd name="connsiteY12" fmla="*/ 925033 h 1318437"/>
                <a:gd name="connsiteX13" fmla="*/ 818707 w 2179675"/>
                <a:gd name="connsiteY13" fmla="*/ 744279 h 1318437"/>
                <a:gd name="connsiteX14" fmla="*/ 1169582 w 2179675"/>
                <a:gd name="connsiteY14" fmla="*/ 850605 h 1318437"/>
                <a:gd name="connsiteX15" fmla="*/ 925033 w 2179675"/>
                <a:gd name="connsiteY15" fmla="*/ 1052623 h 1318437"/>
                <a:gd name="connsiteX16" fmla="*/ 1073889 w 2179675"/>
                <a:gd name="connsiteY16" fmla="*/ 1275907 h 1318437"/>
                <a:gd name="connsiteX17" fmla="*/ 1339703 w 2179675"/>
                <a:gd name="connsiteY17" fmla="*/ 1201479 h 1318437"/>
                <a:gd name="connsiteX18" fmla="*/ 1116419 w 2179675"/>
                <a:gd name="connsiteY18" fmla="*/ 1105786 h 1318437"/>
                <a:gd name="connsiteX19" fmla="*/ 1244010 w 2179675"/>
                <a:gd name="connsiteY19" fmla="*/ 956930 h 1318437"/>
                <a:gd name="connsiteX20" fmla="*/ 1307805 w 2179675"/>
                <a:gd name="connsiteY20" fmla="*/ 1127051 h 1318437"/>
                <a:gd name="connsiteX21" fmla="*/ 1382233 w 2179675"/>
                <a:gd name="connsiteY21" fmla="*/ 956930 h 1318437"/>
                <a:gd name="connsiteX22" fmla="*/ 1212112 w 2179675"/>
                <a:gd name="connsiteY22" fmla="*/ 765544 h 1318437"/>
                <a:gd name="connsiteX23" fmla="*/ 1382233 w 2179675"/>
                <a:gd name="connsiteY23" fmla="*/ 733647 h 1318437"/>
                <a:gd name="connsiteX24" fmla="*/ 1446028 w 2179675"/>
                <a:gd name="connsiteY24" fmla="*/ 935665 h 1318437"/>
                <a:gd name="connsiteX25" fmla="*/ 1584252 w 2179675"/>
                <a:gd name="connsiteY25" fmla="*/ 935665 h 1318437"/>
                <a:gd name="connsiteX26" fmla="*/ 1414131 w 2179675"/>
                <a:gd name="connsiteY26" fmla="*/ 1137684 h 1318437"/>
                <a:gd name="connsiteX27" fmla="*/ 1446028 w 2179675"/>
                <a:gd name="connsiteY27" fmla="*/ 1318437 h 1318437"/>
                <a:gd name="connsiteX28" fmla="*/ 1648047 w 2179675"/>
                <a:gd name="connsiteY28" fmla="*/ 1233377 h 1318437"/>
                <a:gd name="connsiteX29" fmla="*/ 1520456 w 2179675"/>
                <a:gd name="connsiteY29" fmla="*/ 1158949 h 1318437"/>
                <a:gd name="connsiteX30" fmla="*/ 1743740 w 2179675"/>
                <a:gd name="connsiteY30" fmla="*/ 1116419 h 1318437"/>
                <a:gd name="connsiteX31" fmla="*/ 1594884 w 2179675"/>
                <a:gd name="connsiteY31" fmla="*/ 1041991 h 1318437"/>
                <a:gd name="connsiteX32" fmla="*/ 1775638 w 2179675"/>
                <a:gd name="connsiteY32" fmla="*/ 914400 h 1318437"/>
                <a:gd name="connsiteX33" fmla="*/ 1520456 w 2179675"/>
                <a:gd name="connsiteY33" fmla="*/ 818707 h 1318437"/>
                <a:gd name="connsiteX34" fmla="*/ 1733107 w 2179675"/>
                <a:gd name="connsiteY34" fmla="*/ 691116 h 1318437"/>
                <a:gd name="connsiteX35" fmla="*/ 1871331 w 2179675"/>
                <a:gd name="connsiteY35" fmla="*/ 808074 h 1318437"/>
                <a:gd name="connsiteX36" fmla="*/ 1818168 w 2179675"/>
                <a:gd name="connsiteY36" fmla="*/ 1052623 h 1318437"/>
                <a:gd name="connsiteX37" fmla="*/ 1988289 w 2179675"/>
                <a:gd name="connsiteY37" fmla="*/ 1127051 h 1318437"/>
                <a:gd name="connsiteX38" fmla="*/ 1701210 w 2179675"/>
                <a:gd name="connsiteY38" fmla="*/ 1275907 h 1318437"/>
                <a:gd name="connsiteX39" fmla="*/ 2083982 w 2179675"/>
                <a:gd name="connsiteY39" fmla="*/ 1318437 h 1318437"/>
                <a:gd name="connsiteX40" fmla="*/ 2169042 w 2179675"/>
                <a:gd name="connsiteY40" fmla="*/ 1116419 h 1318437"/>
                <a:gd name="connsiteX41" fmla="*/ 1935126 w 2179675"/>
                <a:gd name="connsiteY41" fmla="*/ 978195 h 1318437"/>
                <a:gd name="connsiteX42" fmla="*/ 2179675 w 2179675"/>
                <a:gd name="connsiteY42" fmla="*/ 893135 h 1318437"/>
                <a:gd name="connsiteX43" fmla="*/ 2158410 w 2179675"/>
                <a:gd name="connsiteY43" fmla="*/ 0 h 1318437"/>
                <a:gd name="connsiteX0" fmla="*/ 0 w 2179675"/>
                <a:gd name="connsiteY0" fmla="*/ 63796 h 1063256"/>
                <a:gd name="connsiteX1" fmla="*/ 202019 w 2179675"/>
                <a:gd name="connsiteY1" fmla="*/ 914400 h 1063256"/>
                <a:gd name="connsiteX2" fmla="*/ 350875 w 2179675"/>
                <a:gd name="connsiteY2" fmla="*/ 818707 h 1063256"/>
                <a:gd name="connsiteX3" fmla="*/ 382772 w 2179675"/>
                <a:gd name="connsiteY3" fmla="*/ 1020726 h 1063256"/>
                <a:gd name="connsiteX4" fmla="*/ 531628 w 2179675"/>
                <a:gd name="connsiteY4" fmla="*/ 988828 h 1063256"/>
                <a:gd name="connsiteX5" fmla="*/ 595424 w 2179675"/>
                <a:gd name="connsiteY5" fmla="*/ 701749 h 1063256"/>
                <a:gd name="connsiteX6" fmla="*/ 308345 w 2179675"/>
                <a:gd name="connsiteY6" fmla="*/ 723014 h 1063256"/>
                <a:gd name="connsiteX7" fmla="*/ 435935 w 2179675"/>
                <a:gd name="connsiteY7" fmla="*/ 478466 h 1063256"/>
                <a:gd name="connsiteX8" fmla="*/ 701749 w 2179675"/>
                <a:gd name="connsiteY8" fmla="*/ 606056 h 1063256"/>
                <a:gd name="connsiteX9" fmla="*/ 712382 w 2179675"/>
                <a:gd name="connsiteY9" fmla="*/ 999461 h 1063256"/>
                <a:gd name="connsiteX10" fmla="*/ 893135 w 2179675"/>
                <a:gd name="connsiteY10" fmla="*/ 861238 h 1063256"/>
                <a:gd name="connsiteX11" fmla="*/ 797442 w 2179675"/>
                <a:gd name="connsiteY11" fmla="*/ 723014 h 1063256"/>
                <a:gd name="connsiteX12" fmla="*/ 946298 w 2179675"/>
                <a:gd name="connsiteY12" fmla="*/ 669852 h 1063256"/>
                <a:gd name="connsiteX13" fmla="*/ 818707 w 2179675"/>
                <a:gd name="connsiteY13" fmla="*/ 489098 h 1063256"/>
                <a:gd name="connsiteX14" fmla="*/ 1169582 w 2179675"/>
                <a:gd name="connsiteY14" fmla="*/ 595424 h 1063256"/>
                <a:gd name="connsiteX15" fmla="*/ 925033 w 2179675"/>
                <a:gd name="connsiteY15" fmla="*/ 797442 h 1063256"/>
                <a:gd name="connsiteX16" fmla="*/ 1073889 w 2179675"/>
                <a:gd name="connsiteY16" fmla="*/ 1020726 h 1063256"/>
                <a:gd name="connsiteX17" fmla="*/ 1339703 w 2179675"/>
                <a:gd name="connsiteY17" fmla="*/ 946298 h 1063256"/>
                <a:gd name="connsiteX18" fmla="*/ 1116419 w 2179675"/>
                <a:gd name="connsiteY18" fmla="*/ 850605 h 1063256"/>
                <a:gd name="connsiteX19" fmla="*/ 1244010 w 2179675"/>
                <a:gd name="connsiteY19" fmla="*/ 701749 h 1063256"/>
                <a:gd name="connsiteX20" fmla="*/ 1307805 w 2179675"/>
                <a:gd name="connsiteY20" fmla="*/ 871870 h 1063256"/>
                <a:gd name="connsiteX21" fmla="*/ 1382233 w 2179675"/>
                <a:gd name="connsiteY21" fmla="*/ 701749 h 1063256"/>
                <a:gd name="connsiteX22" fmla="*/ 1212112 w 2179675"/>
                <a:gd name="connsiteY22" fmla="*/ 510363 h 1063256"/>
                <a:gd name="connsiteX23" fmla="*/ 1382233 w 2179675"/>
                <a:gd name="connsiteY23" fmla="*/ 478466 h 1063256"/>
                <a:gd name="connsiteX24" fmla="*/ 1446028 w 2179675"/>
                <a:gd name="connsiteY24" fmla="*/ 680484 h 1063256"/>
                <a:gd name="connsiteX25" fmla="*/ 1584252 w 2179675"/>
                <a:gd name="connsiteY25" fmla="*/ 680484 h 1063256"/>
                <a:gd name="connsiteX26" fmla="*/ 1414131 w 2179675"/>
                <a:gd name="connsiteY26" fmla="*/ 882503 h 1063256"/>
                <a:gd name="connsiteX27" fmla="*/ 1446028 w 2179675"/>
                <a:gd name="connsiteY27" fmla="*/ 1063256 h 1063256"/>
                <a:gd name="connsiteX28" fmla="*/ 1648047 w 2179675"/>
                <a:gd name="connsiteY28" fmla="*/ 978196 h 1063256"/>
                <a:gd name="connsiteX29" fmla="*/ 1520456 w 2179675"/>
                <a:gd name="connsiteY29" fmla="*/ 903768 h 1063256"/>
                <a:gd name="connsiteX30" fmla="*/ 1743740 w 2179675"/>
                <a:gd name="connsiteY30" fmla="*/ 861238 h 1063256"/>
                <a:gd name="connsiteX31" fmla="*/ 1594884 w 2179675"/>
                <a:gd name="connsiteY31" fmla="*/ 786810 h 1063256"/>
                <a:gd name="connsiteX32" fmla="*/ 1775638 w 2179675"/>
                <a:gd name="connsiteY32" fmla="*/ 659219 h 1063256"/>
                <a:gd name="connsiteX33" fmla="*/ 1520456 w 2179675"/>
                <a:gd name="connsiteY33" fmla="*/ 563526 h 1063256"/>
                <a:gd name="connsiteX34" fmla="*/ 1733107 w 2179675"/>
                <a:gd name="connsiteY34" fmla="*/ 435935 h 1063256"/>
                <a:gd name="connsiteX35" fmla="*/ 1871331 w 2179675"/>
                <a:gd name="connsiteY35" fmla="*/ 552893 h 1063256"/>
                <a:gd name="connsiteX36" fmla="*/ 1818168 w 2179675"/>
                <a:gd name="connsiteY36" fmla="*/ 797442 h 1063256"/>
                <a:gd name="connsiteX37" fmla="*/ 1988289 w 2179675"/>
                <a:gd name="connsiteY37" fmla="*/ 871870 h 1063256"/>
                <a:gd name="connsiteX38" fmla="*/ 1701210 w 2179675"/>
                <a:gd name="connsiteY38" fmla="*/ 1020726 h 1063256"/>
                <a:gd name="connsiteX39" fmla="*/ 2083982 w 2179675"/>
                <a:gd name="connsiteY39" fmla="*/ 1063256 h 1063256"/>
                <a:gd name="connsiteX40" fmla="*/ 2169042 w 2179675"/>
                <a:gd name="connsiteY40" fmla="*/ 861238 h 1063256"/>
                <a:gd name="connsiteX41" fmla="*/ 1935126 w 2179675"/>
                <a:gd name="connsiteY41" fmla="*/ 723014 h 1063256"/>
                <a:gd name="connsiteX42" fmla="*/ 2179675 w 2179675"/>
                <a:gd name="connsiteY42" fmla="*/ 637954 h 1063256"/>
                <a:gd name="connsiteX43" fmla="*/ 1881964 w 2179675"/>
                <a:gd name="connsiteY43" fmla="*/ 0 h 1063256"/>
                <a:gd name="connsiteX0" fmla="*/ 0 w 2200941"/>
                <a:gd name="connsiteY0" fmla="*/ 42530 h 1041990"/>
                <a:gd name="connsiteX1" fmla="*/ 202019 w 2200941"/>
                <a:gd name="connsiteY1" fmla="*/ 893134 h 1041990"/>
                <a:gd name="connsiteX2" fmla="*/ 350875 w 2200941"/>
                <a:gd name="connsiteY2" fmla="*/ 797441 h 1041990"/>
                <a:gd name="connsiteX3" fmla="*/ 382772 w 2200941"/>
                <a:gd name="connsiteY3" fmla="*/ 999460 h 1041990"/>
                <a:gd name="connsiteX4" fmla="*/ 531628 w 2200941"/>
                <a:gd name="connsiteY4" fmla="*/ 967562 h 1041990"/>
                <a:gd name="connsiteX5" fmla="*/ 595424 w 2200941"/>
                <a:gd name="connsiteY5" fmla="*/ 680483 h 1041990"/>
                <a:gd name="connsiteX6" fmla="*/ 308345 w 2200941"/>
                <a:gd name="connsiteY6" fmla="*/ 701748 h 1041990"/>
                <a:gd name="connsiteX7" fmla="*/ 435935 w 2200941"/>
                <a:gd name="connsiteY7" fmla="*/ 457200 h 1041990"/>
                <a:gd name="connsiteX8" fmla="*/ 701749 w 2200941"/>
                <a:gd name="connsiteY8" fmla="*/ 584790 h 1041990"/>
                <a:gd name="connsiteX9" fmla="*/ 712382 w 2200941"/>
                <a:gd name="connsiteY9" fmla="*/ 978195 h 1041990"/>
                <a:gd name="connsiteX10" fmla="*/ 893135 w 2200941"/>
                <a:gd name="connsiteY10" fmla="*/ 839972 h 1041990"/>
                <a:gd name="connsiteX11" fmla="*/ 797442 w 2200941"/>
                <a:gd name="connsiteY11" fmla="*/ 701748 h 1041990"/>
                <a:gd name="connsiteX12" fmla="*/ 946298 w 2200941"/>
                <a:gd name="connsiteY12" fmla="*/ 648586 h 1041990"/>
                <a:gd name="connsiteX13" fmla="*/ 818707 w 2200941"/>
                <a:gd name="connsiteY13" fmla="*/ 467832 h 1041990"/>
                <a:gd name="connsiteX14" fmla="*/ 1169582 w 2200941"/>
                <a:gd name="connsiteY14" fmla="*/ 574158 h 1041990"/>
                <a:gd name="connsiteX15" fmla="*/ 925033 w 2200941"/>
                <a:gd name="connsiteY15" fmla="*/ 776176 h 1041990"/>
                <a:gd name="connsiteX16" fmla="*/ 1073889 w 2200941"/>
                <a:gd name="connsiteY16" fmla="*/ 999460 h 1041990"/>
                <a:gd name="connsiteX17" fmla="*/ 1339703 w 2200941"/>
                <a:gd name="connsiteY17" fmla="*/ 925032 h 1041990"/>
                <a:gd name="connsiteX18" fmla="*/ 1116419 w 2200941"/>
                <a:gd name="connsiteY18" fmla="*/ 829339 h 1041990"/>
                <a:gd name="connsiteX19" fmla="*/ 1244010 w 2200941"/>
                <a:gd name="connsiteY19" fmla="*/ 680483 h 1041990"/>
                <a:gd name="connsiteX20" fmla="*/ 1307805 w 2200941"/>
                <a:gd name="connsiteY20" fmla="*/ 850604 h 1041990"/>
                <a:gd name="connsiteX21" fmla="*/ 1382233 w 2200941"/>
                <a:gd name="connsiteY21" fmla="*/ 680483 h 1041990"/>
                <a:gd name="connsiteX22" fmla="*/ 1212112 w 2200941"/>
                <a:gd name="connsiteY22" fmla="*/ 489097 h 1041990"/>
                <a:gd name="connsiteX23" fmla="*/ 1382233 w 2200941"/>
                <a:gd name="connsiteY23" fmla="*/ 457200 h 1041990"/>
                <a:gd name="connsiteX24" fmla="*/ 1446028 w 2200941"/>
                <a:gd name="connsiteY24" fmla="*/ 659218 h 1041990"/>
                <a:gd name="connsiteX25" fmla="*/ 1584252 w 2200941"/>
                <a:gd name="connsiteY25" fmla="*/ 659218 h 1041990"/>
                <a:gd name="connsiteX26" fmla="*/ 1414131 w 2200941"/>
                <a:gd name="connsiteY26" fmla="*/ 861237 h 1041990"/>
                <a:gd name="connsiteX27" fmla="*/ 1446028 w 2200941"/>
                <a:gd name="connsiteY27" fmla="*/ 1041990 h 1041990"/>
                <a:gd name="connsiteX28" fmla="*/ 1648047 w 2200941"/>
                <a:gd name="connsiteY28" fmla="*/ 956930 h 1041990"/>
                <a:gd name="connsiteX29" fmla="*/ 1520456 w 2200941"/>
                <a:gd name="connsiteY29" fmla="*/ 882502 h 1041990"/>
                <a:gd name="connsiteX30" fmla="*/ 1743740 w 2200941"/>
                <a:gd name="connsiteY30" fmla="*/ 839972 h 1041990"/>
                <a:gd name="connsiteX31" fmla="*/ 1594884 w 2200941"/>
                <a:gd name="connsiteY31" fmla="*/ 765544 h 1041990"/>
                <a:gd name="connsiteX32" fmla="*/ 1775638 w 2200941"/>
                <a:gd name="connsiteY32" fmla="*/ 637953 h 1041990"/>
                <a:gd name="connsiteX33" fmla="*/ 1520456 w 2200941"/>
                <a:gd name="connsiteY33" fmla="*/ 542260 h 1041990"/>
                <a:gd name="connsiteX34" fmla="*/ 1733107 w 2200941"/>
                <a:gd name="connsiteY34" fmla="*/ 414669 h 1041990"/>
                <a:gd name="connsiteX35" fmla="*/ 1871331 w 2200941"/>
                <a:gd name="connsiteY35" fmla="*/ 531627 h 1041990"/>
                <a:gd name="connsiteX36" fmla="*/ 1818168 w 2200941"/>
                <a:gd name="connsiteY36" fmla="*/ 776176 h 1041990"/>
                <a:gd name="connsiteX37" fmla="*/ 1988289 w 2200941"/>
                <a:gd name="connsiteY37" fmla="*/ 850604 h 1041990"/>
                <a:gd name="connsiteX38" fmla="*/ 1701210 w 2200941"/>
                <a:gd name="connsiteY38" fmla="*/ 999460 h 1041990"/>
                <a:gd name="connsiteX39" fmla="*/ 2083982 w 2200941"/>
                <a:gd name="connsiteY39" fmla="*/ 1041990 h 1041990"/>
                <a:gd name="connsiteX40" fmla="*/ 2169042 w 2200941"/>
                <a:gd name="connsiteY40" fmla="*/ 839972 h 1041990"/>
                <a:gd name="connsiteX41" fmla="*/ 1935126 w 2200941"/>
                <a:gd name="connsiteY41" fmla="*/ 701748 h 1041990"/>
                <a:gd name="connsiteX42" fmla="*/ 2179675 w 2200941"/>
                <a:gd name="connsiteY42" fmla="*/ 616688 h 1041990"/>
                <a:gd name="connsiteX43" fmla="*/ 2200941 w 2200941"/>
                <a:gd name="connsiteY43" fmla="*/ 0 h 104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200941" h="1041990">
                  <a:moveTo>
                    <a:pt x="0" y="42530"/>
                  </a:moveTo>
                  <a:lnTo>
                    <a:pt x="202019" y="893134"/>
                  </a:lnTo>
                  <a:lnTo>
                    <a:pt x="350875" y="797441"/>
                  </a:lnTo>
                  <a:lnTo>
                    <a:pt x="382772" y="999460"/>
                  </a:lnTo>
                  <a:lnTo>
                    <a:pt x="531628" y="967562"/>
                  </a:lnTo>
                  <a:lnTo>
                    <a:pt x="595424" y="680483"/>
                  </a:lnTo>
                  <a:lnTo>
                    <a:pt x="308345" y="701748"/>
                  </a:lnTo>
                  <a:lnTo>
                    <a:pt x="435935" y="457200"/>
                  </a:lnTo>
                  <a:lnTo>
                    <a:pt x="701749" y="584790"/>
                  </a:lnTo>
                  <a:lnTo>
                    <a:pt x="712382" y="978195"/>
                  </a:lnTo>
                  <a:lnTo>
                    <a:pt x="893135" y="839972"/>
                  </a:lnTo>
                  <a:lnTo>
                    <a:pt x="797442" y="701748"/>
                  </a:lnTo>
                  <a:lnTo>
                    <a:pt x="946298" y="648586"/>
                  </a:lnTo>
                  <a:lnTo>
                    <a:pt x="818707" y="467832"/>
                  </a:lnTo>
                  <a:lnTo>
                    <a:pt x="1169582" y="574158"/>
                  </a:lnTo>
                  <a:lnTo>
                    <a:pt x="925033" y="776176"/>
                  </a:lnTo>
                  <a:lnTo>
                    <a:pt x="1073889" y="999460"/>
                  </a:lnTo>
                  <a:lnTo>
                    <a:pt x="1339703" y="925032"/>
                  </a:lnTo>
                  <a:lnTo>
                    <a:pt x="1116419" y="829339"/>
                  </a:lnTo>
                  <a:lnTo>
                    <a:pt x="1244010" y="680483"/>
                  </a:lnTo>
                  <a:lnTo>
                    <a:pt x="1307805" y="850604"/>
                  </a:lnTo>
                  <a:lnTo>
                    <a:pt x="1382233" y="680483"/>
                  </a:lnTo>
                  <a:lnTo>
                    <a:pt x="1212112" y="489097"/>
                  </a:lnTo>
                  <a:lnTo>
                    <a:pt x="1382233" y="457200"/>
                  </a:lnTo>
                  <a:lnTo>
                    <a:pt x="1446028" y="659218"/>
                  </a:lnTo>
                  <a:lnTo>
                    <a:pt x="1584252" y="659218"/>
                  </a:lnTo>
                  <a:lnTo>
                    <a:pt x="1414131" y="861237"/>
                  </a:lnTo>
                  <a:lnTo>
                    <a:pt x="1446028" y="1041990"/>
                  </a:lnTo>
                  <a:lnTo>
                    <a:pt x="1648047" y="956930"/>
                  </a:lnTo>
                  <a:lnTo>
                    <a:pt x="1520456" y="882502"/>
                  </a:lnTo>
                  <a:lnTo>
                    <a:pt x="1743740" y="839972"/>
                  </a:lnTo>
                  <a:lnTo>
                    <a:pt x="1594884" y="765544"/>
                  </a:lnTo>
                  <a:lnTo>
                    <a:pt x="1775638" y="637953"/>
                  </a:lnTo>
                  <a:lnTo>
                    <a:pt x="1520456" y="542260"/>
                  </a:lnTo>
                  <a:lnTo>
                    <a:pt x="1733107" y="414669"/>
                  </a:lnTo>
                  <a:lnTo>
                    <a:pt x="1871331" y="531627"/>
                  </a:lnTo>
                  <a:lnTo>
                    <a:pt x="1818168" y="776176"/>
                  </a:lnTo>
                  <a:lnTo>
                    <a:pt x="1988289" y="850604"/>
                  </a:lnTo>
                  <a:lnTo>
                    <a:pt x="1701210" y="999460"/>
                  </a:lnTo>
                  <a:lnTo>
                    <a:pt x="2083982" y="1041990"/>
                  </a:lnTo>
                  <a:lnTo>
                    <a:pt x="2169042" y="839972"/>
                  </a:lnTo>
                  <a:lnTo>
                    <a:pt x="1935126" y="701748"/>
                  </a:lnTo>
                  <a:lnTo>
                    <a:pt x="2179675" y="616688"/>
                  </a:lnTo>
                  <a:lnTo>
                    <a:pt x="2200941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53970" y="2272940"/>
            <a:ext cx="2483230" cy="1132030"/>
            <a:chOff x="2253970" y="1682390"/>
            <a:chExt cx="2483230" cy="1132030"/>
          </a:xfrm>
        </p:grpSpPr>
        <p:sp>
          <p:nvSpPr>
            <p:cNvPr id="17" name="Freeform 16"/>
            <p:cNvSpPr/>
            <p:nvPr/>
          </p:nvSpPr>
          <p:spPr>
            <a:xfrm>
              <a:off x="2253970" y="1882193"/>
              <a:ext cx="2483230" cy="932227"/>
            </a:xfrm>
            <a:custGeom>
              <a:avLst/>
              <a:gdLst>
                <a:gd name="connsiteX0" fmla="*/ 0 w 2466754"/>
                <a:gd name="connsiteY0" fmla="*/ 733647 h 744279"/>
                <a:gd name="connsiteX1" fmla="*/ 2466754 w 2466754"/>
                <a:gd name="connsiteY1" fmla="*/ 744279 h 744279"/>
                <a:gd name="connsiteX2" fmla="*/ 2466754 w 2466754"/>
                <a:gd name="connsiteY2" fmla="*/ 53163 h 744279"/>
                <a:gd name="connsiteX3" fmla="*/ 2264735 w 2466754"/>
                <a:gd name="connsiteY3" fmla="*/ 116958 h 744279"/>
                <a:gd name="connsiteX4" fmla="*/ 2020186 w 2466754"/>
                <a:gd name="connsiteY4" fmla="*/ 31898 h 744279"/>
                <a:gd name="connsiteX5" fmla="*/ 1967024 w 2466754"/>
                <a:gd name="connsiteY5" fmla="*/ 85061 h 744279"/>
                <a:gd name="connsiteX6" fmla="*/ 1786270 w 2466754"/>
                <a:gd name="connsiteY6" fmla="*/ 21265 h 744279"/>
                <a:gd name="connsiteX7" fmla="*/ 1626782 w 2466754"/>
                <a:gd name="connsiteY7" fmla="*/ 85061 h 744279"/>
                <a:gd name="connsiteX8" fmla="*/ 1562986 w 2466754"/>
                <a:gd name="connsiteY8" fmla="*/ 42530 h 744279"/>
                <a:gd name="connsiteX9" fmla="*/ 1499191 w 2466754"/>
                <a:gd name="connsiteY9" fmla="*/ 74428 h 744279"/>
                <a:gd name="connsiteX10" fmla="*/ 1254642 w 2466754"/>
                <a:gd name="connsiteY10" fmla="*/ 10633 h 744279"/>
                <a:gd name="connsiteX11" fmla="*/ 1137684 w 2466754"/>
                <a:gd name="connsiteY11" fmla="*/ 74428 h 744279"/>
                <a:gd name="connsiteX12" fmla="*/ 967563 w 2466754"/>
                <a:gd name="connsiteY12" fmla="*/ 0 h 744279"/>
                <a:gd name="connsiteX13" fmla="*/ 818707 w 2466754"/>
                <a:gd name="connsiteY13" fmla="*/ 63796 h 744279"/>
                <a:gd name="connsiteX14" fmla="*/ 616689 w 2466754"/>
                <a:gd name="connsiteY14" fmla="*/ 31898 h 744279"/>
                <a:gd name="connsiteX15" fmla="*/ 574159 w 2466754"/>
                <a:gd name="connsiteY15" fmla="*/ 85061 h 744279"/>
                <a:gd name="connsiteX16" fmla="*/ 414670 w 2466754"/>
                <a:gd name="connsiteY16" fmla="*/ 0 h 744279"/>
                <a:gd name="connsiteX17" fmla="*/ 329610 w 2466754"/>
                <a:gd name="connsiteY17" fmla="*/ 31898 h 744279"/>
                <a:gd name="connsiteX18" fmla="*/ 202019 w 2466754"/>
                <a:gd name="connsiteY18" fmla="*/ 0 h 744279"/>
                <a:gd name="connsiteX19" fmla="*/ 116959 w 2466754"/>
                <a:gd name="connsiteY19" fmla="*/ 63796 h 744279"/>
                <a:gd name="connsiteX20" fmla="*/ 31898 w 2466754"/>
                <a:gd name="connsiteY20" fmla="*/ 21265 h 744279"/>
                <a:gd name="connsiteX21" fmla="*/ 0 w 2466754"/>
                <a:gd name="connsiteY21" fmla="*/ 733647 h 744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66754" h="744279">
                  <a:moveTo>
                    <a:pt x="0" y="733647"/>
                  </a:moveTo>
                  <a:lnTo>
                    <a:pt x="2466754" y="744279"/>
                  </a:lnTo>
                  <a:lnTo>
                    <a:pt x="2466754" y="53163"/>
                  </a:lnTo>
                  <a:lnTo>
                    <a:pt x="2264735" y="116958"/>
                  </a:lnTo>
                  <a:lnTo>
                    <a:pt x="2020186" y="31898"/>
                  </a:lnTo>
                  <a:lnTo>
                    <a:pt x="1967024" y="85061"/>
                  </a:lnTo>
                  <a:lnTo>
                    <a:pt x="1786270" y="21265"/>
                  </a:lnTo>
                  <a:lnTo>
                    <a:pt x="1626782" y="85061"/>
                  </a:lnTo>
                  <a:lnTo>
                    <a:pt x="1562986" y="42530"/>
                  </a:lnTo>
                  <a:lnTo>
                    <a:pt x="1499191" y="74428"/>
                  </a:lnTo>
                  <a:lnTo>
                    <a:pt x="1254642" y="10633"/>
                  </a:lnTo>
                  <a:lnTo>
                    <a:pt x="1137684" y="74428"/>
                  </a:lnTo>
                  <a:lnTo>
                    <a:pt x="967563" y="0"/>
                  </a:lnTo>
                  <a:lnTo>
                    <a:pt x="818707" y="63796"/>
                  </a:lnTo>
                  <a:lnTo>
                    <a:pt x="616689" y="31898"/>
                  </a:lnTo>
                  <a:lnTo>
                    <a:pt x="574159" y="85061"/>
                  </a:lnTo>
                  <a:lnTo>
                    <a:pt x="414670" y="0"/>
                  </a:lnTo>
                  <a:lnTo>
                    <a:pt x="329610" y="31898"/>
                  </a:lnTo>
                  <a:lnTo>
                    <a:pt x="202019" y="0"/>
                  </a:lnTo>
                  <a:lnTo>
                    <a:pt x="116959" y="63796"/>
                  </a:lnTo>
                  <a:lnTo>
                    <a:pt x="31898" y="21265"/>
                  </a:lnTo>
                  <a:lnTo>
                    <a:pt x="0" y="733647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 w="28575"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385922" y="1682390"/>
              <a:ext cx="2219325" cy="952500"/>
            </a:xfrm>
            <a:custGeom>
              <a:avLst/>
              <a:gdLst>
                <a:gd name="connsiteX0" fmla="*/ 0 w 2219325"/>
                <a:gd name="connsiteY0" fmla="*/ 19050 h 952500"/>
                <a:gd name="connsiteX1" fmla="*/ 228600 w 2219325"/>
                <a:gd name="connsiteY1" fmla="*/ 885825 h 952500"/>
                <a:gd name="connsiteX2" fmla="*/ 1962150 w 2219325"/>
                <a:gd name="connsiteY2" fmla="*/ 952500 h 952500"/>
                <a:gd name="connsiteX3" fmla="*/ 2219325 w 2219325"/>
                <a:gd name="connsiteY3" fmla="*/ 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9325" h="952500">
                  <a:moveTo>
                    <a:pt x="0" y="19050"/>
                  </a:moveTo>
                  <a:lnTo>
                    <a:pt x="228600" y="885825"/>
                  </a:lnTo>
                  <a:lnTo>
                    <a:pt x="1962150" y="952500"/>
                  </a:lnTo>
                  <a:lnTo>
                    <a:pt x="2219325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54511" y="3440508"/>
            <a:ext cx="2682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(Easy to compute)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7030813" y="3440508"/>
            <a:ext cx="3385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(Expensive to simulate)</a:t>
            </a:r>
            <a:endParaRPr lang="en-US" sz="2400" dirty="0"/>
          </a:p>
        </p:txBody>
      </p:sp>
      <p:grpSp>
        <p:nvGrpSpPr>
          <p:cNvPr id="29" name="Group 28" hidden="1"/>
          <p:cNvGrpSpPr/>
          <p:nvPr/>
        </p:nvGrpSpPr>
        <p:grpSpPr>
          <a:xfrm>
            <a:off x="3206525" y="1269501"/>
            <a:ext cx="5778951" cy="1394168"/>
            <a:chOff x="3206525" y="741536"/>
            <a:chExt cx="5778951" cy="1394168"/>
          </a:xfrm>
        </p:grpSpPr>
        <p:grpSp>
          <p:nvGrpSpPr>
            <p:cNvPr id="26" name="Group 25"/>
            <p:cNvGrpSpPr/>
            <p:nvPr/>
          </p:nvGrpSpPr>
          <p:grpSpPr>
            <a:xfrm>
              <a:off x="3206525" y="1609725"/>
              <a:ext cx="5778951" cy="525979"/>
              <a:chOff x="4320837" y="2297264"/>
              <a:chExt cx="5778951" cy="525979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6675453" y="2297264"/>
                <a:ext cx="34243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of </a:t>
                </a:r>
                <a:r>
                  <a:rPr lang="en-US" sz="2800" dirty="0" smtClean="0">
                    <a:solidFill>
                      <a:schemeClr val="accent1"/>
                    </a:solidFill>
                  </a:rPr>
                  <a:t>path contributions</a:t>
                </a:r>
                <a:endParaRPr lang="en-US" sz="28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320837" y="2300023"/>
                <a:ext cx="247689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accent6"/>
                    </a:solidFill>
                  </a:rPr>
                  <a:t>Weighted sum</a:t>
                </a:r>
                <a:endParaRPr lang="en-US" sz="2800" dirty="0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860" y="741536"/>
              <a:ext cx="2256282" cy="821436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2258637" y="4263511"/>
            <a:ext cx="2478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Compute exactly</a:t>
            </a:r>
            <a:br>
              <a:rPr lang="en-US" sz="2400" dirty="0" smtClean="0"/>
            </a:br>
            <a:r>
              <a:rPr lang="en-US" sz="2400" dirty="0" smtClean="0"/>
              <a:t>(brute-force)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6799178" y="4078846"/>
            <a:ext cx="38491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0"/>
              </a:spcAft>
            </a:pPr>
            <a:r>
              <a:rPr lang="en-US" sz="2400" dirty="0" smtClean="0"/>
              <a:t>Compute approximately by</a:t>
            </a:r>
            <a:br>
              <a:rPr lang="en-US" sz="2400" dirty="0" smtClean="0"/>
            </a:br>
            <a:r>
              <a:rPr lang="en-US" sz="2400" dirty="0" smtClean="0"/>
              <a:t>splitting into </a:t>
            </a:r>
            <a:r>
              <a:rPr lang="en-US" sz="2400" b="1" dirty="0" smtClean="0">
                <a:solidFill>
                  <a:schemeClr val="accent2"/>
                </a:solidFill>
              </a:rPr>
              <a:t>precomputed</a:t>
            </a:r>
            <a:br>
              <a:rPr lang="en-US" sz="2400" b="1" dirty="0" smtClean="0">
                <a:solidFill>
                  <a:schemeClr val="accent2"/>
                </a:solidFill>
              </a:rPr>
            </a:br>
            <a:r>
              <a:rPr lang="en-US" sz="2400" dirty="0" smtClean="0"/>
              <a:t>and </a:t>
            </a:r>
            <a:r>
              <a:rPr lang="en-US" sz="2400" b="1" dirty="0" smtClean="0">
                <a:solidFill>
                  <a:schemeClr val="accent2"/>
                </a:solidFill>
              </a:rPr>
              <a:t>run-time</a:t>
            </a:r>
            <a:r>
              <a:rPr lang="en-US" sz="2400" dirty="0" smtClean="0"/>
              <a:t> components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843498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-0.17565 4.44444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25092 4.44444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  <p:bldP spid="6" grpId="0"/>
      <p:bldP spid="6" grpId="1"/>
      <p:bldP spid="21" grpId="0"/>
      <p:bldP spid="22" grpId="0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1317" y="2551837"/>
            <a:ext cx="61093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Definitions and</a:t>
            </a:r>
          </a:p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Pipeline Overview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258164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37259" y="1739631"/>
            <a:ext cx="5517483" cy="3378738"/>
            <a:chOff x="9386649" y="2942596"/>
            <a:chExt cx="4201639" cy="17153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">
              <a:rot lat="19249814" lon="2882882" rev="18436337"/>
            </a:camera>
            <a:lightRig rig="balanced" dir="t"/>
          </a:scene3d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6654" y="2949161"/>
              <a:ext cx="4201634" cy="1705010"/>
            </a:xfrm>
            <a:prstGeom prst="rect">
              <a:avLst/>
            </a:prstGeom>
            <a:ln w="28575"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sp3d prstMaterial="matte">
              <a:bevelT w="6350" h="152400"/>
            </a:sp3d>
          </p:spPr>
        </p:pic>
        <p:cxnSp>
          <p:nvCxnSpPr>
            <p:cNvPr id="37" name="Straight Connector 36"/>
            <p:cNvCxnSpPr/>
            <p:nvPr/>
          </p:nvCxnSpPr>
          <p:spPr>
            <a:xfrm>
              <a:off x="9386651" y="3119662"/>
              <a:ext cx="4201634" cy="0"/>
            </a:xfrm>
            <a:prstGeom prst="line">
              <a:avLst/>
            </a:prstGeom>
            <a:ln w="28575">
              <a:solidFill>
                <a:srgbClr val="FFFFFF"/>
              </a:solidFill>
            </a:ln>
            <a:sp3d prstMaterial="matte">
              <a:bevelT w="6350" h="152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386651" y="3290163"/>
              <a:ext cx="4201634" cy="0"/>
            </a:xfrm>
            <a:prstGeom prst="line">
              <a:avLst/>
            </a:prstGeom>
            <a:ln w="28575">
              <a:solidFill>
                <a:srgbClr val="FFFFFF"/>
              </a:solidFill>
            </a:ln>
            <a:sp3d prstMaterial="matte">
              <a:bevelT w="6350" h="152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9386651" y="3460664"/>
              <a:ext cx="4201634" cy="0"/>
            </a:xfrm>
            <a:prstGeom prst="line">
              <a:avLst/>
            </a:prstGeom>
            <a:ln w="28575">
              <a:solidFill>
                <a:srgbClr val="FFFFFF"/>
              </a:solidFill>
            </a:ln>
            <a:sp3d prstMaterial="matte">
              <a:bevelT w="6350" h="152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9386651" y="3801666"/>
              <a:ext cx="4201634" cy="0"/>
            </a:xfrm>
            <a:prstGeom prst="line">
              <a:avLst/>
            </a:prstGeom>
            <a:ln w="28575">
              <a:solidFill>
                <a:srgbClr val="FFFFFF"/>
              </a:solidFill>
            </a:ln>
            <a:sp3d prstMaterial="matte">
              <a:bevelT w="6350" h="152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9386649" y="3631165"/>
              <a:ext cx="4201634" cy="0"/>
            </a:xfrm>
            <a:prstGeom prst="line">
              <a:avLst/>
            </a:prstGeom>
            <a:ln w="28575">
              <a:solidFill>
                <a:srgbClr val="FFFFFF"/>
              </a:solidFill>
            </a:ln>
            <a:sp3d prstMaterial="matte">
              <a:bevelT w="6350" h="152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9386649" y="3972167"/>
              <a:ext cx="4201635" cy="0"/>
            </a:xfrm>
            <a:prstGeom prst="line">
              <a:avLst/>
            </a:prstGeom>
            <a:ln w="28575">
              <a:solidFill>
                <a:srgbClr val="FFFFFF"/>
              </a:solidFill>
            </a:ln>
            <a:sp3d prstMaterial="matte">
              <a:bevelT w="6350" h="152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9386651" y="4142668"/>
              <a:ext cx="4201634" cy="0"/>
            </a:xfrm>
            <a:prstGeom prst="line">
              <a:avLst/>
            </a:prstGeom>
            <a:ln w="28575">
              <a:solidFill>
                <a:srgbClr val="FFFFFF"/>
              </a:solidFill>
            </a:ln>
            <a:sp3d prstMaterial="matte">
              <a:bevelT w="6350" h="152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386651" y="4313169"/>
              <a:ext cx="4201634" cy="0"/>
            </a:xfrm>
            <a:prstGeom prst="line">
              <a:avLst/>
            </a:prstGeom>
            <a:ln w="28575">
              <a:solidFill>
                <a:srgbClr val="FFFFFF"/>
              </a:solidFill>
            </a:ln>
            <a:sp3d prstMaterial="matte">
              <a:bevelT w="6350" h="152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9386651" y="4483670"/>
              <a:ext cx="4201634" cy="0"/>
            </a:xfrm>
            <a:prstGeom prst="line">
              <a:avLst/>
            </a:prstGeom>
            <a:ln w="28575">
              <a:solidFill>
                <a:srgbClr val="FFFFFF"/>
              </a:solidFill>
            </a:ln>
            <a:sp3d prstMaterial="matte">
              <a:bevelT w="6350" h="152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9805361" y="2942810"/>
              <a:ext cx="548" cy="1711360"/>
            </a:xfrm>
            <a:prstGeom prst="line">
              <a:avLst/>
            </a:prstGeom>
            <a:ln w="28575">
              <a:solidFill>
                <a:srgbClr val="FFFFFF"/>
              </a:solidFill>
            </a:ln>
            <a:sp3d prstMaterial="matte">
              <a:bevelT w="6350" h="152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0224072" y="2942809"/>
              <a:ext cx="0" cy="1711360"/>
            </a:xfrm>
            <a:prstGeom prst="line">
              <a:avLst/>
            </a:prstGeom>
            <a:ln w="28575">
              <a:solidFill>
                <a:srgbClr val="FFFFFF"/>
              </a:solidFill>
            </a:ln>
            <a:sp3d prstMaterial="matte">
              <a:bevelT w="6350" h="152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0639425" y="2942596"/>
              <a:ext cx="3359" cy="1713110"/>
            </a:xfrm>
            <a:prstGeom prst="line">
              <a:avLst/>
            </a:prstGeom>
            <a:ln w="28575">
              <a:solidFill>
                <a:srgbClr val="FFFFFF"/>
              </a:solidFill>
            </a:ln>
            <a:sp3d prstMaterial="matte">
              <a:bevelT w="6350" h="152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1061495" y="2944790"/>
              <a:ext cx="0" cy="1713109"/>
            </a:xfrm>
            <a:prstGeom prst="line">
              <a:avLst/>
            </a:prstGeom>
            <a:ln w="28575">
              <a:solidFill>
                <a:srgbClr val="FFFFFF"/>
              </a:solidFill>
            </a:ln>
            <a:sp3d prstMaterial="matte">
              <a:bevelT w="6350" h="152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1480207" y="2949159"/>
              <a:ext cx="0" cy="1705011"/>
            </a:xfrm>
            <a:prstGeom prst="line">
              <a:avLst/>
            </a:prstGeom>
            <a:ln w="28575">
              <a:solidFill>
                <a:srgbClr val="FFFFFF"/>
              </a:solidFill>
            </a:ln>
            <a:sp3d prstMaterial="matte">
              <a:bevelT w="6350" h="152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1898918" y="2944792"/>
              <a:ext cx="0" cy="1705011"/>
            </a:xfrm>
            <a:prstGeom prst="line">
              <a:avLst/>
            </a:prstGeom>
            <a:ln w="28575">
              <a:solidFill>
                <a:srgbClr val="FFFFFF"/>
              </a:solidFill>
            </a:ln>
            <a:sp3d prstMaterial="matte">
              <a:bevelT w="6350" h="152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2317630" y="2945002"/>
              <a:ext cx="0" cy="1705011"/>
            </a:xfrm>
            <a:prstGeom prst="line">
              <a:avLst/>
            </a:prstGeom>
            <a:ln w="28575">
              <a:solidFill>
                <a:srgbClr val="FFFFFF"/>
              </a:solidFill>
            </a:ln>
            <a:sp3d prstMaterial="matte">
              <a:bevelT w="6350" h="152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2736341" y="2944791"/>
              <a:ext cx="0" cy="1713108"/>
            </a:xfrm>
            <a:prstGeom prst="line">
              <a:avLst/>
            </a:prstGeom>
            <a:ln w="28575">
              <a:solidFill>
                <a:srgbClr val="FFFFFF"/>
              </a:solidFill>
            </a:ln>
            <a:sp3d prstMaterial="matte">
              <a:bevelT w="6350" h="152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3180110" y="2942596"/>
              <a:ext cx="0" cy="1705011"/>
            </a:xfrm>
            <a:prstGeom prst="line">
              <a:avLst/>
            </a:prstGeom>
            <a:ln w="28575">
              <a:solidFill>
                <a:srgbClr val="FFFFFF"/>
              </a:solidFill>
            </a:ln>
            <a:sp3d prstMaterial="matte">
              <a:bevelT w="6350" h="152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itle 5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cxnSp>
        <p:nvCxnSpPr>
          <p:cNvPr id="58" name="Straight Connector 57"/>
          <p:cNvCxnSpPr/>
          <p:nvPr/>
        </p:nvCxnSpPr>
        <p:spPr>
          <a:xfrm>
            <a:off x="7051908" y="1895475"/>
            <a:ext cx="0" cy="1486744"/>
          </a:xfrm>
          <a:prstGeom prst="line">
            <a:avLst/>
          </a:prstGeom>
          <a:ln w="38100">
            <a:solidFill>
              <a:srgbClr val="FFFF00"/>
            </a:solidFill>
            <a:prstDash val="solid"/>
            <a:headEnd type="none" w="med" len="lg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857" y="3097312"/>
            <a:ext cx="524818" cy="322165"/>
          </a:xfrm>
          <a:prstGeom prst="rect">
            <a:avLst/>
          </a:prstGeom>
          <a:ln w="28575">
            <a:solidFill>
              <a:srgbClr val="FFFFFF"/>
            </a:solidFill>
          </a:ln>
          <a:scene3d>
            <a:camera prst="perspectiveRelaxedModerately" fov="2700000">
              <a:rot lat="19083287" lon="2628029" rev="18601952"/>
            </a:camera>
            <a:lightRig rig="balanced" dir="t"/>
          </a:scene3d>
          <a:sp3d prstMaterial="matte">
            <a:bevelT w="6350" h="152400"/>
          </a:sp3d>
        </p:spPr>
      </p:pic>
      <p:sp>
        <p:nvSpPr>
          <p:cNvPr id="61" name="TextBox 60"/>
          <p:cNvSpPr txBox="1"/>
          <p:nvPr/>
        </p:nvSpPr>
        <p:spPr>
          <a:xfrm>
            <a:off x="4963604" y="5454214"/>
            <a:ext cx="2264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Final Volume</a:t>
            </a:r>
            <a:endParaRPr lang="en-US" sz="2800" dirty="0"/>
          </a:p>
        </p:txBody>
      </p:sp>
      <p:sp>
        <p:nvSpPr>
          <p:cNvPr id="62" name="TextBox 61"/>
          <p:cNvSpPr txBox="1"/>
          <p:nvPr/>
        </p:nvSpPr>
        <p:spPr>
          <a:xfrm>
            <a:off x="6359425" y="962679"/>
            <a:ext cx="1367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One Block</a:t>
            </a:r>
            <a:endParaRPr lang="en-US" sz="2000" dirty="0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387" y="1378684"/>
            <a:ext cx="524818" cy="322165"/>
          </a:xfrm>
          <a:prstGeom prst="rect">
            <a:avLst/>
          </a:prstGeom>
          <a:ln w="28575">
            <a:solidFill>
              <a:srgbClr val="FFFFFF"/>
            </a:solidFill>
          </a:ln>
          <a:scene3d>
            <a:camera prst="perspectiveRelaxedModerately" fov="2700000">
              <a:rot lat="19083287" lon="2628029" rev="18601952"/>
            </a:camera>
            <a:lightRig rig="balanced" dir="t"/>
          </a:scene3d>
          <a:sp3d prstMaterial="matte">
            <a:bevelT w="6350" h="152400"/>
          </a:sp3d>
        </p:spPr>
      </p:pic>
      <p:sp>
        <p:nvSpPr>
          <p:cNvPr id="29" name="TextBox 28"/>
          <p:cNvSpPr txBox="1"/>
          <p:nvPr/>
        </p:nvSpPr>
        <p:spPr>
          <a:xfrm>
            <a:off x="390552" y="941380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Exemplar Blocks</a:t>
            </a:r>
            <a:endParaRPr lang="en-US" sz="24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914400" y="1584589"/>
            <a:ext cx="1428750" cy="4395045"/>
            <a:chOff x="914400" y="1584589"/>
            <a:chExt cx="1428750" cy="439504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64" y="1595656"/>
              <a:ext cx="1405090" cy="855273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64" y="2764682"/>
              <a:ext cx="1405089" cy="855272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65" y="3944921"/>
              <a:ext cx="1398714" cy="851392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64" y="5112311"/>
              <a:ext cx="1405089" cy="855272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35" name="Group 34"/>
            <p:cNvGrpSpPr/>
            <p:nvPr/>
          </p:nvGrpSpPr>
          <p:grpSpPr>
            <a:xfrm>
              <a:off x="919163" y="1584589"/>
              <a:ext cx="1423987" cy="882386"/>
              <a:chOff x="919163" y="1584589"/>
              <a:chExt cx="1423987" cy="882386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919163" y="176671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919163" y="1937766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919163" y="210882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919163" y="2279876"/>
                <a:ext cx="14239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08707" y="1585913"/>
                <a:ext cx="0" cy="8810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1488450" y="1585913"/>
                <a:ext cx="0" cy="8810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1768193" y="1584589"/>
                <a:ext cx="0" cy="8776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2047936" y="1585913"/>
                <a:ext cx="0" cy="8810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/>
            <p:cNvGrpSpPr/>
            <p:nvPr/>
          </p:nvGrpSpPr>
          <p:grpSpPr>
            <a:xfrm>
              <a:off x="919163" y="2747962"/>
              <a:ext cx="1423987" cy="885682"/>
              <a:chOff x="915977" y="1576530"/>
              <a:chExt cx="1423987" cy="885682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>
                <a:off x="915977" y="176671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915977" y="1937766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915977" y="210882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915977" y="2279876"/>
                <a:ext cx="14239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08707" y="1586056"/>
                <a:ext cx="0" cy="87615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488450" y="1576530"/>
                <a:ext cx="0" cy="8809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768193" y="1579826"/>
                <a:ext cx="0" cy="87300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2047936" y="1586056"/>
                <a:ext cx="0" cy="87615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/>
            <p:cNvGrpSpPr/>
            <p:nvPr/>
          </p:nvGrpSpPr>
          <p:grpSpPr>
            <a:xfrm>
              <a:off x="919163" y="3928990"/>
              <a:ext cx="1414890" cy="882386"/>
              <a:chOff x="919163" y="1584589"/>
              <a:chExt cx="1414890" cy="882386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919163" y="176671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919163" y="1937766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919163" y="210882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922590" y="2279876"/>
                <a:ext cx="140508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208707" y="1595656"/>
                <a:ext cx="0" cy="871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488450" y="1595656"/>
                <a:ext cx="0" cy="871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768193" y="1584589"/>
                <a:ext cx="0" cy="87637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2047936" y="1595656"/>
                <a:ext cx="0" cy="871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/>
            <p:cNvGrpSpPr/>
            <p:nvPr/>
          </p:nvGrpSpPr>
          <p:grpSpPr>
            <a:xfrm>
              <a:off x="914400" y="5097248"/>
              <a:ext cx="1422839" cy="882386"/>
              <a:chOff x="911214" y="1584589"/>
              <a:chExt cx="1422839" cy="882386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911214" y="1766711"/>
                <a:ext cx="142283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911214" y="1937766"/>
                <a:ext cx="142283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915977" y="2108821"/>
                <a:ext cx="141807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915977" y="2279876"/>
                <a:ext cx="141170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208707" y="1595656"/>
                <a:ext cx="0" cy="871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488450" y="1595656"/>
                <a:ext cx="0" cy="871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768193" y="1584589"/>
                <a:ext cx="0" cy="882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2047936" y="1595656"/>
                <a:ext cx="0" cy="871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Freeform 6"/>
          <p:cNvSpPr/>
          <p:nvPr/>
        </p:nvSpPr>
        <p:spPr>
          <a:xfrm>
            <a:off x="1066800" y="1569315"/>
            <a:ext cx="5550433" cy="459510"/>
          </a:xfrm>
          <a:custGeom>
            <a:avLst/>
            <a:gdLst>
              <a:gd name="connsiteX0" fmla="*/ 0 w 5514975"/>
              <a:gd name="connsiteY0" fmla="*/ 459510 h 459510"/>
              <a:gd name="connsiteX1" fmla="*/ 2505075 w 5514975"/>
              <a:gd name="connsiteY1" fmla="*/ 68985 h 459510"/>
              <a:gd name="connsiteX2" fmla="*/ 5514975 w 5514975"/>
              <a:gd name="connsiteY2" fmla="*/ 2310 h 45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14975" h="459510">
                <a:moveTo>
                  <a:pt x="0" y="459510"/>
                </a:moveTo>
                <a:cubicBezTo>
                  <a:pt x="792956" y="302347"/>
                  <a:pt x="1585913" y="145185"/>
                  <a:pt x="2505075" y="68985"/>
                </a:cubicBezTo>
                <a:cubicBezTo>
                  <a:pt x="3424237" y="-7215"/>
                  <a:pt x="4469606" y="-2453"/>
                  <a:pt x="5514975" y="2310"/>
                </a:cubicBezTo>
              </a:path>
            </a:pathLst>
          </a:custGeom>
          <a:noFill/>
          <a:ln w="38100">
            <a:solidFill>
              <a:srgbClr val="FFFF00"/>
            </a:solidFill>
            <a:headEnd w="med" len="lg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1311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-4.16667E-6 -0.2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29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86570" y="2587105"/>
            <a:ext cx="2801371" cy="168377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4699558" y="2586005"/>
            <a:ext cx="2801371" cy="168377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7505516" y="2584894"/>
            <a:ext cx="2797950" cy="168377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886570" y="2587114"/>
            <a:ext cx="8433849" cy="1683782"/>
            <a:chOff x="1886570" y="2587114"/>
            <a:chExt cx="8433849" cy="168378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447827" y="2587123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009084" y="2587122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570341" y="2587122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131598" y="2587121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254112" y="2587120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15369" y="2587119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376626" y="2587119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937883" y="2587118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060397" y="2587116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621654" y="2587115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9182911" y="2587115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9744168" y="2587114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886570" y="3145832"/>
              <a:ext cx="2812988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886570" y="3704550"/>
              <a:ext cx="2812988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4705178" y="3142027"/>
              <a:ext cx="2812988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7505300" y="3142027"/>
              <a:ext cx="2812988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4705178" y="3704550"/>
              <a:ext cx="2812988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7507431" y="3704550"/>
              <a:ext cx="2812988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556083" y="3163581"/>
            <a:ext cx="1463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7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Block 1</a:t>
            </a:r>
            <a:endParaRPr lang="en-US" sz="2800" b="1" dirty="0">
              <a:solidFill>
                <a:schemeClr val="tx1">
                  <a:lumMod val="7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64066" y="3172456"/>
            <a:ext cx="1463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7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Block 2</a:t>
            </a:r>
            <a:endParaRPr lang="en-US" sz="2800" b="1" dirty="0">
              <a:solidFill>
                <a:schemeClr val="tx1">
                  <a:lumMod val="7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63763" y="3172456"/>
            <a:ext cx="1463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75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Block 3</a:t>
            </a:r>
            <a:endParaRPr lang="en-US" sz="2800" b="1" dirty="0">
              <a:solidFill>
                <a:schemeClr val="tx1">
                  <a:lumMod val="75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86570" y="2587115"/>
            <a:ext cx="2787256" cy="1683772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4701872" y="2587105"/>
            <a:ext cx="2787256" cy="1683772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7518166" y="2585449"/>
            <a:ext cx="2787256" cy="1686513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1884187" y="2587099"/>
            <a:ext cx="2791104" cy="558728"/>
            <a:chOff x="1884187" y="2587099"/>
            <a:chExt cx="2791104" cy="558728"/>
          </a:xfrm>
        </p:grpSpPr>
        <p:sp>
          <p:nvSpPr>
            <p:cNvPr id="44" name="Rectangle 43"/>
            <p:cNvSpPr/>
            <p:nvPr/>
          </p:nvSpPr>
          <p:spPr>
            <a:xfrm>
              <a:off x="1884187" y="2587100"/>
              <a:ext cx="558727" cy="55872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013075" y="2587100"/>
              <a:ext cx="558727" cy="55872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134125" y="2587099"/>
              <a:ext cx="541166" cy="55872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164080" y="1505163"/>
            <a:ext cx="2286000" cy="1422972"/>
            <a:chOff x="2164080" y="1505163"/>
            <a:chExt cx="2286000" cy="1422972"/>
          </a:xfrm>
        </p:grpSpPr>
        <p:sp>
          <p:nvSpPr>
            <p:cNvPr id="35" name="TextBox 34"/>
            <p:cNvSpPr txBox="1"/>
            <p:nvPr/>
          </p:nvSpPr>
          <p:spPr>
            <a:xfrm>
              <a:off x="2667870" y="1505163"/>
              <a:ext cx="1243674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Voxels</a:t>
              </a:r>
              <a:endParaRPr lang="en-US" sz="2800" dirty="0"/>
            </a:p>
          </p:txBody>
        </p:sp>
        <p:cxnSp>
          <p:nvCxnSpPr>
            <p:cNvPr id="37" name="Straight Arrow Connector 36"/>
            <p:cNvCxnSpPr>
              <a:stCxn id="35" idx="2"/>
            </p:cNvCxnSpPr>
            <p:nvPr/>
          </p:nvCxnSpPr>
          <p:spPr>
            <a:xfrm>
              <a:off x="3289707" y="2028383"/>
              <a:ext cx="0" cy="899752"/>
            </a:xfrm>
            <a:prstGeom prst="straightConnector1">
              <a:avLst/>
            </a:prstGeom>
            <a:ln w="28575">
              <a:solidFill>
                <a:srgbClr val="FFFFFF"/>
              </a:solidFill>
              <a:tailEnd type="triangle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2164080" y="2020774"/>
              <a:ext cx="704808" cy="890066"/>
            </a:xfrm>
            <a:prstGeom prst="straightConnector1">
              <a:avLst/>
            </a:prstGeom>
            <a:ln w="28575">
              <a:solidFill>
                <a:srgbClr val="FFFFFF"/>
              </a:solidFill>
              <a:tailEnd type="triangle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3719245" y="2024009"/>
              <a:ext cx="730835" cy="886831"/>
            </a:xfrm>
            <a:prstGeom prst="straightConnector1">
              <a:avLst/>
            </a:prstGeom>
            <a:ln w="28575">
              <a:solidFill>
                <a:srgbClr val="FFFFFF"/>
              </a:solidFill>
              <a:tailEnd type="triangle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4691469" y="1503513"/>
            <a:ext cx="2807671" cy="963461"/>
            <a:chOff x="4691469" y="1503513"/>
            <a:chExt cx="2807671" cy="963461"/>
          </a:xfrm>
          <a:effectLst/>
        </p:grpSpPr>
        <p:sp>
          <p:nvSpPr>
            <p:cNvPr id="43" name="TextBox 42"/>
            <p:cNvSpPr txBox="1"/>
            <p:nvPr/>
          </p:nvSpPr>
          <p:spPr>
            <a:xfrm>
              <a:off x="5222422" y="1503513"/>
              <a:ext cx="17636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Interfaces</a:t>
              </a:r>
              <a:endParaRPr lang="en-US" sz="2800" dirty="0"/>
            </a:p>
          </p:txBody>
        </p:sp>
        <p:cxnSp>
          <p:nvCxnSpPr>
            <p:cNvPr id="54" name="Straight Connector 53"/>
            <p:cNvCxnSpPr/>
            <p:nvPr/>
          </p:nvCxnSpPr>
          <p:spPr>
            <a:xfrm flipH="1">
              <a:off x="4691469" y="1765123"/>
              <a:ext cx="530953" cy="0"/>
            </a:xfrm>
            <a:prstGeom prst="line">
              <a:avLst/>
            </a:prstGeom>
            <a:ln w="28575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692851" y="1765123"/>
              <a:ext cx="0" cy="701851"/>
            </a:xfrm>
            <a:prstGeom prst="line">
              <a:avLst/>
            </a:prstGeom>
            <a:ln w="28575">
              <a:solidFill>
                <a:srgbClr val="FFFFFF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6968187" y="1765123"/>
              <a:ext cx="530953" cy="0"/>
            </a:xfrm>
            <a:prstGeom prst="line">
              <a:avLst/>
            </a:prstGeom>
            <a:ln w="28575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499140" y="1765123"/>
              <a:ext cx="0" cy="701850"/>
            </a:xfrm>
            <a:prstGeom prst="line">
              <a:avLst/>
            </a:prstGeom>
            <a:ln w="28575">
              <a:solidFill>
                <a:srgbClr val="FFFFFF"/>
              </a:solidFill>
              <a:headEnd type="none" w="med" len="med"/>
              <a:tailEnd type="triangle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4692474" y="2600956"/>
            <a:ext cx="2814957" cy="1653871"/>
            <a:chOff x="4684183" y="2604052"/>
            <a:chExt cx="2814957" cy="1653871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4684183" y="2604052"/>
              <a:ext cx="0" cy="1653871"/>
            </a:xfrm>
            <a:prstGeom prst="line">
              <a:avLst/>
            </a:prstGeom>
            <a:ln w="76200">
              <a:solidFill>
                <a:schemeClr val="accent6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7499140" y="2604052"/>
              <a:ext cx="0" cy="1653871"/>
            </a:xfrm>
            <a:prstGeom prst="line">
              <a:avLst/>
            </a:prstGeom>
            <a:ln w="76200">
              <a:solidFill>
                <a:schemeClr val="accent6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3949570" y="3695676"/>
            <a:ext cx="731062" cy="566327"/>
            <a:chOff x="3949570" y="3695676"/>
            <a:chExt cx="731062" cy="566327"/>
          </a:xfrm>
        </p:grpSpPr>
        <p:sp>
          <p:nvSpPr>
            <p:cNvPr id="72" name="Rectangle 71"/>
            <p:cNvSpPr/>
            <p:nvPr/>
          </p:nvSpPr>
          <p:spPr>
            <a:xfrm>
              <a:off x="4610100" y="3695676"/>
              <a:ext cx="70532" cy="566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flipH="1">
              <a:off x="4373880" y="3978839"/>
              <a:ext cx="236222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3949570" y="3753185"/>
              <a:ext cx="474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2400" b="1" i="1" baseline="-25000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400" b="1" i="1" baseline="-25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744201" y="3142027"/>
            <a:ext cx="741640" cy="566327"/>
            <a:chOff x="6744201" y="3142027"/>
            <a:chExt cx="741640" cy="566327"/>
          </a:xfrm>
        </p:grpSpPr>
        <p:sp>
          <p:nvSpPr>
            <p:cNvPr id="86" name="Rectangle 85"/>
            <p:cNvSpPr/>
            <p:nvPr/>
          </p:nvSpPr>
          <p:spPr>
            <a:xfrm>
              <a:off x="7415309" y="3142027"/>
              <a:ext cx="70532" cy="566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H="1">
              <a:off x="7179087" y="3434064"/>
              <a:ext cx="236222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6744201" y="3189922"/>
              <a:ext cx="474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2400" b="1" i="1" baseline="-25000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400" b="1" i="1" baseline="-25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7518166" y="2604052"/>
            <a:ext cx="735914" cy="549370"/>
            <a:chOff x="7518166" y="2604052"/>
            <a:chExt cx="735914" cy="549370"/>
          </a:xfrm>
        </p:grpSpPr>
        <p:sp>
          <p:nvSpPr>
            <p:cNvPr id="88" name="Rectangle 87"/>
            <p:cNvSpPr/>
            <p:nvPr/>
          </p:nvSpPr>
          <p:spPr>
            <a:xfrm>
              <a:off x="7518166" y="2604052"/>
              <a:ext cx="68420" cy="54937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flipH="1">
              <a:off x="7575569" y="2881263"/>
              <a:ext cx="236222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7779270" y="2635641"/>
              <a:ext cx="474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2400" b="1" i="1" baseline="-25000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400" b="1" i="1" baseline="-25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8060397" y="1499468"/>
            <a:ext cx="1601721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Patches:</a:t>
            </a:r>
            <a:br>
              <a:rPr lang="en-US" sz="2800" dirty="0" smtClean="0"/>
            </a:br>
            <a:r>
              <a:rPr lang="en-US" sz="28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b="1" i="1" baseline="-25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 smtClean="0">
                <a:solidFill>
                  <a:schemeClr val="accent1"/>
                </a:solidFill>
              </a:rPr>
              <a:t>, </a:t>
            </a:r>
            <a:r>
              <a:rPr lang="en-US" sz="28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b="1" i="1" baseline="-25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solidFill>
                  <a:schemeClr val="accent1"/>
                </a:solidFill>
              </a:rPr>
              <a:t>, </a:t>
            </a:r>
            <a:r>
              <a:rPr lang="en-US" sz="28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b="1" i="1" baseline="-25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i="1" baseline="-25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-133564" y="-77528"/>
            <a:ext cx="12479676" cy="7019817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1" name="Group 270"/>
          <p:cNvGrpSpPr/>
          <p:nvPr/>
        </p:nvGrpSpPr>
        <p:grpSpPr>
          <a:xfrm>
            <a:off x="1683130" y="5187833"/>
            <a:ext cx="8825741" cy="1382381"/>
            <a:chOff x="1683130" y="5187833"/>
            <a:chExt cx="8825741" cy="1382381"/>
          </a:xfrm>
        </p:grpSpPr>
        <p:sp>
          <p:nvSpPr>
            <p:cNvPr id="235" name="Rounded Rectangle 234"/>
            <p:cNvSpPr/>
            <p:nvPr/>
          </p:nvSpPr>
          <p:spPr>
            <a:xfrm>
              <a:off x="1683130" y="5187833"/>
              <a:ext cx="8825741" cy="1382381"/>
            </a:xfrm>
            <a:prstGeom prst="roundRect">
              <a:avLst/>
            </a:prstGeom>
            <a:solidFill>
              <a:schemeClr val="bg1">
                <a:lumMod val="85000"/>
                <a:lumOff val="1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1742369" y="5528664"/>
              <a:ext cx="1366080" cy="70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Scale</a:t>
              </a:r>
              <a:br>
                <a:rPr lang="en-US" sz="2000" b="1" dirty="0" smtClean="0"/>
              </a:br>
              <a:r>
                <a:rPr lang="en-US" sz="2000" b="1" dirty="0" smtClean="0"/>
                <a:t>hierarchy</a:t>
              </a:r>
              <a:endParaRPr lang="en-US" sz="2000" b="1" dirty="0"/>
            </a:p>
          </p:txBody>
        </p:sp>
        <p:grpSp>
          <p:nvGrpSpPr>
            <p:cNvPr id="237" name="Group 236"/>
            <p:cNvGrpSpPr/>
            <p:nvPr/>
          </p:nvGrpSpPr>
          <p:grpSpPr>
            <a:xfrm>
              <a:off x="3267583" y="5553594"/>
              <a:ext cx="2015498" cy="403104"/>
              <a:chOff x="1886570" y="2587105"/>
              <a:chExt cx="8418860" cy="1683789"/>
            </a:xfrm>
          </p:grpSpPr>
          <p:sp>
            <p:nvSpPr>
              <p:cNvPr id="252" name="Rectangle 251"/>
              <p:cNvSpPr/>
              <p:nvPr/>
            </p:nvSpPr>
            <p:spPr>
              <a:xfrm>
                <a:off x="1886570" y="2587105"/>
                <a:ext cx="8418860" cy="1683772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53" name="Group 252"/>
              <p:cNvGrpSpPr/>
              <p:nvPr/>
            </p:nvGrpSpPr>
            <p:grpSpPr>
              <a:xfrm>
                <a:off x="4692855" y="2587117"/>
                <a:ext cx="2806285" cy="1683777"/>
                <a:chOff x="4692855" y="2587117"/>
                <a:chExt cx="2806285" cy="1683777"/>
              </a:xfrm>
            </p:grpSpPr>
            <p:cxnSp>
              <p:nvCxnSpPr>
                <p:cNvPr id="255" name="Straight Connector 254"/>
                <p:cNvCxnSpPr/>
                <p:nvPr/>
              </p:nvCxnSpPr>
              <p:spPr>
                <a:xfrm>
                  <a:off x="4692855" y="2587121"/>
                  <a:ext cx="0" cy="1683773"/>
                </a:xfrm>
                <a:prstGeom prst="line">
                  <a:avLst/>
                </a:prstGeom>
                <a:ln w="19050">
                  <a:solidFill>
                    <a:schemeClr val="tx1">
                      <a:lumMod val="5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/>
                <p:cNvCxnSpPr/>
                <p:nvPr/>
              </p:nvCxnSpPr>
              <p:spPr>
                <a:xfrm>
                  <a:off x="7499140" y="2587117"/>
                  <a:ext cx="0" cy="1683773"/>
                </a:xfrm>
                <a:prstGeom prst="line">
                  <a:avLst/>
                </a:prstGeom>
                <a:ln w="19050">
                  <a:solidFill>
                    <a:schemeClr val="tx1">
                      <a:lumMod val="5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4" name="Rectangle 253"/>
              <p:cNvSpPr/>
              <p:nvPr/>
            </p:nvSpPr>
            <p:spPr>
              <a:xfrm>
                <a:off x="1886570" y="2587115"/>
                <a:ext cx="8418860" cy="1683772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8" name="TextBox 237"/>
            <p:cNvSpPr txBox="1"/>
            <p:nvPr/>
          </p:nvSpPr>
          <p:spPr>
            <a:xfrm>
              <a:off x="3516117" y="5972530"/>
              <a:ext cx="1518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Final Volume</a:t>
              </a:r>
              <a:endParaRPr lang="en-US" dirty="0"/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3256193" y="5547061"/>
              <a:ext cx="1349166" cy="423076"/>
            </a:xfrm>
            <a:prstGeom prst="rect">
              <a:avLst/>
            </a:prstGeom>
            <a:solidFill>
              <a:srgbClr val="3F3F3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6157812" y="5358389"/>
              <a:ext cx="1308359" cy="791770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 w="190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6156422" y="5358655"/>
              <a:ext cx="1310669" cy="793059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1" name="Straight Connector 240"/>
            <p:cNvCxnSpPr/>
            <p:nvPr/>
          </p:nvCxnSpPr>
          <p:spPr>
            <a:xfrm flipV="1">
              <a:off x="4614863" y="5358390"/>
              <a:ext cx="1541041" cy="192647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>
              <a:off x="4611248" y="5956693"/>
              <a:ext cx="1545645" cy="193466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TextBox 242"/>
            <p:cNvSpPr txBox="1"/>
            <p:nvPr/>
          </p:nvSpPr>
          <p:spPr>
            <a:xfrm>
              <a:off x="6434310" y="6165220"/>
              <a:ext cx="7489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Block</a:t>
              </a:r>
              <a:endParaRPr lang="en-US" dirty="0"/>
            </a:p>
          </p:txBody>
        </p:sp>
      </p:grpSp>
      <p:grpSp>
        <p:nvGrpSpPr>
          <p:cNvPr id="270" name="Group 269"/>
          <p:cNvGrpSpPr/>
          <p:nvPr/>
        </p:nvGrpSpPr>
        <p:grpSpPr>
          <a:xfrm>
            <a:off x="6151374" y="5359438"/>
            <a:ext cx="1321768" cy="791772"/>
            <a:chOff x="6151374" y="5359438"/>
            <a:chExt cx="1321768" cy="791772"/>
          </a:xfrm>
        </p:grpSpPr>
        <p:cxnSp>
          <p:nvCxnSpPr>
            <p:cNvPr id="245" name="Straight Connector 244"/>
            <p:cNvCxnSpPr/>
            <p:nvPr/>
          </p:nvCxnSpPr>
          <p:spPr>
            <a:xfrm>
              <a:off x="6411399" y="5359439"/>
              <a:ext cx="0" cy="791771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>
              <a:off x="6675322" y="5359438"/>
              <a:ext cx="0" cy="791771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>
              <a:off x="6939246" y="5359438"/>
              <a:ext cx="0" cy="791771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7203169" y="5359438"/>
              <a:ext cx="0" cy="791771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>
              <a:off x="6163996" y="5620378"/>
              <a:ext cx="1309146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>
              <a:off x="6151374" y="5884896"/>
              <a:ext cx="1314797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/>
          <p:cNvGrpSpPr/>
          <p:nvPr/>
        </p:nvGrpSpPr>
        <p:grpSpPr>
          <a:xfrm>
            <a:off x="6149340" y="5352986"/>
            <a:ext cx="3013943" cy="1102374"/>
            <a:chOff x="5452135" y="5093795"/>
            <a:chExt cx="3767429" cy="1377967"/>
          </a:xfrm>
        </p:grpSpPr>
        <p:sp>
          <p:nvSpPr>
            <p:cNvPr id="258" name="Rectangle 257"/>
            <p:cNvSpPr/>
            <p:nvPr/>
          </p:nvSpPr>
          <p:spPr>
            <a:xfrm>
              <a:off x="5452135" y="5093796"/>
              <a:ext cx="1313303" cy="1015520"/>
            </a:xfrm>
            <a:prstGeom prst="rect">
              <a:avLst/>
            </a:prstGeom>
            <a:solidFill>
              <a:srgbClr val="3F3F3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6766585" y="5778109"/>
              <a:ext cx="350108" cy="331207"/>
            </a:xfrm>
            <a:prstGeom prst="rect">
              <a:avLst/>
            </a:prstGeom>
            <a:solidFill>
              <a:srgbClr val="3F3F3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6765438" y="5093795"/>
              <a:ext cx="347990" cy="330896"/>
            </a:xfrm>
            <a:prstGeom prst="rect">
              <a:avLst/>
            </a:prstGeom>
            <a:solidFill>
              <a:srgbClr val="3F3F3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6771048" y="5430302"/>
              <a:ext cx="330683" cy="33547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8372036" y="5208729"/>
              <a:ext cx="775376" cy="772906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8283329" y="6010097"/>
              <a:ext cx="9362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Voxel</a:t>
              </a:r>
              <a:endParaRPr lang="en-US" dirty="0"/>
            </a:p>
          </p:txBody>
        </p:sp>
        <p:cxnSp>
          <p:nvCxnSpPr>
            <p:cNvPr id="264" name="Straight Connector 263"/>
            <p:cNvCxnSpPr/>
            <p:nvPr/>
          </p:nvCxnSpPr>
          <p:spPr>
            <a:xfrm flipV="1">
              <a:off x="6776658" y="5204441"/>
              <a:ext cx="1579413" cy="220252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>
              <a:off x="6776658" y="5772501"/>
              <a:ext cx="1591319" cy="217752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6" name="Group 265"/>
          <p:cNvGrpSpPr/>
          <p:nvPr/>
        </p:nvGrpSpPr>
        <p:grpSpPr>
          <a:xfrm>
            <a:off x="8499605" y="5459626"/>
            <a:ext cx="1959326" cy="593618"/>
            <a:chOff x="8787511" y="5227093"/>
            <a:chExt cx="2449156" cy="742023"/>
          </a:xfrm>
        </p:grpSpPr>
        <p:pic>
          <p:nvPicPr>
            <p:cNvPr id="267" name="Picture 26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7511" y="5227093"/>
              <a:ext cx="743802" cy="742023"/>
            </a:xfrm>
            <a:prstGeom prst="rect">
              <a:avLst/>
            </a:prstGeom>
            <a:ln w="76200">
              <a:noFill/>
            </a:ln>
          </p:spPr>
        </p:pic>
        <p:sp>
          <p:nvSpPr>
            <p:cNvPr id="268" name="TextBox 267"/>
            <p:cNvSpPr txBox="1"/>
            <p:nvPr/>
          </p:nvSpPr>
          <p:spPr>
            <a:xfrm>
              <a:off x="9611221" y="5387863"/>
              <a:ext cx="1625446" cy="423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Cloth voxels</a:t>
              </a:r>
              <a:endParaRPr lang="en-US" sz="1600" dirty="0"/>
            </a:p>
          </p:txBody>
        </p:sp>
        <p:cxnSp>
          <p:nvCxnSpPr>
            <p:cNvPr id="269" name="Straight Arrow Connector 268"/>
            <p:cNvCxnSpPr/>
            <p:nvPr/>
          </p:nvCxnSpPr>
          <p:spPr>
            <a:xfrm flipH="1" flipV="1">
              <a:off x="9265586" y="5603296"/>
              <a:ext cx="410765" cy="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/>
          <p:nvPr/>
        </p:nvGrpSpPr>
        <p:grpSpPr>
          <a:xfrm>
            <a:off x="3009084" y="3215811"/>
            <a:ext cx="5891018" cy="1862932"/>
            <a:chOff x="3009084" y="3215811"/>
            <a:chExt cx="5891018" cy="1862932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4689" y="3723834"/>
              <a:ext cx="538169" cy="538169"/>
            </a:xfrm>
            <a:prstGeom prst="rect">
              <a:avLst/>
            </a:prstGeom>
            <a:ln w="28575">
              <a:solidFill>
                <a:schemeClr val="accent2"/>
              </a:solidFill>
            </a:ln>
          </p:spPr>
        </p:pic>
        <p:cxnSp>
          <p:nvCxnSpPr>
            <p:cNvPr id="57" name="Straight Connector 56"/>
            <p:cNvCxnSpPr/>
            <p:nvPr/>
          </p:nvCxnSpPr>
          <p:spPr>
            <a:xfrm flipV="1">
              <a:off x="3009084" y="3215811"/>
              <a:ext cx="2384849" cy="479865"/>
            </a:xfrm>
            <a:prstGeom prst="line">
              <a:avLst/>
            </a:prstGeom>
            <a:ln w="28575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3011000" y="4281286"/>
              <a:ext cx="2393207" cy="321536"/>
            </a:xfrm>
            <a:prstGeom prst="line">
              <a:avLst/>
            </a:prstGeom>
            <a:ln w="28575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660" y="3274456"/>
              <a:ext cx="1300980" cy="1300980"/>
            </a:xfrm>
            <a:prstGeom prst="rect">
              <a:avLst/>
            </a:prstGeom>
            <a:ln w="76200">
              <a:solidFill>
                <a:schemeClr val="accent2"/>
              </a:solidFill>
            </a:ln>
          </p:spPr>
        </p:pic>
        <p:sp>
          <p:nvSpPr>
            <p:cNvPr id="103" name="TextBox 102"/>
            <p:cNvSpPr txBox="1"/>
            <p:nvPr/>
          </p:nvSpPr>
          <p:spPr>
            <a:xfrm>
              <a:off x="5329050" y="4617078"/>
              <a:ext cx="15712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2"/>
                  </a:solidFill>
                </a:rPr>
                <a:t>One voxel</a:t>
              </a:r>
              <a:endParaRPr lang="en-US" sz="2400" dirty="0">
                <a:solidFill>
                  <a:schemeClr val="accent2"/>
                </a:solidFill>
              </a:endParaRPr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6391065" y="3571003"/>
              <a:ext cx="2509037" cy="707886"/>
              <a:chOff x="6376626" y="5063674"/>
              <a:chExt cx="2509037" cy="707886"/>
            </a:xfrm>
          </p:grpSpPr>
          <p:sp>
            <p:nvSpPr>
              <p:cNvPr id="105" name="TextBox 104"/>
              <p:cNvSpPr txBox="1"/>
              <p:nvPr/>
            </p:nvSpPr>
            <p:spPr>
              <a:xfrm>
                <a:off x="7147687" y="5063674"/>
                <a:ext cx="173797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/>
                  <a:t>Thousands of</a:t>
                </a:r>
                <a:br>
                  <a:rPr lang="en-US" sz="2000" dirty="0" smtClean="0"/>
                </a:br>
                <a:r>
                  <a:rPr lang="en-US" sz="2000" dirty="0" smtClean="0"/>
                  <a:t>cloth voxels</a:t>
                </a:r>
                <a:endParaRPr lang="en-US" sz="2000" dirty="0"/>
              </a:p>
            </p:txBody>
          </p:sp>
          <p:cxnSp>
            <p:nvCxnSpPr>
              <p:cNvPr id="106" name="Straight Arrow Connector 105"/>
              <p:cNvCxnSpPr>
                <a:stCxn id="105" idx="1"/>
              </p:cNvCxnSpPr>
              <p:nvPr/>
            </p:nvCxnSpPr>
            <p:spPr>
              <a:xfrm flipH="1">
                <a:off x="6376626" y="5417617"/>
                <a:ext cx="77106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7485476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100" grpId="0"/>
      <p:bldP spid="101" grpId="0" animBg="1"/>
      <p:bldP spid="10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886570" y="2587105"/>
            <a:ext cx="2801371" cy="1683791"/>
            <a:chOff x="1886570" y="2587105"/>
            <a:chExt cx="2801371" cy="1683791"/>
          </a:xfrm>
        </p:grpSpPr>
        <p:sp>
          <p:nvSpPr>
            <p:cNvPr id="3" name="Rectangle 2"/>
            <p:cNvSpPr/>
            <p:nvPr/>
          </p:nvSpPr>
          <p:spPr>
            <a:xfrm>
              <a:off x="1886570" y="2587105"/>
              <a:ext cx="2801371" cy="1683772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447827" y="2587123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009084" y="2587122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570341" y="2587122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131598" y="2587121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886570" y="3145832"/>
              <a:ext cx="2787256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886570" y="3704550"/>
              <a:ext cx="2801371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1886570" y="2587115"/>
              <a:ext cx="2787256" cy="1683772"/>
            </a:xfrm>
            <a:prstGeom prst="rect">
              <a:avLst/>
            </a:prstGeom>
            <a:noFill/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99558" y="2586005"/>
            <a:ext cx="2801371" cy="1684888"/>
            <a:chOff x="4699558" y="2586005"/>
            <a:chExt cx="2801371" cy="1684888"/>
          </a:xfrm>
        </p:grpSpPr>
        <p:sp>
          <p:nvSpPr>
            <p:cNvPr id="60" name="Rectangle 59"/>
            <p:cNvSpPr/>
            <p:nvPr/>
          </p:nvSpPr>
          <p:spPr>
            <a:xfrm>
              <a:off x="4699558" y="2586005"/>
              <a:ext cx="2801371" cy="1683772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5254112" y="2587120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15369" y="2587119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376626" y="2587119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937883" y="2587118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4705178" y="3142027"/>
              <a:ext cx="2795751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4705178" y="3704550"/>
              <a:ext cx="2795751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4701872" y="2587105"/>
              <a:ext cx="2787256" cy="1683772"/>
            </a:xfrm>
            <a:prstGeom prst="rect">
              <a:avLst/>
            </a:prstGeom>
            <a:noFill/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502345" y="2586005"/>
            <a:ext cx="2812988" cy="1687068"/>
            <a:chOff x="7505300" y="2584894"/>
            <a:chExt cx="2812988" cy="1687068"/>
          </a:xfrm>
        </p:grpSpPr>
        <p:sp>
          <p:nvSpPr>
            <p:cNvPr id="61" name="Rectangle 60"/>
            <p:cNvSpPr/>
            <p:nvPr/>
          </p:nvSpPr>
          <p:spPr>
            <a:xfrm>
              <a:off x="7521121" y="2584894"/>
              <a:ext cx="2782345" cy="1683772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8060397" y="2587116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621654" y="2587115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9182911" y="2587115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9744168" y="2587114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7505300" y="3142027"/>
              <a:ext cx="2812988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7507431" y="3704550"/>
              <a:ext cx="2796035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>
              <a:off x="7518166" y="2585449"/>
              <a:ext cx="2787256" cy="1686513"/>
            </a:xfrm>
            <a:prstGeom prst="rect">
              <a:avLst/>
            </a:prstGeom>
            <a:noFill/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336011" y="3143637"/>
            <a:ext cx="2788948" cy="1127240"/>
            <a:chOff x="1894278" y="3143637"/>
            <a:chExt cx="2788948" cy="1127240"/>
          </a:xfrm>
        </p:grpSpPr>
        <p:sp>
          <p:nvSpPr>
            <p:cNvPr id="75" name="Rectangle 74"/>
            <p:cNvSpPr/>
            <p:nvPr/>
          </p:nvSpPr>
          <p:spPr>
            <a:xfrm>
              <a:off x="1894278" y="3702364"/>
              <a:ext cx="558727" cy="56851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124499" y="3143637"/>
              <a:ext cx="558727" cy="55872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2028825" y="3267075"/>
              <a:ext cx="2347913" cy="638175"/>
            </a:xfrm>
            <a:custGeom>
              <a:avLst/>
              <a:gdLst>
                <a:gd name="connsiteX0" fmla="*/ 0 w 2347913"/>
                <a:gd name="connsiteY0" fmla="*/ 638175 h 638175"/>
                <a:gd name="connsiteX1" fmla="*/ 771525 w 2347913"/>
                <a:gd name="connsiteY1" fmla="*/ 71438 h 638175"/>
                <a:gd name="connsiteX2" fmla="*/ 2347913 w 2347913"/>
                <a:gd name="connsiteY2" fmla="*/ 0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7913" h="638175">
                  <a:moveTo>
                    <a:pt x="0" y="638175"/>
                  </a:moveTo>
                  <a:lnTo>
                    <a:pt x="771525" y="71438"/>
                  </a:lnTo>
                  <a:lnTo>
                    <a:pt x="2347913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oval" w="med" len="med"/>
              <a:tailEnd type="oval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2247900" y="3514725"/>
              <a:ext cx="2257425" cy="604838"/>
            </a:xfrm>
            <a:custGeom>
              <a:avLst/>
              <a:gdLst>
                <a:gd name="connsiteX0" fmla="*/ 0 w 2257425"/>
                <a:gd name="connsiteY0" fmla="*/ 576263 h 604838"/>
                <a:gd name="connsiteX1" fmla="*/ 1042988 w 2257425"/>
                <a:gd name="connsiteY1" fmla="*/ 357188 h 604838"/>
                <a:gd name="connsiteX2" fmla="*/ 1619250 w 2257425"/>
                <a:gd name="connsiteY2" fmla="*/ 604838 h 604838"/>
                <a:gd name="connsiteX3" fmla="*/ 2257425 w 2257425"/>
                <a:gd name="connsiteY3" fmla="*/ 0 h 60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7425" h="604838">
                  <a:moveTo>
                    <a:pt x="0" y="576263"/>
                  </a:moveTo>
                  <a:lnTo>
                    <a:pt x="1042988" y="357188"/>
                  </a:lnTo>
                  <a:lnTo>
                    <a:pt x="1619250" y="604838"/>
                  </a:lnTo>
                  <a:lnTo>
                    <a:pt x="2257425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oval" w="med" len="med"/>
              <a:tailEnd type="oval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709233" y="2823587"/>
            <a:ext cx="2765178" cy="1321358"/>
            <a:chOff x="4709233" y="2823587"/>
            <a:chExt cx="2765178" cy="1321358"/>
          </a:xfrm>
        </p:grpSpPr>
        <p:grpSp>
          <p:nvGrpSpPr>
            <p:cNvPr id="80" name="Group 79"/>
            <p:cNvGrpSpPr/>
            <p:nvPr/>
          </p:nvGrpSpPr>
          <p:grpSpPr>
            <a:xfrm>
              <a:off x="7167657" y="3155170"/>
              <a:ext cx="306754" cy="549370"/>
              <a:chOff x="7167657" y="3155170"/>
              <a:chExt cx="306754" cy="549370"/>
            </a:xfrm>
          </p:grpSpPr>
          <p:sp>
            <p:nvSpPr>
              <p:cNvPr id="91" name="Rectangle 90"/>
              <p:cNvSpPr/>
              <p:nvPr/>
            </p:nvSpPr>
            <p:spPr>
              <a:xfrm>
                <a:off x="7396732" y="3155170"/>
                <a:ext cx="77679" cy="54937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2" name="Straight Arrow Connector 91"/>
              <p:cNvCxnSpPr/>
              <p:nvPr/>
            </p:nvCxnSpPr>
            <p:spPr>
              <a:xfrm flipH="1">
                <a:off x="7167657" y="3434064"/>
                <a:ext cx="236222" cy="0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>
              <a:off x="4709233" y="3148315"/>
              <a:ext cx="293625" cy="549370"/>
              <a:chOff x="7518166" y="2604052"/>
              <a:chExt cx="293625" cy="549370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7518166" y="2604052"/>
                <a:ext cx="68420" cy="54937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0" name="Straight Arrow Connector 89"/>
              <p:cNvCxnSpPr/>
              <p:nvPr/>
            </p:nvCxnSpPr>
            <p:spPr>
              <a:xfrm flipH="1">
                <a:off x="7575569" y="2881263"/>
                <a:ext cx="236222" cy="0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Freeform 82"/>
            <p:cNvSpPr/>
            <p:nvPr/>
          </p:nvSpPr>
          <p:spPr>
            <a:xfrm>
              <a:off x="4777991" y="2823587"/>
              <a:ext cx="2615194" cy="447151"/>
            </a:xfrm>
            <a:custGeom>
              <a:avLst/>
              <a:gdLst>
                <a:gd name="connsiteX0" fmla="*/ 0 w 2632668"/>
                <a:gd name="connsiteY0" fmla="*/ 447151 h 447151"/>
                <a:gd name="connsiteX1" fmla="*/ 1235947 w 2632668"/>
                <a:gd name="connsiteY1" fmla="*/ 0 h 447151"/>
                <a:gd name="connsiteX2" fmla="*/ 2632668 w 2632668"/>
                <a:gd name="connsiteY2" fmla="*/ 422031 h 44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32668" h="447151">
                  <a:moveTo>
                    <a:pt x="0" y="447151"/>
                  </a:moveTo>
                  <a:lnTo>
                    <a:pt x="1235947" y="0"/>
                  </a:lnTo>
                  <a:lnTo>
                    <a:pt x="2632668" y="422031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oval" w="med" len="med"/>
              <a:tailEnd type="oval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Freeform 83"/>
            <p:cNvSpPr/>
            <p:nvPr/>
          </p:nvSpPr>
          <p:spPr>
            <a:xfrm>
              <a:off x="4772968" y="3582237"/>
              <a:ext cx="2620218" cy="562708"/>
            </a:xfrm>
            <a:custGeom>
              <a:avLst/>
              <a:gdLst>
                <a:gd name="connsiteX0" fmla="*/ 0 w 2642717"/>
                <a:gd name="connsiteY0" fmla="*/ 20097 h 562708"/>
                <a:gd name="connsiteX1" fmla="*/ 2024743 w 2642717"/>
                <a:gd name="connsiteY1" fmla="*/ 562708 h 562708"/>
                <a:gd name="connsiteX2" fmla="*/ 2642717 w 2642717"/>
                <a:gd name="connsiteY2" fmla="*/ 0 h 562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42717" h="562708">
                  <a:moveTo>
                    <a:pt x="0" y="20097"/>
                  </a:moveTo>
                  <a:lnTo>
                    <a:pt x="2024743" y="562708"/>
                  </a:lnTo>
                  <a:lnTo>
                    <a:pt x="2642717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oval" w="med" len="med"/>
              <a:tailEnd type="oval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8069801" y="2803490"/>
            <a:ext cx="2769781" cy="1471482"/>
            <a:chOff x="7516399" y="2803490"/>
            <a:chExt cx="2769781" cy="1471482"/>
          </a:xfrm>
        </p:grpSpPr>
        <p:grpSp>
          <p:nvGrpSpPr>
            <p:cNvPr id="101" name="Group 100"/>
            <p:cNvGrpSpPr/>
            <p:nvPr/>
          </p:nvGrpSpPr>
          <p:grpSpPr>
            <a:xfrm>
              <a:off x="7516399" y="3155170"/>
              <a:ext cx="293625" cy="549370"/>
              <a:chOff x="7518166" y="2604052"/>
              <a:chExt cx="293625" cy="549370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7518166" y="2604052"/>
                <a:ext cx="68420" cy="54937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6" name="Straight Arrow Connector 105"/>
              <p:cNvCxnSpPr/>
              <p:nvPr/>
            </p:nvCxnSpPr>
            <p:spPr>
              <a:xfrm flipH="1">
                <a:off x="7575569" y="2881263"/>
                <a:ext cx="236222" cy="0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" name="Rectangle 101"/>
            <p:cNvSpPr/>
            <p:nvPr/>
          </p:nvSpPr>
          <p:spPr>
            <a:xfrm>
              <a:off x="9727453" y="3704540"/>
              <a:ext cx="558727" cy="5704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7581481" y="2803490"/>
              <a:ext cx="2376435" cy="1065125"/>
            </a:xfrm>
            <a:custGeom>
              <a:avLst/>
              <a:gdLst>
                <a:gd name="connsiteX0" fmla="*/ 0 w 2376435"/>
                <a:gd name="connsiteY0" fmla="*/ 467248 h 1065125"/>
                <a:gd name="connsiteX1" fmla="*/ 788796 w 2376435"/>
                <a:gd name="connsiteY1" fmla="*/ 0 h 1065125"/>
                <a:gd name="connsiteX2" fmla="*/ 1321359 w 2376435"/>
                <a:gd name="connsiteY2" fmla="*/ 592853 h 1065125"/>
                <a:gd name="connsiteX3" fmla="*/ 2019719 w 2376435"/>
                <a:gd name="connsiteY3" fmla="*/ 572756 h 1065125"/>
                <a:gd name="connsiteX4" fmla="*/ 2376435 w 2376435"/>
                <a:gd name="connsiteY4" fmla="*/ 1065125 h 106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435" h="1065125">
                  <a:moveTo>
                    <a:pt x="0" y="467248"/>
                  </a:moveTo>
                  <a:lnTo>
                    <a:pt x="788796" y="0"/>
                  </a:lnTo>
                  <a:lnTo>
                    <a:pt x="1321359" y="592853"/>
                  </a:lnTo>
                  <a:lnTo>
                    <a:pt x="2019719" y="572756"/>
                  </a:lnTo>
                  <a:lnTo>
                    <a:pt x="2376435" y="1065125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oval" w="med" len="med"/>
              <a:tailEnd type="oval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7581481" y="3582237"/>
              <a:ext cx="2532185" cy="502418"/>
            </a:xfrm>
            <a:custGeom>
              <a:avLst/>
              <a:gdLst>
                <a:gd name="connsiteX0" fmla="*/ 0 w 2532185"/>
                <a:gd name="connsiteY0" fmla="*/ 0 h 502418"/>
                <a:gd name="connsiteX1" fmla="*/ 1276141 w 2532185"/>
                <a:gd name="connsiteY1" fmla="*/ 502418 h 502418"/>
                <a:gd name="connsiteX2" fmla="*/ 2532185 w 2532185"/>
                <a:gd name="connsiteY2" fmla="*/ 497394 h 5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32185" h="502418">
                  <a:moveTo>
                    <a:pt x="0" y="0"/>
                  </a:moveTo>
                  <a:lnTo>
                    <a:pt x="1276141" y="502418"/>
                  </a:lnTo>
                  <a:lnTo>
                    <a:pt x="2532185" y="49739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oval" w="med" len="med"/>
              <a:tailEnd type="oval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1671530" y="4458516"/>
            <a:ext cx="21201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Voxel-to-voxel</a:t>
            </a:r>
            <a:br>
              <a:rPr lang="en-US" sz="2400" dirty="0" smtClean="0"/>
            </a:br>
            <a:r>
              <a:rPr lang="en-US" sz="2400" dirty="0" smtClean="0"/>
              <a:t>transfer</a:t>
            </a:r>
            <a:endParaRPr lang="en-US" sz="2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000919" y="4456444"/>
            <a:ext cx="2186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Patch-to-patch</a:t>
            </a:r>
            <a:br>
              <a:rPr lang="en-US" sz="2400" dirty="0" smtClean="0"/>
            </a:br>
            <a:r>
              <a:rPr lang="en-US" sz="2400" dirty="0" smtClean="0"/>
              <a:t>transfer</a:t>
            </a:r>
            <a:endParaRPr lang="en-US" sz="2400" dirty="0"/>
          </a:p>
        </p:txBody>
      </p:sp>
      <p:sp>
        <p:nvSpPr>
          <p:cNvPr id="109" name="TextBox 108"/>
          <p:cNvSpPr txBox="1"/>
          <p:nvPr/>
        </p:nvSpPr>
        <p:spPr>
          <a:xfrm>
            <a:off x="8367938" y="4456443"/>
            <a:ext cx="21531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Patch-to-voxel</a:t>
            </a:r>
            <a:br>
              <a:rPr lang="en-US" sz="2400" dirty="0" smtClean="0"/>
            </a:br>
            <a:r>
              <a:rPr lang="en-US" sz="2400" dirty="0" smtClean="0"/>
              <a:t>transfer</a:t>
            </a:r>
            <a:endParaRPr lang="en-US" sz="2400" dirty="0"/>
          </a:p>
        </p:txBody>
      </p:sp>
      <p:sp>
        <p:nvSpPr>
          <p:cNvPr id="113" name="TextBox 112"/>
          <p:cNvSpPr txBox="1"/>
          <p:nvPr/>
        </p:nvSpPr>
        <p:spPr>
          <a:xfrm>
            <a:off x="4185060" y="1581229"/>
            <a:ext cx="3821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3 types of light transfer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6202831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-0.04505 0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0.04453 0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8" grpId="0"/>
      <p:bldP spid="10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Precomputation</a:t>
            </a:r>
            <a:r>
              <a:rPr lang="en-US" dirty="0" smtClean="0"/>
              <a:t>: Overview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336930" y="2571750"/>
            <a:ext cx="2806445" cy="1699961"/>
            <a:chOff x="1886570" y="2570935"/>
            <a:chExt cx="2806445" cy="1699961"/>
          </a:xfrm>
        </p:grpSpPr>
        <p:sp>
          <p:nvSpPr>
            <p:cNvPr id="3" name="Rectangle 2"/>
            <p:cNvSpPr/>
            <p:nvPr/>
          </p:nvSpPr>
          <p:spPr>
            <a:xfrm>
              <a:off x="1886570" y="2570935"/>
              <a:ext cx="2806445" cy="1699942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447827" y="2587123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009084" y="2587122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570341" y="2587122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131598" y="2587121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886570" y="3145832"/>
              <a:ext cx="2787256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886570" y="3704550"/>
              <a:ext cx="2801371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1886570" y="2585223"/>
              <a:ext cx="2792158" cy="1685663"/>
            </a:xfrm>
            <a:prstGeom prst="rect">
              <a:avLst/>
            </a:prstGeom>
            <a:noFill/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336011" y="3143637"/>
            <a:ext cx="2788948" cy="1127240"/>
            <a:chOff x="1894278" y="3143637"/>
            <a:chExt cx="2788948" cy="1127240"/>
          </a:xfrm>
        </p:grpSpPr>
        <p:sp>
          <p:nvSpPr>
            <p:cNvPr id="75" name="Rectangle 74"/>
            <p:cNvSpPr/>
            <p:nvPr/>
          </p:nvSpPr>
          <p:spPr>
            <a:xfrm>
              <a:off x="1894278" y="3702364"/>
              <a:ext cx="558727" cy="56851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124499" y="3143637"/>
              <a:ext cx="558727" cy="55872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2028825" y="3267075"/>
              <a:ext cx="2347913" cy="638175"/>
            </a:xfrm>
            <a:custGeom>
              <a:avLst/>
              <a:gdLst>
                <a:gd name="connsiteX0" fmla="*/ 0 w 2347913"/>
                <a:gd name="connsiteY0" fmla="*/ 638175 h 638175"/>
                <a:gd name="connsiteX1" fmla="*/ 771525 w 2347913"/>
                <a:gd name="connsiteY1" fmla="*/ 71438 h 638175"/>
                <a:gd name="connsiteX2" fmla="*/ 2347913 w 2347913"/>
                <a:gd name="connsiteY2" fmla="*/ 0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7913" h="638175">
                  <a:moveTo>
                    <a:pt x="0" y="638175"/>
                  </a:moveTo>
                  <a:lnTo>
                    <a:pt x="771525" y="71438"/>
                  </a:lnTo>
                  <a:lnTo>
                    <a:pt x="2347913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oval" w="med" len="med"/>
              <a:tailEnd type="oval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2247900" y="3514725"/>
              <a:ext cx="2257425" cy="604838"/>
            </a:xfrm>
            <a:custGeom>
              <a:avLst/>
              <a:gdLst>
                <a:gd name="connsiteX0" fmla="*/ 0 w 2257425"/>
                <a:gd name="connsiteY0" fmla="*/ 576263 h 604838"/>
                <a:gd name="connsiteX1" fmla="*/ 1042988 w 2257425"/>
                <a:gd name="connsiteY1" fmla="*/ 357188 h 604838"/>
                <a:gd name="connsiteX2" fmla="*/ 1619250 w 2257425"/>
                <a:gd name="connsiteY2" fmla="*/ 604838 h 604838"/>
                <a:gd name="connsiteX3" fmla="*/ 2257425 w 2257425"/>
                <a:gd name="connsiteY3" fmla="*/ 0 h 60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7425" h="604838">
                  <a:moveTo>
                    <a:pt x="0" y="576263"/>
                  </a:moveTo>
                  <a:lnTo>
                    <a:pt x="1042988" y="357188"/>
                  </a:lnTo>
                  <a:lnTo>
                    <a:pt x="1619250" y="604838"/>
                  </a:lnTo>
                  <a:lnTo>
                    <a:pt x="2257425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oval" w="med" len="med"/>
              <a:tailEnd type="oval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99558" y="2586005"/>
            <a:ext cx="2801371" cy="1684888"/>
            <a:chOff x="4699558" y="2586005"/>
            <a:chExt cx="2801371" cy="1684888"/>
          </a:xfrm>
        </p:grpSpPr>
        <p:sp>
          <p:nvSpPr>
            <p:cNvPr id="60" name="Rectangle 59"/>
            <p:cNvSpPr/>
            <p:nvPr/>
          </p:nvSpPr>
          <p:spPr>
            <a:xfrm>
              <a:off x="4699558" y="2586005"/>
              <a:ext cx="2801371" cy="1683772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5254112" y="2587120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15369" y="2587119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376626" y="2587119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937883" y="2587118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4705178" y="3142027"/>
              <a:ext cx="2795751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4705178" y="3704550"/>
              <a:ext cx="2795751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4701872" y="2587105"/>
              <a:ext cx="2787256" cy="1683772"/>
            </a:xfrm>
            <a:prstGeom prst="rect">
              <a:avLst/>
            </a:prstGeom>
            <a:noFill/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042076" y="2586005"/>
            <a:ext cx="2812988" cy="1687068"/>
            <a:chOff x="7505300" y="2584894"/>
            <a:chExt cx="2812988" cy="1687068"/>
          </a:xfrm>
        </p:grpSpPr>
        <p:sp>
          <p:nvSpPr>
            <p:cNvPr id="61" name="Rectangle 60"/>
            <p:cNvSpPr/>
            <p:nvPr/>
          </p:nvSpPr>
          <p:spPr>
            <a:xfrm>
              <a:off x="7520703" y="2584894"/>
              <a:ext cx="2782345" cy="1683772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8060397" y="2587116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621654" y="2587115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9182911" y="2587115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9744168" y="2587114"/>
              <a:ext cx="0" cy="168377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7505300" y="3142027"/>
              <a:ext cx="2812988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7507431" y="3704550"/>
              <a:ext cx="2796035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>
              <a:off x="7518166" y="2585449"/>
              <a:ext cx="2787256" cy="1686513"/>
            </a:xfrm>
            <a:prstGeom prst="rect">
              <a:avLst/>
            </a:prstGeom>
            <a:noFill/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709233" y="2823587"/>
            <a:ext cx="2765178" cy="1321358"/>
            <a:chOff x="4709233" y="2823587"/>
            <a:chExt cx="2765178" cy="1321358"/>
          </a:xfrm>
        </p:grpSpPr>
        <p:grpSp>
          <p:nvGrpSpPr>
            <p:cNvPr id="80" name="Group 79"/>
            <p:cNvGrpSpPr/>
            <p:nvPr/>
          </p:nvGrpSpPr>
          <p:grpSpPr>
            <a:xfrm>
              <a:off x="7167657" y="3155170"/>
              <a:ext cx="306754" cy="549370"/>
              <a:chOff x="7167657" y="3155170"/>
              <a:chExt cx="306754" cy="549370"/>
            </a:xfrm>
          </p:grpSpPr>
          <p:sp>
            <p:nvSpPr>
              <p:cNvPr id="91" name="Rectangle 90"/>
              <p:cNvSpPr/>
              <p:nvPr/>
            </p:nvSpPr>
            <p:spPr>
              <a:xfrm>
                <a:off x="7396732" y="3155170"/>
                <a:ext cx="77679" cy="54937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2" name="Straight Arrow Connector 91"/>
              <p:cNvCxnSpPr/>
              <p:nvPr/>
            </p:nvCxnSpPr>
            <p:spPr>
              <a:xfrm flipH="1">
                <a:off x="7167657" y="3434064"/>
                <a:ext cx="236222" cy="0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>
              <a:off x="4709233" y="3148315"/>
              <a:ext cx="293625" cy="549370"/>
              <a:chOff x="7518166" y="2604052"/>
              <a:chExt cx="293625" cy="549370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7518166" y="2604052"/>
                <a:ext cx="68420" cy="54937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0" name="Straight Arrow Connector 89"/>
              <p:cNvCxnSpPr/>
              <p:nvPr/>
            </p:nvCxnSpPr>
            <p:spPr>
              <a:xfrm flipH="1">
                <a:off x="7575569" y="2881263"/>
                <a:ext cx="236222" cy="0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Freeform 82"/>
            <p:cNvSpPr/>
            <p:nvPr/>
          </p:nvSpPr>
          <p:spPr>
            <a:xfrm>
              <a:off x="4777991" y="2823587"/>
              <a:ext cx="2615194" cy="447151"/>
            </a:xfrm>
            <a:custGeom>
              <a:avLst/>
              <a:gdLst>
                <a:gd name="connsiteX0" fmla="*/ 0 w 2632668"/>
                <a:gd name="connsiteY0" fmla="*/ 447151 h 447151"/>
                <a:gd name="connsiteX1" fmla="*/ 1235947 w 2632668"/>
                <a:gd name="connsiteY1" fmla="*/ 0 h 447151"/>
                <a:gd name="connsiteX2" fmla="*/ 2632668 w 2632668"/>
                <a:gd name="connsiteY2" fmla="*/ 422031 h 44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32668" h="447151">
                  <a:moveTo>
                    <a:pt x="0" y="447151"/>
                  </a:moveTo>
                  <a:lnTo>
                    <a:pt x="1235947" y="0"/>
                  </a:lnTo>
                  <a:lnTo>
                    <a:pt x="2632668" y="422031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oval" w="med" len="med"/>
              <a:tailEnd type="oval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Freeform 83"/>
            <p:cNvSpPr/>
            <p:nvPr/>
          </p:nvSpPr>
          <p:spPr>
            <a:xfrm>
              <a:off x="4772968" y="3582237"/>
              <a:ext cx="2620218" cy="562708"/>
            </a:xfrm>
            <a:custGeom>
              <a:avLst/>
              <a:gdLst>
                <a:gd name="connsiteX0" fmla="*/ 0 w 2642717"/>
                <a:gd name="connsiteY0" fmla="*/ 20097 h 562708"/>
                <a:gd name="connsiteX1" fmla="*/ 2024743 w 2642717"/>
                <a:gd name="connsiteY1" fmla="*/ 562708 h 562708"/>
                <a:gd name="connsiteX2" fmla="*/ 2642717 w 2642717"/>
                <a:gd name="connsiteY2" fmla="*/ 0 h 562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42717" h="562708">
                  <a:moveTo>
                    <a:pt x="0" y="20097"/>
                  </a:moveTo>
                  <a:lnTo>
                    <a:pt x="2024743" y="562708"/>
                  </a:lnTo>
                  <a:lnTo>
                    <a:pt x="2642717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oval" w="med" len="med"/>
              <a:tailEnd type="oval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8070687" y="2803490"/>
            <a:ext cx="2768764" cy="1468473"/>
            <a:chOff x="7512423" y="2803490"/>
            <a:chExt cx="2768764" cy="1468473"/>
          </a:xfrm>
        </p:grpSpPr>
        <p:grpSp>
          <p:nvGrpSpPr>
            <p:cNvPr id="101" name="Group 100"/>
            <p:cNvGrpSpPr/>
            <p:nvPr/>
          </p:nvGrpSpPr>
          <p:grpSpPr>
            <a:xfrm>
              <a:off x="7512423" y="3155170"/>
              <a:ext cx="293625" cy="549370"/>
              <a:chOff x="7514190" y="2604052"/>
              <a:chExt cx="293625" cy="549370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7514190" y="2604052"/>
                <a:ext cx="68420" cy="54937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6" name="Straight Arrow Connector 105"/>
              <p:cNvCxnSpPr/>
              <p:nvPr/>
            </p:nvCxnSpPr>
            <p:spPr>
              <a:xfrm flipH="1">
                <a:off x="7571593" y="2881263"/>
                <a:ext cx="236222" cy="0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" name="Rectangle 101"/>
            <p:cNvSpPr/>
            <p:nvPr/>
          </p:nvSpPr>
          <p:spPr>
            <a:xfrm>
              <a:off x="9722691" y="3704540"/>
              <a:ext cx="558496" cy="56742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7576300" y="2803490"/>
              <a:ext cx="2376435" cy="1065125"/>
            </a:xfrm>
            <a:custGeom>
              <a:avLst/>
              <a:gdLst>
                <a:gd name="connsiteX0" fmla="*/ 0 w 2376435"/>
                <a:gd name="connsiteY0" fmla="*/ 467248 h 1065125"/>
                <a:gd name="connsiteX1" fmla="*/ 788796 w 2376435"/>
                <a:gd name="connsiteY1" fmla="*/ 0 h 1065125"/>
                <a:gd name="connsiteX2" fmla="*/ 1321359 w 2376435"/>
                <a:gd name="connsiteY2" fmla="*/ 592853 h 1065125"/>
                <a:gd name="connsiteX3" fmla="*/ 2019719 w 2376435"/>
                <a:gd name="connsiteY3" fmla="*/ 572756 h 1065125"/>
                <a:gd name="connsiteX4" fmla="*/ 2376435 w 2376435"/>
                <a:gd name="connsiteY4" fmla="*/ 1065125 h 106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435" h="1065125">
                  <a:moveTo>
                    <a:pt x="0" y="467248"/>
                  </a:moveTo>
                  <a:lnTo>
                    <a:pt x="788796" y="0"/>
                  </a:lnTo>
                  <a:lnTo>
                    <a:pt x="1321359" y="592853"/>
                  </a:lnTo>
                  <a:lnTo>
                    <a:pt x="2019719" y="572756"/>
                  </a:lnTo>
                  <a:lnTo>
                    <a:pt x="2376435" y="1065125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oval" w="med" len="med"/>
              <a:tailEnd type="oval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7576718" y="3582237"/>
              <a:ext cx="2532185" cy="502418"/>
            </a:xfrm>
            <a:custGeom>
              <a:avLst/>
              <a:gdLst>
                <a:gd name="connsiteX0" fmla="*/ 0 w 2532185"/>
                <a:gd name="connsiteY0" fmla="*/ 0 h 502418"/>
                <a:gd name="connsiteX1" fmla="*/ 1276141 w 2532185"/>
                <a:gd name="connsiteY1" fmla="*/ 502418 h 502418"/>
                <a:gd name="connsiteX2" fmla="*/ 2532185 w 2532185"/>
                <a:gd name="connsiteY2" fmla="*/ 497394 h 5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32185" h="502418">
                  <a:moveTo>
                    <a:pt x="0" y="0"/>
                  </a:moveTo>
                  <a:lnTo>
                    <a:pt x="1276141" y="502418"/>
                  </a:lnTo>
                  <a:lnTo>
                    <a:pt x="2532185" y="49739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oval" w="med" len="med"/>
              <a:tailEnd type="oval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1671530" y="4458516"/>
            <a:ext cx="21201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Voxel-to-voxel</a:t>
            </a:r>
            <a:br>
              <a:rPr lang="en-US" sz="2400" dirty="0" smtClean="0"/>
            </a:br>
            <a:r>
              <a:rPr lang="en-US" sz="2400" dirty="0" smtClean="0"/>
              <a:t>transfer</a:t>
            </a:r>
            <a:endParaRPr lang="en-US" sz="2400" dirty="0"/>
          </a:p>
        </p:txBody>
      </p:sp>
      <p:sp>
        <p:nvSpPr>
          <p:cNvPr id="111" name="TextBox 110"/>
          <p:cNvSpPr txBox="1"/>
          <p:nvPr/>
        </p:nvSpPr>
        <p:spPr>
          <a:xfrm>
            <a:off x="5000919" y="4456444"/>
            <a:ext cx="2186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Patch-to-patch</a:t>
            </a:r>
            <a:br>
              <a:rPr lang="en-US" sz="2400" dirty="0" smtClean="0"/>
            </a:br>
            <a:r>
              <a:rPr lang="en-US" sz="2400" dirty="0" smtClean="0"/>
              <a:t>transfer</a:t>
            </a:r>
            <a:endParaRPr lang="en-US" sz="2400" dirty="0"/>
          </a:p>
        </p:txBody>
      </p:sp>
      <p:sp>
        <p:nvSpPr>
          <p:cNvPr id="112" name="TextBox 111"/>
          <p:cNvSpPr txBox="1"/>
          <p:nvPr/>
        </p:nvSpPr>
        <p:spPr>
          <a:xfrm>
            <a:off x="8367938" y="4456443"/>
            <a:ext cx="21531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Patch-to-voxel</a:t>
            </a:r>
            <a:br>
              <a:rPr lang="en-US" sz="2400" dirty="0" smtClean="0"/>
            </a:br>
            <a:r>
              <a:rPr lang="en-US" sz="2400" dirty="0" smtClean="0"/>
              <a:t>transfer</a:t>
            </a:r>
            <a:endParaRPr lang="en-US" sz="2400" dirty="0"/>
          </a:p>
        </p:txBody>
      </p:sp>
      <p:grpSp>
        <p:nvGrpSpPr>
          <p:cNvPr id="113" name="Group 112"/>
          <p:cNvGrpSpPr/>
          <p:nvPr/>
        </p:nvGrpSpPr>
        <p:grpSpPr>
          <a:xfrm>
            <a:off x="1016810" y="1581229"/>
            <a:ext cx="10176995" cy="524491"/>
            <a:chOff x="1016810" y="1581229"/>
            <a:chExt cx="10176995" cy="524491"/>
          </a:xfrm>
        </p:grpSpPr>
        <p:sp>
          <p:nvSpPr>
            <p:cNvPr id="116" name="TextBox 115"/>
            <p:cNvSpPr txBox="1"/>
            <p:nvPr/>
          </p:nvSpPr>
          <p:spPr>
            <a:xfrm>
              <a:off x="1016810" y="1581229"/>
              <a:ext cx="22621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800" b="1" dirty="0" smtClean="0">
                  <a:solidFill>
                    <a:schemeClr val="accent2"/>
                  </a:solidFill>
                </a:rPr>
                <a:t>Precompute</a:t>
              </a:r>
              <a:endParaRPr lang="en-US" sz="2800" b="1" dirty="0">
                <a:solidFill>
                  <a:schemeClr val="accent2"/>
                </a:solidFill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6892628" y="1582500"/>
              <a:ext cx="43011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accent2"/>
                  </a:solidFill>
                </a:rPr>
                <a:t>for each exemplar block</a:t>
              </a:r>
              <a:endParaRPr lang="en-US" sz="28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4185060" y="1581229"/>
            <a:ext cx="3821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3 types of light transfer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107879" y="2123353"/>
            <a:ext cx="5976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Can be </a:t>
            </a:r>
            <a:r>
              <a:rPr lang="en-US" sz="2800" b="1" dirty="0" smtClean="0">
                <a:solidFill>
                  <a:schemeClr val="accent2"/>
                </a:solidFill>
              </a:rPr>
              <a:t>reused</a:t>
            </a:r>
            <a:r>
              <a:rPr lang="en-US" sz="2800" dirty="0" smtClean="0"/>
              <a:t> for different designs:</a:t>
            </a:r>
            <a:endParaRPr lang="en-US" sz="28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1101953" y="2854239"/>
            <a:ext cx="9988095" cy="2454135"/>
            <a:chOff x="663803" y="3044739"/>
            <a:chExt cx="9988095" cy="2454135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6" r="11757" b="25945"/>
            <a:stretch/>
          </p:blipFill>
          <p:spPr>
            <a:xfrm>
              <a:off x="663803" y="3044789"/>
              <a:ext cx="4412995" cy="24540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68" t="24064" r="18068" b="13703"/>
            <a:stretch/>
          </p:blipFill>
          <p:spPr>
            <a:xfrm>
              <a:off x="5389457" y="3044739"/>
              <a:ext cx="4338700" cy="24541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9902975" y="3729410"/>
              <a:ext cx="74892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…</a:t>
              </a:r>
              <a:endPara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-133564" y="-77528"/>
            <a:ext cx="12479676" cy="7019817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3683328" y="5654204"/>
            <a:ext cx="2179666" cy="1051396"/>
            <a:chOff x="3683328" y="5654204"/>
            <a:chExt cx="2179666" cy="1051396"/>
          </a:xfrm>
        </p:grpSpPr>
        <p:sp>
          <p:nvSpPr>
            <p:cNvPr id="68" name="Rounded Rectangle 67"/>
            <p:cNvSpPr/>
            <p:nvPr/>
          </p:nvSpPr>
          <p:spPr>
            <a:xfrm>
              <a:off x="4928075" y="5654204"/>
              <a:ext cx="934919" cy="1051396"/>
            </a:xfrm>
            <a:prstGeom prst="round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683328" y="6083357"/>
              <a:ext cx="12522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 dirty="0" smtClean="0"/>
                <a:t>Pipeline:</a:t>
              </a:r>
              <a:endParaRPr lang="en-US" sz="2000" b="1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898195" y="5654204"/>
            <a:ext cx="1002197" cy="945287"/>
            <a:chOff x="4898195" y="5654204"/>
            <a:chExt cx="1002197" cy="945287"/>
          </a:xfrm>
        </p:grpSpPr>
        <p:sp>
          <p:nvSpPr>
            <p:cNvPr id="72" name="TextBox 71"/>
            <p:cNvSpPr txBox="1"/>
            <p:nvPr/>
          </p:nvSpPr>
          <p:spPr>
            <a:xfrm>
              <a:off x="4898195" y="5654204"/>
              <a:ext cx="10021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Precomp</a:t>
              </a:r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215" y="5967332"/>
              <a:ext cx="632158" cy="63215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8" name="Group 17"/>
          <p:cNvGrpSpPr/>
          <p:nvPr/>
        </p:nvGrpSpPr>
        <p:grpSpPr>
          <a:xfrm>
            <a:off x="4949333" y="1928120"/>
            <a:ext cx="2287807" cy="2301019"/>
            <a:chOff x="4949333" y="1928120"/>
            <a:chExt cx="2287807" cy="2301019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861" y="2628861"/>
              <a:ext cx="1600278" cy="160027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6" name="TextBox 85"/>
            <p:cNvSpPr txBox="1"/>
            <p:nvPr/>
          </p:nvSpPr>
          <p:spPr>
            <a:xfrm>
              <a:off x="4949333" y="1928120"/>
              <a:ext cx="22878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5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Precomp</a:t>
              </a:r>
              <a:r>
                <a:rPr lang="en-US" sz="35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09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32 0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2.59259E-6 L -0.05755 0.44329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8" y="2215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/>
      <p:bldP spid="112" grpId="0"/>
      <p:bldP spid="118" grpId="0"/>
      <p:bldP spid="10" grpId="0"/>
      <p:bldP spid="25" grpId="0" animBg="1"/>
      <p:bldP spid="2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683328" y="5654204"/>
            <a:ext cx="2217064" cy="1051396"/>
            <a:chOff x="3683328" y="5654204"/>
            <a:chExt cx="2217064" cy="1051396"/>
          </a:xfrm>
        </p:grpSpPr>
        <p:sp>
          <p:nvSpPr>
            <p:cNvPr id="72" name="Rounded Rectangle 71"/>
            <p:cNvSpPr/>
            <p:nvPr/>
          </p:nvSpPr>
          <p:spPr>
            <a:xfrm>
              <a:off x="4928075" y="5654204"/>
              <a:ext cx="934919" cy="1051396"/>
            </a:xfrm>
            <a:prstGeom prst="round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898195" y="5654204"/>
              <a:ext cx="10021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Precomp</a:t>
              </a:r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683328" y="6083357"/>
              <a:ext cx="12522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 dirty="0" smtClean="0"/>
                <a:t>Pipeline:</a:t>
              </a:r>
              <a:endParaRPr lang="en-US" sz="2000" b="1" dirty="0"/>
            </a:p>
          </p:txBody>
        </p: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215" y="5967332"/>
              <a:ext cx="632158" cy="63215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96" name="Group 95"/>
          <p:cNvGrpSpPr/>
          <p:nvPr/>
        </p:nvGrpSpPr>
        <p:grpSpPr>
          <a:xfrm>
            <a:off x="3539961" y="2377604"/>
            <a:ext cx="5112078" cy="2102792"/>
            <a:chOff x="5952634" y="5654204"/>
            <a:chExt cx="2556039" cy="1051396"/>
          </a:xfrm>
        </p:grpSpPr>
        <p:sp>
          <p:nvSpPr>
            <p:cNvPr id="97" name="Rounded Rectangle 96"/>
            <p:cNvSpPr/>
            <p:nvPr/>
          </p:nvSpPr>
          <p:spPr>
            <a:xfrm>
              <a:off x="5952634" y="5654204"/>
              <a:ext cx="2556039" cy="1051396"/>
            </a:xfrm>
            <a:prstGeom prst="round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325279" y="5677652"/>
              <a:ext cx="18107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Run-time evaluation</a:t>
              </a:r>
              <a:endPara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8200" y="6019297"/>
              <a:ext cx="567685" cy="56768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9190" y="6031808"/>
              <a:ext cx="1003414" cy="50320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5909" y="5987059"/>
              <a:ext cx="599922" cy="59992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Run-Time Evaluation: Overview</a:t>
            </a:r>
            <a:endParaRPr lang="en-US" dirty="0"/>
          </a:p>
        </p:txBody>
      </p:sp>
      <p:grpSp>
        <p:nvGrpSpPr>
          <p:cNvPr id="54" name="Group 53"/>
          <p:cNvGrpSpPr/>
          <p:nvPr/>
        </p:nvGrpSpPr>
        <p:grpSpPr>
          <a:xfrm>
            <a:off x="1970907" y="2722099"/>
            <a:ext cx="7018750" cy="2340308"/>
            <a:chOff x="1818507" y="2722099"/>
            <a:chExt cx="7018750" cy="2340308"/>
          </a:xfrm>
        </p:grpSpPr>
        <p:sp>
          <p:nvSpPr>
            <p:cNvPr id="4" name="Rectangle 3"/>
            <p:cNvSpPr/>
            <p:nvPr/>
          </p:nvSpPr>
          <p:spPr>
            <a:xfrm>
              <a:off x="1830980" y="2722099"/>
              <a:ext cx="7006277" cy="2335426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4153933" y="2726981"/>
              <a:ext cx="0" cy="2335426"/>
            </a:xfrm>
            <a:prstGeom prst="line">
              <a:avLst/>
            </a:prstGeom>
            <a:ln w="28575">
              <a:solidFill>
                <a:schemeClr val="tx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489359" y="2726981"/>
              <a:ext cx="0" cy="2335426"/>
            </a:xfrm>
            <a:prstGeom prst="line">
              <a:avLst/>
            </a:prstGeom>
            <a:ln w="28575">
              <a:solidFill>
                <a:schemeClr val="tx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/>
            <p:cNvSpPr/>
            <p:nvPr/>
          </p:nvSpPr>
          <p:spPr>
            <a:xfrm>
              <a:off x="1818507" y="2726981"/>
              <a:ext cx="7006277" cy="2335426"/>
            </a:xfrm>
            <a:prstGeom prst="rect">
              <a:avLst/>
            </a:prstGeom>
            <a:noFill/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7198604" y="3084359"/>
            <a:ext cx="407245" cy="4072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289" y="1376751"/>
            <a:ext cx="681512" cy="681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2527752" y="3200716"/>
            <a:ext cx="407245" cy="4072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2663443" y="1822204"/>
            <a:ext cx="2365757" cy="1540869"/>
          </a:xfrm>
          <a:prstGeom prst="line">
            <a:avLst/>
          </a:prstGeom>
          <a:ln w="28575">
            <a:solidFill>
              <a:schemeClr val="accent2"/>
            </a:solidFill>
            <a:headEnd type="none" w="med" len="med"/>
            <a:tailEnd type="triangle" w="med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8270739" y="4186734"/>
            <a:ext cx="407245" cy="4072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5893757" y="1870118"/>
            <a:ext cx="1466377" cy="1382412"/>
          </a:xfrm>
          <a:prstGeom prst="line">
            <a:avLst/>
          </a:prstGeom>
          <a:ln w="28575">
            <a:solidFill>
              <a:schemeClr val="accent1"/>
            </a:solidFill>
            <a:headEnd type="none" w="med" len="med"/>
            <a:tailEnd type="triangle" w="med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4412496" y="2058264"/>
            <a:ext cx="1847849" cy="649843"/>
            <a:chOff x="4260096" y="1835260"/>
            <a:chExt cx="1847849" cy="649843"/>
          </a:xfrm>
        </p:grpSpPr>
        <p:sp>
          <p:nvSpPr>
            <p:cNvPr id="31" name="TextBox 30"/>
            <p:cNvSpPr txBox="1"/>
            <p:nvPr/>
          </p:nvSpPr>
          <p:spPr>
            <a:xfrm>
              <a:off x="4519601" y="1835260"/>
              <a:ext cx="1346775" cy="649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Source flux</a:t>
              </a:r>
              <a:br>
                <a:rPr lang="en-US" dirty="0" smtClean="0"/>
              </a:br>
              <a:r>
                <a:rPr lang="en-US" dirty="0" smtClean="0"/>
                <a:t>evaluation</a:t>
              </a:r>
              <a:endParaRPr lang="en-US" dirty="0"/>
            </a:p>
          </p:txBody>
        </p:sp>
        <p:cxnSp>
          <p:nvCxnSpPr>
            <p:cNvPr id="33" name="Straight Arrow Connector 32"/>
            <p:cNvCxnSpPr>
              <a:stCxn id="31" idx="1"/>
            </p:cNvCxnSpPr>
            <p:nvPr/>
          </p:nvCxnSpPr>
          <p:spPr>
            <a:xfrm flipH="1" flipV="1">
              <a:off x="4260096" y="2095502"/>
              <a:ext cx="259505" cy="646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31" idx="3"/>
            </p:cNvCxnSpPr>
            <p:nvPr/>
          </p:nvCxnSpPr>
          <p:spPr>
            <a:xfrm flipV="1">
              <a:off x="5866376" y="2085975"/>
              <a:ext cx="241569" cy="7420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/>
          <p:cNvCxnSpPr/>
          <p:nvPr/>
        </p:nvCxnSpPr>
        <p:spPr>
          <a:xfrm>
            <a:off x="7360134" y="3252531"/>
            <a:ext cx="1040535" cy="1028294"/>
          </a:xfrm>
          <a:prstGeom prst="line">
            <a:avLst/>
          </a:prstGeom>
          <a:ln w="28575">
            <a:solidFill>
              <a:schemeClr val="accent1"/>
            </a:solidFill>
            <a:prstDash val="dash"/>
            <a:headEnd type="oval" w="med" len="med"/>
            <a:tailEnd type="triangle" w="med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2663442" y="3046693"/>
            <a:ext cx="5905112" cy="1852979"/>
            <a:chOff x="2627629" y="3128577"/>
            <a:chExt cx="6432551" cy="2018486"/>
          </a:xfrm>
        </p:grpSpPr>
        <p:grpSp>
          <p:nvGrpSpPr>
            <p:cNvPr id="57" name="Group 56"/>
            <p:cNvGrpSpPr/>
            <p:nvPr/>
          </p:nvGrpSpPr>
          <p:grpSpPr>
            <a:xfrm>
              <a:off x="4109082" y="4597693"/>
              <a:ext cx="618788" cy="549370"/>
              <a:chOff x="4345302" y="4940827"/>
              <a:chExt cx="618788" cy="54937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4670465" y="4940827"/>
                <a:ext cx="293625" cy="549370"/>
                <a:chOff x="7518166" y="2604052"/>
                <a:chExt cx="293625" cy="549370"/>
              </a:xfrm>
              <a:solidFill>
                <a:schemeClr val="accent6"/>
              </a:solidFill>
            </p:grpSpPr>
            <p:sp>
              <p:nvSpPr>
                <p:cNvPr id="46" name="Rectangle 45"/>
                <p:cNvSpPr/>
                <p:nvPr/>
              </p:nvSpPr>
              <p:spPr>
                <a:xfrm>
                  <a:off x="7518166" y="2604052"/>
                  <a:ext cx="57403" cy="54937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7" name="Straight Arrow Connector 46"/>
                <p:cNvCxnSpPr/>
                <p:nvPr/>
              </p:nvCxnSpPr>
              <p:spPr>
                <a:xfrm flipH="1">
                  <a:off x="7575569" y="2886464"/>
                  <a:ext cx="236222" cy="0"/>
                </a:xfrm>
                <a:prstGeom prst="straightConnector1">
                  <a:avLst/>
                </a:prstGeom>
                <a:grpFill/>
                <a:ln w="38100">
                  <a:solidFill>
                    <a:schemeClr val="accent6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/>
            </p:nvGrpSpPr>
            <p:grpSpPr>
              <a:xfrm>
                <a:off x="4345302" y="4940827"/>
                <a:ext cx="298513" cy="549370"/>
                <a:chOff x="7187327" y="3147464"/>
                <a:chExt cx="298513" cy="549370"/>
              </a:xfrm>
            </p:grpSpPr>
            <p:sp>
              <p:nvSpPr>
                <p:cNvPr id="50" name="Rectangle 49"/>
                <p:cNvSpPr/>
                <p:nvPr/>
              </p:nvSpPr>
              <p:spPr>
                <a:xfrm>
                  <a:off x="7423549" y="3147464"/>
                  <a:ext cx="62291" cy="549370"/>
                </a:xfrm>
                <a:prstGeom prst="rect">
                  <a:avLst/>
                </a:prstGeom>
                <a:solidFill>
                  <a:srgbClr val="70AD47">
                    <a:alpha val="25098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accent6"/>
                    </a:solidFill>
                  </a:endParaRPr>
                </a:p>
              </p:txBody>
            </p:sp>
            <p:cxnSp>
              <p:nvCxnSpPr>
                <p:cNvPr id="51" name="Straight Arrow Connector 50"/>
                <p:cNvCxnSpPr/>
                <p:nvPr/>
              </p:nvCxnSpPr>
              <p:spPr>
                <a:xfrm flipH="1">
                  <a:off x="7187327" y="3429876"/>
                  <a:ext cx="236222" cy="0"/>
                </a:xfrm>
                <a:prstGeom prst="straightConnector1">
                  <a:avLst/>
                </a:prstGeom>
                <a:ln w="38100">
                  <a:solidFill>
                    <a:srgbClr val="70AD47">
                      <a:alpha val="25098"/>
                    </a:srgb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6" name="Freeform 55"/>
            <p:cNvSpPr/>
            <p:nvPr/>
          </p:nvSpPr>
          <p:spPr>
            <a:xfrm>
              <a:off x="2627629" y="3473216"/>
              <a:ext cx="1789631" cy="1560513"/>
            </a:xfrm>
            <a:custGeom>
              <a:avLst/>
              <a:gdLst>
                <a:gd name="connsiteX0" fmla="*/ 0 w 1714500"/>
                <a:gd name="connsiteY0" fmla="*/ 0 h 1301750"/>
                <a:gd name="connsiteX1" fmla="*/ 349250 w 1714500"/>
                <a:gd name="connsiteY1" fmla="*/ 1035050 h 1301750"/>
                <a:gd name="connsiteX2" fmla="*/ 1714500 w 1714500"/>
                <a:gd name="connsiteY2" fmla="*/ 1301750 h 130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0" h="1301750">
                  <a:moveTo>
                    <a:pt x="0" y="0"/>
                  </a:moveTo>
                  <a:cubicBezTo>
                    <a:pt x="31750" y="409046"/>
                    <a:pt x="63500" y="818092"/>
                    <a:pt x="349250" y="1035050"/>
                  </a:cubicBezTo>
                  <a:cubicBezTo>
                    <a:pt x="635000" y="1252008"/>
                    <a:pt x="1174750" y="1276879"/>
                    <a:pt x="1714500" y="130175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prstDash val="dash"/>
              <a:headEnd type="oval"/>
              <a:tailEnd type="triangle" w="med" len="lg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6645540" y="4162535"/>
              <a:ext cx="625138" cy="549370"/>
              <a:chOff x="4338952" y="4940827"/>
              <a:chExt cx="625138" cy="549370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4670465" y="4940827"/>
                <a:ext cx="293625" cy="549370"/>
                <a:chOff x="7518166" y="2604052"/>
                <a:chExt cx="293625" cy="549370"/>
              </a:xfrm>
              <a:solidFill>
                <a:schemeClr val="accent6"/>
              </a:solidFill>
            </p:grpSpPr>
            <p:sp>
              <p:nvSpPr>
                <p:cNvPr id="63" name="Rectangle 62"/>
                <p:cNvSpPr/>
                <p:nvPr/>
              </p:nvSpPr>
              <p:spPr>
                <a:xfrm>
                  <a:off x="7518166" y="2604052"/>
                  <a:ext cx="57403" cy="54937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4" name="Straight Arrow Connector 63"/>
                <p:cNvCxnSpPr/>
                <p:nvPr/>
              </p:nvCxnSpPr>
              <p:spPr>
                <a:xfrm flipH="1">
                  <a:off x="7575569" y="2886464"/>
                  <a:ext cx="236222" cy="0"/>
                </a:xfrm>
                <a:prstGeom prst="straightConnector1">
                  <a:avLst/>
                </a:prstGeom>
                <a:grpFill/>
                <a:ln w="38100">
                  <a:solidFill>
                    <a:schemeClr val="accent6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/>
              <p:cNvGrpSpPr/>
              <p:nvPr/>
            </p:nvGrpSpPr>
            <p:grpSpPr>
              <a:xfrm>
                <a:off x="4338952" y="4940827"/>
                <a:ext cx="298513" cy="549370"/>
                <a:chOff x="7180977" y="3147464"/>
                <a:chExt cx="298513" cy="549370"/>
              </a:xfrm>
            </p:grpSpPr>
            <p:sp>
              <p:nvSpPr>
                <p:cNvPr id="61" name="Rectangle 60"/>
                <p:cNvSpPr/>
                <p:nvPr/>
              </p:nvSpPr>
              <p:spPr>
                <a:xfrm>
                  <a:off x="7417199" y="3147464"/>
                  <a:ext cx="62291" cy="549370"/>
                </a:xfrm>
                <a:prstGeom prst="rect">
                  <a:avLst/>
                </a:prstGeom>
                <a:solidFill>
                  <a:srgbClr val="70AD47">
                    <a:alpha val="25098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accent6"/>
                    </a:solidFill>
                  </a:endParaRPr>
                </a:p>
              </p:txBody>
            </p:sp>
            <p:cxnSp>
              <p:nvCxnSpPr>
                <p:cNvPr id="62" name="Straight Arrow Connector 61"/>
                <p:cNvCxnSpPr/>
                <p:nvPr/>
              </p:nvCxnSpPr>
              <p:spPr>
                <a:xfrm flipH="1">
                  <a:off x="7180977" y="3429876"/>
                  <a:ext cx="236222" cy="0"/>
                </a:xfrm>
                <a:prstGeom prst="straightConnector1">
                  <a:avLst/>
                </a:prstGeom>
                <a:ln w="38100">
                  <a:solidFill>
                    <a:srgbClr val="70AD47">
                      <a:alpha val="25098"/>
                    </a:srgb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8" name="Group 77"/>
            <p:cNvGrpSpPr/>
            <p:nvPr/>
          </p:nvGrpSpPr>
          <p:grpSpPr>
            <a:xfrm>
              <a:off x="4109082" y="3128577"/>
              <a:ext cx="618788" cy="549370"/>
              <a:chOff x="4345302" y="4940827"/>
              <a:chExt cx="618788" cy="549370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4670465" y="4940827"/>
                <a:ext cx="293625" cy="549370"/>
                <a:chOff x="7518166" y="2604052"/>
                <a:chExt cx="293625" cy="549370"/>
              </a:xfrm>
              <a:solidFill>
                <a:schemeClr val="accent6"/>
              </a:solidFill>
            </p:grpSpPr>
            <p:sp>
              <p:nvSpPr>
                <p:cNvPr id="86" name="Rectangle 85"/>
                <p:cNvSpPr/>
                <p:nvPr/>
              </p:nvSpPr>
              <p:spPr>
                <a:xfrm>
                  <a:off x="7518166" y="2604052"/>
                  <a:ext cx="57403" cy="549370"/>
                </a:xfrm>
                <a:prstGeom prst="rect">
                  <a:avLst/>
                </a:prstGeom>
                <a:solidFill>
                  <a:srgbClr val="70AD47">
                    <a:alpha val="25098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87" name="Straight Arrow Connector 86"/>
                <p:cNvCxnSpPr/>
                <p:nvPr/>
              </p:nvCxnSpPr>
              <p:spPr>
                <a:xfrm flipH="1">
                  <a:off x="7575569" y="2886464"/>
                  <a:ext cx="236222" cy="0"/>
                </a:xfrm>
                <a:prstGeom prst="straightConnector1">
                  <a:avLst/>
                </a:prstGeom>
                <a:grpFill/>
                <a:ln w="38100">
                  <a:solidFill>
                    <a:srgbClr val="70AD47">
                      <a:alpha val="25098"/>
                    </a:srgbClr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" name="Group 80"/>
              <p:cNvGrpSpPr/>
              <p:nvPr/>
            </p:nvGrpSpPr>
            <p:grpSpPr>
              <a:xfrm>
                <a:off x="4345302" y="4940827"/>
                <a:ext cx="298513" cy="549370"/>
                <a:chOff x="7187327" y="3147464"/>
                <a:chExt cx="298513" cy="549370"/>
              </a:xfrm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7423549" y="3147464"/>
                  <a:ext cx="62291" cy="54937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accent6"/>
                    </a:solidFill>
                  </a:endParaRPr>
                </a:p>
              </p:txBody>
            </p:sp>
            <p:cxnSp>
              <p:nvCxnSpPr>
                <p:cNvPr id="85" name="Straight Arrow Connector 84"/>
                <p:cNvCxnSpPr/>
                <p:nvPr/>
              </p:nvCxnSpPr>
              <p:spPr>
                <a:xfrm flipH="1">
                  <a:off x="7187327" y="3429876"/>
                  <a:ext cx="236222" cy="0"/>
                </a:xfrm>
                <a:prstGeom prst="straightConnector1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9" name="Arc 28"/>
            <p:cNvSpPr/>
            <p:nvPr/>
          </p:nvSpPr>
          <p:spPr>
            <a:xfrm>
              <a:off x="3748728" y="3547657"/>
              <a:ext cx="1340610" cy="1486072"/>
            </a:xfrm>
            <a:prstGeom prst="arc">
              <a:avLst>
                <a:gd name="adj1" fmla="val 16209849"/>
                <a:gd name="adj2" fmla="val 5420781"/>
              </a:avLst>
            </a:prstGeom>
            <a:ln w="28575">
              <a:solidFill>
                <a:schemeClr val="accent2"/>
              </a:solidFill>
              <a:prstDash val="dash"/>
              <a:headEnd type="triangle" w="med" len="lg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Arc 90"/>
            <p:cNvSpPr/>
            <p:nvPr/>
          </p:nvSpPr>
          <p:spPr>
            <a:xfrm rot="10800000">
              <a:off x="3892508" y="3544813"/>
              <a:ext cx="1055683" cy="1125484"/>
            </a:xfrm>
            <a:prstGeom prst="arc">
              <a:avLst>
                <a:gd name="adj1" fmla="val 16209849"/>
                <a:gd name="adj2" fmla="val 5420781"/>
              </a:avLst>
            </a:prstGeom>
            <a:ln w="28575">
              <a:solidFill>
                <a:schemeClr val="accent2"/>
              </a:solidFill>
              <a:prstDash val="dash"/>
              <a:headEnd type="triangle" w="med" len="lg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" name="Straight Connector 31"/>
            <p:cNvCxnSpPr>
              <a:stCxn id="91" idx="0"/>
            </p:cNvCxnSpPr>
            <p:nvPr/>
          </p:nvCxnSpPr>
          <p:spPr>
            <a:xfrm flipV="1">
              <a:off x="4418737" y="4591878"/>
              <a:ext cx="2542630" cy="78416"/>
            </a:xfrm>
            <a:prstGeom prst="line">
              <a:avLst/>
            </a:prstGeom>
            <a:ln w="28575">
              <a:solidFill>
                <a:schemeClr val="accent2"/>
              </a:solidFill>
              <a:prstDash val="dash"/>
              <a:headEnd type="oval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6957640" y="4591875"/>
              <a:ext cx="2102540" cy="78419"/>
            </a:xfrm>
            <a:prstGeom prst="line">
              <a:avLst/>
            </a:prstGeom>
            <a:ln w="28575">
              <a:solidFill>
                <a:schemeClr val="accent2"/>
              </a:solidFill>
              <a:prstDash val="dash"/>
              <a:headEnd type="oval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4032739" y="2944168"/>
            <a:ext cx="3763107" cy="1358202"/>
            <a:chOff x="4238382" y="5280451"/>
            <a:chExt cx="4099223" cy="1479515"/>
          </a:xfrm>
        </p:grpSpPr>
        <p:sp>
          <p:nvSpPr>
            <p:cNvPr id="70" name="TextBox 69"/>
            <p:cNvSpPr txBox="1"/>
            <p:nvPr/>
          </p:nvSpPr>
          <p:spPr>
            <a:xfrm>
              <a:off x="5024538" y="5280451"/>
              <a:ext cx="1570166" cy="704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Modular flux</a:t>
              </a:r>
              <a:br>
                <a:rPr lang="en-US" dirty="0" smtClean="0"/>
              </a:br>
              <a:r>
                <a:rPr lang="en-US" dirty="0" smtClean="0"/>
                <a:t>transfer</a:t>
              </a:r>
              <a:endParaRPr lang="en-US" dirty="0"/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>
              <a:off x="4238382" y="5776661"/>
              <a:ext cx="919453" cy="89391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5809112" y="6044834"/>
              <a:ext cx="1" cy="7151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>
              <a:off x="6416051" y="5769670"/>
              <a:ext cx="1921554" cy="5433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8400669" y="1441502"/>
            <a:ext cx="1926034" cy="3014203"/>
            <a:chOff x="9113520" y="1380012"/>
            <a:chExt cx="2098065" cy="32834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5790" y="1380012"/>
              <a:ext cx="855795" cy="855795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 flipV="1">
              <a:off x="9113520" y="2236089"/>
              <a:ext cx="1294991" cy="2236851"/>
            </a:xfrm>
            <a:prstGeom prst="line">
              <a:avLst/>
            </a:prstGeom>
            <a:ln w="28575">
              <a:prstDash val="dash"/>
              <a:headEnd type="oval"/>
              <a:tailEnd type="triangle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9296400" y="2312710"/>
              <a:ext cx="1252583" cy="2350731"/>
            </a:xfrm>
            <a:prstGeom prst="line">
              <a:avLst/>
            </a:prstGeom>
            <a:ln w="28575">
              <a:solidFill>
                <a:schemeClr val="accent2"/>
              </a:solidFill>
              <a:prstDash val="dash"/>
              <a:headEnd type="oval"/>
              <a:tailEnd type="triangle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402922" y="3135857"/>
            <a:ext cx="1275370" cy="699083"/>
            <a:chOff x="10039282" y="3225705"/>
            <a:chExt cx="1389285" cy="761525"/>
          </a:xfrm>
        </p:grpSpPr>
        <p:sp>
          <p:nvSpPr>
            <p:cNvPr id="65" name="TextBox 64"/>
            <p:cNvSpPr txBox="1"/>
            <p:nvPr/>
          </p:nvSpPr>
          <p:spPr>
            <a:xfrm>
              <a:off x="10174698" y="3279344"/>
              <a:ext cx="12538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Final</a:t>
              </a:r>
              <a:br>
                <a:rPr lang="en-US" sz="2000" dirty="0" smtClean="0"/>
              </a:br>
              <a:r>
                <a:rPr lang="en-US" sz="2000" dirty="0" smtClean="0"/>
                <a:t>gathering</a:t>
              </a:r>
              <a:endParaRPr lang="en-US" sz="2000" dirty="0"/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H="1" flipV="1">
              <a:off x="10039282" y="3225705"/>
              <a:ext cx="308828" cy="2758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>
            <a:off x="5952634" y="5654204"/>
            <a:ext cx="2556039" cy="1051396"/>
            <a:chOff x="5952634" y="5654204"/>
            <a:chExt cx="2556039" cy="1051396"/>
          </a:xfrm>
        </p:grpSpPr>
        <p:sp>
          <p:nvSpPr>
            <p:cNvPr id="106" name="Rounded Rectangle 105"/>
            <p:cNvSpPr/>
            <p:nvPr/>
          </p:nvSpPr>
          <p:spPr>
            <a:xfrm>
              <a:off x="5952634" y="5654204"/>
              <a:ext cx="2556039" cy="1051396"/>
            </a:xfrm>
            <a:prstGeom prst="round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273499" y="5654204"/>
              <a:ext cx="19143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Run-time evaluation</a:t>
              </a:r>
              <a:endPara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8200" y="6019297"/>
              <a:ext cx="567685" cy="56768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9190" y="6031808"/>
              <a:ext cx="1003414" cy="50320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5909" y="5987059"/>
              <a:ext cx="599922" cy="59992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6396106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323 0.39907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199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50" fill="hold"/>
                                        <p:tgtEl>
                                          <p:spTgt spid="9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3683328" y="5654204"/>
            <a:ext cx="4825345" cy="1051396"/>
            <a:chOff x="3683328" y="5654204"/>
            <a:chExt cx="4825345" cy="1051396"/>
          </a:xfrm>
        </p:grpSpPr>
        <p:sp>
          <p:nvSpPr>
            <p:cNvPr id="42" name="Rounded Rectangle 41"/>
            <p:cNvSpPr/>
            <p:nvPr/>
          </p:nvSpPr>
          <p:spPr>
            <a:xfrm>
              <a:off x="4928075" y="5654204"/>
              <a:ext cx="934919" cy="1051396"/>
            </a:xfrm>
            <a:prstGeom prst="round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98195" y="5654204"/>
              <a:ext cx="10021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Precomp</a:t>
              </a:r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5952634" y="5654204"/>
              <a:ext cx="2556039" cy="1051396"/>
            </a:xfrm>
            <a:prstGeom prst="round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273499" y="5654204"/>
              <a:ext cx="19143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Run-time evaluation</a:t>
              </a:r>
              <a:endPara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683328" y="6083357"/>
              <a:ext cx="12522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 dirty="0" smtClean="0"/>
                <a:t>Pipeline:</a:t>
              </a:r>
              <a:endParaRPr lang="en-US" sz="2000" b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03061" y="5080469"/>
            <a:ext cx="16914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Source Flux</a:t>
            </a:r>
            <a:br>
              <a:rPr lang="en-US" sz="2200" dirty="0" smtClean="0"/>
            </a:br>
            <a:r>
              <a:rPr lang="en-US" sz="2200" dirty="0" smtClean="0"/>
              <a:t>Evaluation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6316596" y="5085017"/>
            <a:ext cx="23219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Modular Transfer</a:t>
            </a:r>
            <a:endParaRPr lang="en-US" sz="2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25" y="3702876"/>
            <a:ext cx="1251359" cy="12513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73" y="3738409"/>
            <a:ext cx="2211846" cy="1109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9204877" y="5085017"/>
            <a:ext cx="21162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Final Gathering</a:t>
            </a:r>
            <a:endParaRPr lang="en-US" sz="2200" dirty="0"/>
          </a:p>
        </p:txBody>
      </p:sp>
      <p:grpSp>
        <p:nvGrpSpPr>
          <p:cNvPr id="9" name="Group 8"/>
          <p:cNvGrpSpPr/>
          <p:nvPr/>
        </p:nvGrpSpPr>
        <p:grpSpPr>
          <a:xfrm>
            <a:off x="663943" y="3025511"/>
            <a:ext cx="2456672" cy="2931670"/>
            <a:chOff x="663943" y="3025511"/>
            <a:chExt cx="2456672" cy="2931670"/>
          </a:xfrm>
        </p:grpSpPr>
        <p:sp>
          <p:nvSpPr>
            <p:cNvPr id="3" name="Rectangle 2"/>
            <p:cNvSpPr/>
            <p:nvPr/>
          </p:nvSpPr>
          <p:spPr>
            <a:xfrm>
              <a:off x="663943" y="3223791"/>
              <a:ext cx="2456672" cy="273339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215651" y="3025511"/>
              <a:ext cx="1353256" cy="400110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Precomp.</a:t>
              </a:r>
              <a:endParaRPr lang="en-US" sz="20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71361" y="3025511"/>
            <a:ext cx="7989911" cy="2931670"/>
            <a:chOff x="3571361" y="3025511"/>
            <a:chExt cx="7989911" cy="2931670"/>
          </a:xfrm>
        </p:grpSpPr>
        <p:sp>
          <p:nvSpPr>
            <p:cNvPr id="20" name="Rectangle 19"/>
            <p:cNvSpPr/>
            <p:nvPr/>
          </p:nvSpPr>
          <p:spPr>
            <a:xfrm>
              <a:off x="3571361" y="3223790"/>
              <a:ext cx="7989911" cy="273339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34863" y="3025511"/>
              <a:ext cx="2662909" cy="400110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Run-time evaluation</a:t>
              </a:r>
              <a:endParaRPr lang="en-US" sz="20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54593" y="3596286"/>
            <a:ext cx="2075375" cy="2253624"/>
            <a:chOff x="854593" y="3596286"/>
            <a:chExt cx="2075375" cy="2253624"/>
          </a:xfrm>
        </p:grpSpPr>
        <p:sp>
          <p:nvSpPr>
            <p:cNvPr id="25" name="TextBox 24"/>
            <p:cNvSpPr txBox="1"/>
            <p:nvPr/>
          </p:nvSpPr>
          <p:spPr>
            <a:xfrm>
              <a:off x="854593" y="5080469"/>
              <a:ext cx="20753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/>
                <a:t>Transfer Matrix</a:t>
              </a:r>
              <a:br>
                <a:rPr lang="en-US" sz="2200" dirty="0" smtClean="0"/>
              </a:br>
              <a:r>
                <a:rPr lang="en-US" sz="2200" dirty="0" smtClean="0"/>
                <a:t>Computation</a:t>
              </a:r>
              <a:endParaRPr lang="en-US" sz="22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541" y="3596286"/>
              <a:ext cx="1393481" cy="139348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808" y="3667346"/>
            <a:ext cx="1322421" cy="1322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8" name="TextBox 37"/>
          <p:cNvSpPr txBox="1"/>
          <p:nvPr/>
        </p:nvSpPr>
        <p:spPr>
          <a:xfrm>
            <a:off x="4770156" y="1492795"/>
            <a:ext cx="26516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Definitions and</a:t>
            </a:r>
          </a:p>
          <a:p>
            <a:pPr algn="ctr"/>
            <a:r>
              <a:rPr lang="en-US" sz="2400" dirty="0" smtClean="0"/>
              <a:t>Pipeline Overview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770156" y="1492795"/>
            <a:ext cx="2651688" cy="830997"/>
          </a:xfrm>
          <a:prstGeom prst="rect">
            <a:avLst/>
          </a:prstGeom>
          <a:solidFill>
            <a:srgbClr val="3F3F3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00" y="6019296"/>
            <a:ext cx="567685" cy="567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940" y="6031808"/>
            <a:ext cx="1003414" cy="503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909" y="5987059"/>
            <a:ext cx="599922" cy="5999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15" y="5967331"/>
            <a:ext cx="632158" cy="632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Precomputation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73712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28776 -0.29051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8" y="-145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750" fill="hold"/>
                                        <p:tgtEl>
                                          <p:spTgt spid="33"/>
                                        </p:tgtEl>
                                      </p:cBhvr>
                                      <p:by x="220000" y="2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-0.14127 -0.2879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1439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</p:cBhvr>
                                      <p:by x="220000" y="2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0.02174 -0.28958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-1449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</p:cBhvr>
                                      <p:by x="220000" y="22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17201 -0.28611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1430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</p:cBhvr>
                                      <p:by x="220000" y="2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34479 -0.18866 " pathEditMode="relative" rAng="0" ptsTypes="AA">
                                      <p:cBhvr>
                                        <p:cTn id="7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40" y="-944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3" grpId="0"/>
      <p:bldP spid="13" grpId="1"/>
      <p:bldP spid="16" grpId="0"/>
      <p:bldP spid="16" grpId="1"/>
      <p:bldP spid="38" grpId="0"/>
      <p:bldP spid="4" grpId="0" animBg="1"/>
      <p:bldP spid="4" grpId="1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Precomputation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336011" y="2587920"/>
            <a:ext cx="2802290" cy="2253188"/>
            <a:chOff x="1336011" y="2587920"/>
            <a:chExt cx="2802290" cy="2253188"/>
          </a:xfrm>
        </p:grpSpPr>
        <p:grpSp>
          <p:nvGrpSpPr>
            <p:cNvPr id="4" name="Group 3"/>
            <p:cNvGrpSpPr/>
            <p:nvPr/>
          </p:nvGrpSpPr>
          <p:grpSpPr>
            <a:xfrm>
              <a:off x="1336930" y="2587920"/>
              <a:ext cx="2801371" cy="1683791"/>
              <a:chOff x="1886570" y="2587105"/>
              <a:chExt cx="2801371" cy="1683791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886570" y="2587105"/>
                <a:ext cx="2801371" cy="1683772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 w="285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2447827" y="2587123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3009084" y="2587122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3570341" y="2587122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4131598" y="2587121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886570" y="3145832"/>
                <a:ext cx="278725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886570" y="3704550"/>
                <a:ext cx="2801371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1886570" y="2587115"/>
                <a:ext cx="2787256" cy="1683772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1336011" y="3143637"/>
              <a:ext cx="2788948" cy="1127240"/>
              <a:chOff x="1894278" y="3143637"/>
              <a:chExt cx="2788948" cy="1127240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1894278" y="3702364"/>
                <a:ext cx="558727" cy="56851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4124499" y="3143637"/>
                <a:ext cx="558727" cy="55872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Freeform 76"/>
              <p:cNvSpPr/>
              <p:nvPr/>
            </p:nvSpPr>
            <p:spPr>
              <a:xfrm>
                <a:off x="2028825" y="3267075"/>
                <a:ext cx="2347913" cy="638175"/>
              </a:xfrm>
              <a:custGeom>
                <a:avLst/>
                <a:gdLst>
                  <a:gd name="connsiteX0" fmla="*/ 0 w 2347913"/>
                  <a:gd name="connsiteY0" fmla="*/ 638175 h 638175"/>
                  <a:gd name="connsiteX1" fmla="*/ 771525 w 2347913"/>
                  <a:gd name="connsiteY1" fmla="*/ 71438 h 638175"/>
                  <a:gd name="connsiteX2" fmla="*/ 2347913 w 2347913"/>
                  <a:gd name="connsiteY2" fmla="*/ 0 h 6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7913" h="638175">
                    <a:moveTo>
                      <a:pt x="0" y="638175"/>
                    </a:moveTo>
                    <a:lnTo>
                      <a:pt x="771525" y="71438"/>
                    </a:lnTo>
                    <a:lnTo>
                      <a:pt x="2347913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oval" w="med" len="med"/>
                <a:tailEnd type="oval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Freeform 77"/>
              <p:cNvSpPr/>
              <p:nvPr/>
            </p:nvSpPr>
            <p:spPr>
              <a:xfrm>
                <a:off x="2247900" y="3514725"/>
                <a:ext cx="2257425" cy="604838"/>
              </a:xfrm>
              <a:custGeom>
                <a:avLst/>
                <a:gdLst>
                  <a:gd name="connsiteX0" fmla="*/ 0 w 2257425"/>
                  <a:gd name="connsiteY0" fmla="*/ 576263 h 604838"/>
                  <a:gd name="connsiteX1" fmla="*/ 1042988 w 2257425"/>
                  <a:gd name="connsiteY1" fmla="*/ 357188 h 604838"/>
                  <a:gd name="connsiteX2" fmla="*/ 1619250 w 2257425"/>
                  <a:gd name="connsiteY2" fmla="*/ 604838 h 604838"/>
                  <a:gd name="connsiteX3" fmla="*/ 2257425 w 2257425"/>
                  <a:gd name="connsiteY3" fmla="*/ 0 h 60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7425" h="604838">
                    <a:moveTo>
                      <a:pt x="0" y="576263"/>
                    </a:moveTo>
                    <a:lnTo>
                      <a:pt x="1042988" y="357188"/>
                    </a:lnTo>
                    <a:lnTo>
                      <a:pt x="1619250" y="604838"/>
                    </a:lnTo>
                    <a:lnTo>
                      <a:pt x="2257425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oval" w="med" len="med"/>
                <a:tailEnd type="oval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7" name="TextBox 106"/>
            <p:cNvSpPr txBox="1"/>
            <p:nvPr/>
          </p:nvSpPr>
          <p:spPr>
            <a:xfrm>
              <a:off x="1671709" y="4379443"/>
              <a:ext cx="21201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Voxel-to-voxel</a:t>
              </a:r>
              <a:endParaRPr lang="en-US" sz="24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99558" y="2586005"/>
            <a:ext cx="6155506" cy="2255104"/>
            <a:chOff x="4699558" y="2586005"/>
            <a:chExt cx="6155506" cy="2255104"/>
          </a:xfrm>
        </p:grpSpPr>
        <p:grpSp>
          <p:nvGrpSpPr>
            <p:cNvPr id="5" name="Group 4"/>
            <p:cNvGrpSpPr/>
            <p:nvPr/>
          </p:nvGrpSpPr>
          <p:grpSpPr>
            <a:xfrm>
              <a:off x="4699558" y="2586005"/>
              <a:ext cx="2801371" cy="1684888"/>
              <a:chOff x="4699558" y="2586005"/>
              <a:chExt cx="2801371" cy="1684888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4699558" y="2586005"/>
                <a:ext cx="2801371" cy="1683772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 w="285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5254112" y="2587120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815369" y="2587119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6376626" y="2587119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6937883" y="2587118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4705178" y="3142027"/>
                <a:ext cx="2795751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4705178" y="3704550"/>
                <a:ext cx="2795751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angle 57"/>
              <p:cNvSpPr/>
              <p:nvPr/>
            </p:nvSpPr>
            <p:spPr>
              <a:xfrm>
                <a:off x="4701872" y="2587105"/>
                <a:ext cx="2787256" cy="1683772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8042076" y="2586005"/>
              <a:ext cx="2812988" cy="1687068"/>
              <a:chOff x="7505300" y="2584894"/>
              <a:chExt cx="2812988" cy="1687068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7520703" y="2584894"/>
                <a:ext cx="2782345" cy="1683772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 w="285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8060397" y="2587116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8621654" y="2587115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9182911" y="2587115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9744168" y="2587114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7505300" y="3142027"/>
                <a:ext cx="2812988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7507431" y="3704550"/>
                <a:ext cx="2796035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angle 58"/>
              <p:cNvSpPr/>
              <p:nvPr/>
            </p:nvSpPr>
            <p:spPr>
              <a:xfrm>
                <a:off x="7518166" y="2585449"/>
                <a:ext cx="2787256" cy="1686513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4709233" y="2823587"/>
              <a:ext cx="2765178" cy="1321358"/>
              <a:chOff x="4709233" y="2823587"/>
              <a:chExt cx="2765178" cy="1321358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7167657" y="3155170"/>
                <a:ext cx="306754" cy="549370"/>
                <a:chOff x="7167657" y="3155170"/>
                <a:chExt cx="306754" cy="54937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7396732" y="3155170"/>
                  <a:ext cx="77679" cy="54937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92" name="Straight Arrow Connector 91"/>
                <p:cNvCxnSpPr/>
                <p:nvPr/>
              </p:nvCxnSpPr>
              <p:spPr>
                <a:xfrm flipH="1">
                  <a:off x="7167657" y="3434064"/>
                  <a:ext cx="236222" cy="0"/>
                </a:xfrm>
                <a:prstGeom prst="straightConnector1">
                  <a:avLst/>
                </a:prstGeom>
                <a:ln w="38100">
                  <a:solidFill>
                    <a:schemeClr val="accent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" name="Group 80"/>
              <p:cNvGrpSpPr/>
              <p:nvPr/>
            </p:nvGrpSpPr>
            <p:grpSpPr>
              <a:xfrm>
                <a:off x="4709233" y="3148315"/>
                <a:ext cx="293625" cy="549370"/>
                <a:chOff x="7518166" y="2604052"/>
                <a:chExt cx="293625" cy="54937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7518166" y="2604052"/>
                  <a:ext cx="68420" cy="54937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90" name="Straight Arrow Connector 89"/>
                <p:cNvCxnSpPr/>
                <p:nvPr/>
              </p:nvCxnSpPr>
              <p:spPr>
                <a:xfrm flipH="1">
                  <a:off x="7575569" y="2881263"/>
                  <a:ext cx="236222" cy="0"/>
                </a:xfrm>
                <a:prstGeom prst="straightConnector1">
                  <a:avLst/>
                </a:prstGeom>
                <a:ln w="38100">
                  <a:solidFill>
                    <a:schemeClr val="accent1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3" name="Freeform 82"/>
              <p:cNvSpPr/>
              <p:nvPr/>
            </p:nvSpPr>
            <p:spPr>
              <a:xfrm>
                <a:off x="4777991" y="2823587"/>
                <a:ext cx="2615194" cy="447151"/>
              </a:xfrm>
              <a:custGeom>
                <a:avLst/>
                <a:gdLst>
                  <a:gd name="connsiteX0" fmla="*/ 0 w 2632668"/>
                  <a:gd name="connsiteY0" fmla="*/ 447151 h 447151"/>
                  <a:gd name="connsiteX1" fmla="*/ 1235947 w 2632668"/>
                  <a:gd name="connsiteY1" fmla="*/ 0 h 447151"/>
                  <a:gd name="connsiteX2" fmla="*/ 2632668 w 2632668"/>
                  <a:gd name="connsiteY2" fmla="*/ 422031 h 44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32668" h="447151">
                    <a:moveTo>
                      <a:pt x="0" y="447151"/>
                    </a:moveTo>
                    <a:lnTo>
                      <a:pt x="1235947" y="0"/>
                    </a:lnTo>
                    <a:lnTo>
                      <a:pt x="2632668" y="422031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oval" w="med" len="med"/>
                <a:tailEnd type="oval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4772968" y="3582237"/>
                <a:ext cx="2620218" cy="562708"/>
              </a:xfrm>
              <a:custGeom>
                <a:avLst/>
                <a:gdLst>
                  <a:gd name="connsiteX0" fmla="*/ 0 w 2642717"/>
                  <a:gd name="connsiteY0" fmla="*/ 20097 h 562708"/>
                  <a:gd name="connsiteX1" fmla="*/ 2024743 w 2642717"/>
                  <a:gd name="connsiteY1" fmla="*/ 562708 h 562708"/>
                  <a:gd name="connsiteX2" fmla="*/ 2642717 w 2642717"/>
                  <a:gd name="connsiteY2" fmla="*/ 0 h 5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42717" h="562708">
                    <a:moveTo>
                      <a:pt x="0" y="20097"/>
                    </a:moveTo>
                    <a:lnTo>
                      <a:pt x="2024743" y="562708"/>
                    </a:lnTo>
                    <a:lnTo>
                      <a:pt x="2642717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oval" w="med" len="med"/>
                <a:tailEnd type="oval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8070687" y="2803490"/>
              <a:ext cx="2768764" cy="1468473"/>
              <a:chOff x="7512423" y="2803490"/>
              <a:chExt cx="2768764" cy="1468473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7512423" y="3155170"/>
                <a:ext cx="293625" cy="549370"/>
                <a:chOff x="7514190" y="2604052"/>
                <a:chExt cx="293625" cy="549370"/>
              </a:xfrm>
            </p:grpSpPr>
            <p:sp>
              <p:nvSpPr>
                <p:cNvPr id="105" name="Rectangle 104"/>
                <p:cNvSpPr/>
                <p:nvPr/>
              </p:nvSpPr>
              <p:spPr>
                <a:xfrm>
                  <a:off x="7514190" y="2604052"/>
                  <a:ext cx="68420" cy="54937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06" name="Straight Arrow Connector 105"/>
                <p:cNvCxnSpPr/>
                <p:nvPr/>
              </p:nvCxnSpPr>
              <p:spPr>
                <a:xfrm flipH="1">
                  <a:off x="7571593" y="2881263"/>
                  <a:ext cx="236222" cy="0"/>
                </a:xfrm>
                <a:prstGeom prst="straightConnector1">
                  <a:avLst/>
                </a:prstGeom>
                <a:ln w="38100">
                  <a:solidFill>
                    <a:schemeClr val="accent1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2" name="Rectangle 101"/>
              <p:cNvSpPr/>
              <p:nvPr/>
            </p:nvSpPr>
            <p:spPr>
              <a:xfrm>
                <a:off x="9722691" y="3704540"/>
                <a:ext cx="558496" cy="56742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Freeform 102"/>
              <p:cNvSpPr/>
              <p:nvPr/>
            </p:nvSpPr>
            <p:spPr>
              <a:xfrm>
                <a:off x="7576300" y="2803490"/>
                <a:ext cx="2376435" cy="1065125"/>
              </a:xfrm>
              <a:custGeom>
                <a:avLst/>
                <a:gdLst>
                  <a:gd name="connsiteX0" fmla="*/ 0 w 2376435"/>
                  <a:gd name="connsiteY0" fmla="*/ 467248 h 1065125"/>
                  <a:gd name="connsiteX1" fmla="*/ 788796 w 2376435"/>
                  <a:gd name="connsiteY1" fmla="*/ 0 h 1065125"/>
                  <a:gd name="connsiteX2" fmla="*/ 1321359 w 2376435"/>
                  <a:gd name="connsiteY2" fmla="*/ 592853 h 1065125"/>
                  <a:gd name="connsiteX3" fmla="*/ 2019719 w 2376435"/>
                  <a:gd name="connsiteY3" fmla="*/ 572756 h 1065125"/>
                  <a:gd name="connsiteX4" fmla="*/ 2376435 w 2376435"/>
                  <a:gd name="connsiteY4" fmla="*/ 1065125 h 106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435" h="1065125">
                    <a:moveTo>
                      <a:pt x="0" y="467248"/>
                    </a:moveTo>
                    <a:lnTo>
                      <a:pt x="788796" y="0"/>
                    </a:lnTo>
                    <a:lnTo>
                      <a:pt x="1321359" y="592853"/>
                    </a:lnTo>
                    <a:lnTo>
                      <a:pt x="2019719" y="572756"/>
                    </a:lnTo>
                    <a:lnTo>
                      <a:pt x="2376435" y="1065125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oval" w="med" len="med"/>
                <a:tailEnd type="oval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Freeform 103"/>
              <p:cNvSpPr/>
              <p:nvPr/>
            </p:nvSpPr>
            <p:spPr>
              <a:xfrm>
                <a:off x="7576718" y="3582237"/>
                <a:ext cx="2532185" cy="502418"/>
              </a:xfrm>
              <a:custGeom>
                <a:avLst/>
                <a:gdLst>
                  <a:gd name="connsiteX0" fmla="*/ 0 w 2532185"/>
                  <a:gd name="connsiteY0" fmla="*/ 0 h 502418"/>
                  <a:gd name="connsiteX1" fmla="*/ 1276141 w 2532185"/>
                  <a:gd name="connsiteY1" fmla="*/ 502418 h 502418"/>
                  <a:gd name="connsiteX2" fmla="*/ 2532185 w 2532185"/>
                  <a:gd name="connsiteY2" fmla="*/ 497394 h 50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2185" h="502418">
                    <a:moveTo>
                      <a:pt x="0" y="0"/>
                    </a:moveTo>
                    <a:lnTo>
                      <a:pt x="1276141" y="502418"/>
                    </a:lnTo>
                    <a:lnTo>
                      <a:pt x="2532185" y="49739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oval" w="med" len="med"/>
                <a:tailEnd type="oval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8" name="TextBox 107"/>
            <p:cNvSpPr txBox="1"/>
            <p:nvPr/>
          </p:nvSpPr>
          <p:spPr>
            <a:xfrm>
              <a:off x="5000919" y="4379444"/>
              <a:ext cx="21868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Patch-to-patch</a:t>
              </a:r>
              <a:endParaRPr lang="en-US" sz="2400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8372074" y="4379443"/>
              <a:ext cx="21531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Patch-to-voxel</a:t>
              </a:r>
              <a:endParaRPr lang="en-US" sz="2400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189679" y="1221781"/>
            <a:ext cx="2106149" cy="1698156"/>
            <a:chOff x="904153" y="1276097"/>
            <a:chExt cx="2106149" cy="1698156"/>
          </a:xfrm>
        </p:grpSpPr>
        <p:grpSp>
          <p:nvGrpSpPr>
            <p:cNvPr id="63" name="Group 62"/>
            <p:cNvGrpSpPr/>
            <p:nvPr/>
          </p:nvGrpSpPr>
          <p:grpSpPr>
            <a:xfrm>
              <a:off x="904153" y="1276097"/>
              <a:ext cx="2106149" cy="1262843"/>
              <a:chOff x="1884653" y="2587105"/>
              <a:chExt cx="2808198" cy="1683791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1886570" y="2587105"/>
                <a:ext cx="2806281" cy="1683772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 w="285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6" name="Straight Connector 65"/>
              <p:cNvCxnSpPr/>
              <p:nvPr/>
            </p:nvCxnSpPr>
            <p:spPr>
              <a:xfrm>
                <a:off x="2447827" y="2587123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3009084" y="2587122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3570341" y="2587122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4131598" y="2587121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V="1">
                <a:off x="1886570" y="3143637"/>
                <a:ext cx="2806281" cy="2195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V="1">
                <a:off x="1886570" y="3702364"/>
                <a:ext cx="2806281" cy="2186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Rectangle 86"/>
              <p:cNvSpPr/>
              <p:nvPr/>
            </p:nvSpPr>
            <p:spPr>
              <a:xfrm>
                <a:off x="1886572" y="2587114"/>
                <a:ext cx="2790447" cy="1683772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1884653" y="3702364"/>
                <a:ext cx="558727" cy="56851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4118291" y="3143637"/>
                <a:ext cx="558727" cy="55872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Freeform 93"/>
              <p:cNvSpPr/>
              <p:nvPr/>
            </p:nvSpPr>
            <p:spPr>
              <a:xfrm>
                <a:off x="2028825" y="3267075"/>
                <a:ext cx="2347913" cy="638175"/>
              </a:xfrm>
              <a:custGeom>
                <a:avLst/>
                <a:gdLst>
                  <a:gd name="connsiteX0" fmla="*/ 0 w 2347913"/>
                  <a:gd name="connsiteY0" fmla="*/ 638175 h 638175"/>
                  <a:gd name="connsiteX1" fmla="*/ 771525 w 2347913"/>
                  <a:gd name="connsiteY1" fmla="*/ 71438 h 638175"/>
                  <a:gd name="connsiteX2" fmla="*/ 2347913 w 2347913"/>
                  <a:gd name="connsiteY2" fmla="*/ 0 h 6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7913" h="638175">
                    <a:moveTo>
                      <a:pt x="0" y="638175"/>
                    </a:moveTo>
                    <a:lnTo>
                      <a:pt x="771525" y="71438"/>
                    </a:lnTo>
                    <a:lnTo>
                      <a:pt x="2347913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oval" w="med" len="med"/>
                <a:tailEnd type="oval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Freeform 94"/>
              <p:cNvSpPr/>
              <p:nvPr/>
            </p:nvSpPr>
            <p:spPr>
              <a:xfrm>
                <a:off x="2247900" y="3514725"/>
                <a:ext cx="2257425" cy="604838"/>
              </a:xfrm>
              <a:custGeom>
                <a:avLst/>
                <a:gdLst>
                  <a:gd name="connsiteX0" fmla="*/ 0 w 2257425"/>
                  <a:gd name="connsiteY0" fmla="*/ 576263 h 604838"/>
                  <a:gd name="connsiteX1" fmla="*/ 1042988 w 2257425"/>
                  <a:gd name="connsiteY1" fmla="*/ 357188 h 604838"/>
                  <a:gd name="connsiteX2" fmla="*/ 1619250 w 2257425"/>
                  <a:gd name="connsiteY2" fmla="*/ 604838 h 604838"/>
                  <a:gd name="connsiteX3" fmla="*/ 2257425 w 2257425"/>
                  <a:gd name="connsiteY3" fmla="*/ 0 h 60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7425" h="604838">
                    <a:moveTo>
                      <a:pt x="0" y="576263"/>
                    </a:moveTo>
                    <a:lnTo>
                      <a:pt x="1042988" y="357188"/>
                    </a:lnTo>
                    <a:lnTo>
                      <a:pt x="1619250" y="604838"/>
                    </a:lnTo>
                    <a:lnTo>
                      <a:pt x="2257425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oval" w="med" len="med"/>
                <a:tailEnd type="oval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1131971" y="2604921"/>
              <a:ext cx="1633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Voxel-to-voxel</a:t>
              </a:r>
              <a:endParaRPr lang="en-US" dirty="0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5127471" y="1351868"/>
            <a:ext cx="4381648" cy="1002653"/>
            <a:chOff x="5128748" y="1325482"/>
            <a:chExt cx="4381648" cy="10026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/>
                <p:cNvSpPr txBox="1"/>
                <p:nvPr/>
              </p:nvSpPr>
              <p:spPr>
                <a:xfrm>
                  <a:off x="5128748" y="1325482"/>
                  <a:ext cx="43816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dirty="0" smtClean="0"/>
                    <a:t>An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US" sz="2800" dirty="0" smtClean="0"/>
                    <a:t> </a:t>
                  </a:r>
                  <a:r>
                    <a:rPr lang="en-US" sz="2800" i="1" dirty="0" smtClean="0"/>
                    <a:t>symmetric</a:t>
                  </a:r>
                  <a:r>
                    <a:rPr lang="en-US" sz="2800" dirty="0" smtClean="0"/>
                    <a:t> matrix</a:t>
                  </a:r>
                  <a:endParaRPr lang="en-US" sz="2800" dirty="0"/>
                </a:p>
              </p:txBody>
            </p:sp>
          </mc:Choice>
          <mc:Fallback xmlns="">
            <p:sp>
              <p:nvSpPr>
                <p:cNvPr id="97" name="TextBox 9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8748" y="1325482"/>
                  <a:ext cx="4381648" cy="52322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225" t="-12791" r="-2225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8" name="Picture 9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472" y="1925799"/>
              <a:ext cx="838200" cy="402336"/>
            </a:xfrm>
            <a:prstGeom prst="rect">
              <a:avLst/>
            </a:prstGeom>
          </p:spPr>
        </p:pic>
      </p:grpSp>
      <p:sp>
        <p:nvSpPr>
          <p:cNvPr id="99" name="TextBox 98"/>
          <p:cNvSpPr txBox="1"/>
          <p:nvPr/>
        </p:nvSpPr>
        <p:spPr>
          <a:xfrm>
            <a:off x="988674" y="1583989"/>
            <a:ext cx="10214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/>
                </a:solidFill>
              </a:rPr>
              <a:t>Precompute</a:t>
            </a:r>
            <a:r>
              <a:rPr lang="en-US" sz="2800" dirty="0" smtClean="0"/>
              <a:t> 3 types of light transfer </a:t>
            </a:r>
            <a:r>
              <a:rPr lang="en-US" sz="2800" b="1" dirty="0" smtClean="0">
                <a:solidFill>
                  <a:schemeClr val="accent2"/>
                </a:solidFill>
              </a:rPr>
              <a:t>for each exemplar block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grpSp>
        <p:nvGrpSpPr>
          <p:cNvPr id="100" name="Group 99"/>
          <p:cNvGrpSpPr/>
          <p:nvPr/>
        </p:nvGrpSpPr>
        <p:grpSpPr>
          <a:xfrm>
            <a:off x="4615257" y="802951"/>
            <a:ext cx="2493055" cy="660090"/>
            <a:chOff x="4615257" y="802951"/>
            <a:chExt cx="2493055" cy="660090"/>
          </a:xfrm>
        </p:grpSpPr>
        <p:cxnSp>
          <p:nvCxnSpPr>
            <p:cNvPr id="114" name="Straight Arrow Connector 113"/>
            <p:cNvCxnSpPr/>
            <p:nvPr/>
          </p:nvCxnSpPr>
          <p:spPr>
            <a:xfrm>
              <a:off x="5861785" y="1173656"/>
              <a:ext cx="0" cy="2893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4615257" y="802951"/>
              <a:ext cx="2493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Total number of voxels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8993812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04075 -0.2426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1213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Precomputation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5127471" y="1351868"/>
            <a:ext cx="4381648" cy="1002653"/>
            <a:chOff x="5128748" y="1325482"/>
            <a:chExt cx="4381648" cy="10026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5128748" y="1325482"/>
                  <a:ext cx="43816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dirty="0" smtClean="0"/>
                    <a:t>An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US" sz="2800" dirty="0" smtClean="0"/>
                    <a:t> </a:t>
                  </a:r>
                  <a:r>
                    <a:rPr lang="en-US" sz="2800" i="1" dirty="0" smtClean="0"/>
                    <a:t>symmetric</a:t>
                  </a:r>
                  <a:r>
                    <a:rPr lang="en-US" sz="2800" dirty="0" smtClean="0"/>
                    <a:t> matrix</a:t>
                  </a:r>
                  <a:endParaRPr lang="en-US" sz="28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8748" y="1325482"/>
                  <a:ext cx="4381648" cy="52322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225" t="-12791" r="-2225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472" y="1925799"/>
              <a:ext cx="838200" cy="402336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2279964" y="3873666"/>
            <a:ext cx="7632072" cy="2544024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279964" y="3873666"/>
            <a:ext cx="7632072" cy="2544024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2904389" y="4283779"/>
            <a:ext cx="549555" cy="5495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8581329" y="5243447"/>
            <a:ext cx="543215" cy="5432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260" y="5392120"/>
            <a:ext cx="381381" cy="3467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56" y="4435035"/>
            <a:ext cx="360045" cy="298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12" y="4161130"/>
            <a:ext cx="1440576" cy="14405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495" y="4161129"/>
            <a:ext cx="1369426" cy="136942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244228" y="5563142"/>
            <a:ext cx="1703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Virtual light</a:t>
            </a:r>
            <a:endParaRPr lang="en-US" sz="2400" dirty="0"/>
          </a:p>
        </p:txBody>
      </p:sp>
      <p:sp>
        <p:nvSpPr>
          <p:cNvPr id="72" name="TextBox 71"/>
          <p:cNvSpPr txBox="1"/>
          <p:nvPr/>
        </p:nvSpPr>
        <p:spPr>
          <a:xfrm>
            <a:off x="5229792" y="5570298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Light meter</a:t>
            </a:r>
            <a:endParaRPr lang="en-US" sz="2400" dirty="0"/>
          </a:p>
        </p:txBody>
      </p:sp>
      <p:grpSp>
        <p:nvGrpSpPr>
          <p:cNvPr id="80" name="Group 79"/>
          <p:cNvGrpSpPr/>
          <p:nvPr/>
        </p:nvGrpSpPr>
        <p:grpSpPr>
          <a:xfrm>
            <a:off x="3022333" y="4081114"/>
            <a:ext cx="5986913" cy="2136808"/>
            <a:chOff x="3022333" y="3599848"/>
            <a:chExt cx="5986913" cy="2136808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3359217" y="4263992"/>
              <a:ext cx="5351646" cy="587141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Freeform 75"/>
            <p:cNvSpPr/>
            <p:nvPr/>
          </p:nvSpPr>
          <p:spPr>
            <a:xfrm>
              <a:off x="3022333" y="4263991"/>
              <a:ext cx="5727031" cy="1472665"/>
            </a:xfrm>
            <a:custGeom>
              <a:avLst/>
              <a:gdLst>
                <a:gd name="connsiteX0" fmla="*/ 0 w 5698156"/>
                <a:gd name="connsiteY0" fmla="*/ 0 h 1511166"/>
                <a:gd name="connsiteX1" fmla="*/ 67377 w 5698156"/>
                <a:gd name="connsiteY1" fmla="*/ 1126155 h 1511166"/>
                <a:gd name="connsiteX2" fmla="*/ 702645 w 5698156"/>
                <a:gd name="connsiteY2" fmla="*/ 1183907 h 1511166"/>
                <a:gd name="connsiteX3" fmla="*/ 721895 w 5698156"/>
                <a:gd name="connsiteY3" fmla="*/ 885524 h 1511166"/>
                <a:gd name="connsiteX4" fmla="*/ 365760 w 5698156"/>
                <a:gd name="connsiteY4" fmla="*/ 895149 h 1511166"/>
                <a:gd name="connsiteX5" fmla="*/ 423512 w 5698156"/>
                <a:gd name="connsiteY5" fmla="*/ 596766 h 1511166"/>
                <a:gd name="connsiteX6" fmla="*/ 1222409 w 5698156"/>
                <a:gd name="connsiteY6" fmla="*/ 721894 h 1511166"/>
                <a:gd name="connsiteX7" fmla="*/ 952901 w 5698156"/>
                <a:gd name="connsiteY7" fmla="*/ 1347536 h 1511166"/>
                <a:gd name="connsiteX8" fmla="*/ 1559293 w 5698156"/>
                <a:gd name="connsiteY8" fmla="*/ 1434164 h 1511166"/>
                <a:gd name="connsiteX9" fmla="*/ 1694047 w 5698156"/>
                <a:gd name="connsiteY9" fmla="*/ 1145406 h 1511166"/>
                <a:gd name="connsiteX10" fmla="*/ 1347537 w 5698156"/>
                <a:gd name="connsiteY10" fmla="*/ 1116530 h 1511166"/>
                <a:gd name="connsiteX11" fmla="*/ 1414914 w 5698156"/>
                <a:gd name="connsiteY11" fmla="*/ 789271 h 1511166"/>
                <a:gd name="connsiteX12" fmla="*/ 2281188 w 5698156"/>
                <a:gd name="connsiteY12" fmla="*/ 952901 h 1511166"/>
                <a:gd name="connsiteX13" fmla="*/ 1992430 w 5698156"/>
                <a:gd name="connsiteY13" fmla="*/ 1424538 h 1511166"/>
                <a:gd name="connsiteX14" fmla="*/ 2569946 w 5698156"/>
                <a:gd name="connsiteY14" fmla="*/ 1453414 h 1511166"/>
                <a:gd name="connsiteX15" fmla="*/ 2627697 w 5698156"/>
                <a:gd name="connsiteY15" fmla="*/ 972151 h 1511166"/>
                <a:gd name="connsiteX16" fmla="*/ 3224464 w 5698156"/>
                <a:gd name="connsiteY16" fmla="*/ 1029903 h 1511166"/>
                <a:gd name="connsiteX17" fmla="*/ 3243714 w 5698156"/>
                <a:gd name="connsiteY17" fmla="*/ 1309035 h 1511166"/>
                <a:gd name="connsiteX18" fmla="*/ 2839453 w 5698156"/>
                <a:gd name="connsiteY18" fmla="*/ 1280160 h 1511166"/>
                <a:gd name="connsiteX19" fmla="*/ 2887579 w 5698156"/>
                <a:gd name="connsiteY19" fmla="*/ 1511166 h 1511166"/>
                <a:gd name="connsiteX20" fmla="*/ 3580598 w 5698156"/>
                <a:gd name="connsiteY20" fmla="*/ 1472665 h 1511166"/>
                <a:gd name="connsiteX21" fmla="*/ 3522847 w 5698156"/>
                <a:gd name="connsiteY21" fmla="*/ 760395 h 1511166"/>
                <a:gd name="connsiteX22" fmla="*/ 4196615 w 5698156"/>
                <a:gd name="connsiteY22" fmla="*/ 779646 h 1511166"/>
                <a:gd name="connsiteX23" fmla="*/ 4196615 w 5698156"/>
                <a:gd name="connsiteY23" fmla="*/ 1164656 h 1511166"/>
                <a:gd name="connsiteX24" fmla="*/ 3811605 w 5698156"/>
                <a:gd name="connsiteY24" fmla="*/ 1174282 h 1511166"/>
                <a:gd name="connsiteX25" fmla="*/ 3850106 w 5698156"/>
                <a:gd name="connsiteY25" fmla="*/ 1511166 h 1511166"/>
                <a:gd name="connsiteX26" fmla="*/ 4504624 w 5698156"/>
                <a:gd name="connsiteY26" fmla="*/ 1453414 h 1511166"/>
                <a:gd name="connsiteX27" fmla="*/ 4543125 w 5698156"/>
                <a:gd name="connsiteY27" fmla="*/ 1001027 h 1511166"/>
                <a:gd name="connsiteX28" fmla="*/ 4985887 w 5698156"/>
                <a:gd name="connsiteY28" fmla="*/ 1020277 h 1511166"/>
                <a:gd name="connsiteX29" fmla="*/ 4966636 w 5698156"/>
                <a:gd name="connsiteY29" fmla="*/ 1491915 h 1511166"/>
                <a:gd name="connsiteX30" fmla="*/ 5216893 w 5698156"/>
                <a:gd name="connsiteY30" fmla="*/ 1491915 h 1511166"/>
                <a:gd name="connsiteX31" fmla="*/ 5255394 w 5698156"/>
                <a:gd name="connsiteY31" fmla="*/ 943275 h 1511166"/>
                <a:gd name="connsiteX32" fmla="*/ 5698156 w 5698156"/>
                <a:gd name="connsiteY32" fmla="*/ 972151 h 1511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698156" h="1511166">
                  <a:moveTo>
                    <a:pt x="0" y="0"/>
                  </a:moveTo>
                  <a:lnTo>
                    <a:pt x="67377" y="1126155"/>
                  </a:lnTo>
                  <a:lnTo>
                    <a:pt x="702645" y="1183907"/>
                  </a:lnTo>
                  <a:lnTo>
                    <a:pt x="721895" y="885524"/>
                  </a:lnTo>
                  <a:lnTo>
                    <a:pt x="365760" y="895149"/>
                  </a:lnTo>
                  <a:lnTo>
                    <a:pt x="423512" y="596766"/>
                  </a:lnTo>
                  <a:lnTo>
                    <a:pt x="1222409" y="721894"/>
                  </a:lnTo>
                  <a:lnTo>
                    <a:pt x="952901" y="1347536"/>
                  </a:lnTo>
                  <a:lnTo>
                    <a:pt x="1559293" y="1434164"/>
                  </a:lnTo>
                  <a:lnTo>
                    <a:pt x="1694047" y="1145406"/>
                  </a:lnTo>
                  <a:lnTo>
                    <a:pt x="1347537" y="1116530"/>
                  </a:lnTo>
                  <a:lnTo>
                    <a:pt x="1414914" y="789271"/>
                  </a:lnTo>
                  <a:lnTo>
                    <a:pt x="2281188" y="952901"/>
                  </a:lnTo>
                  <a:lnTo>
                    <a:pt x="1992430" y="1424538"/>
                  </a:lnTo>
                  <a:lnTo>
                    <a:pt x="2569946" y="1453414"/>
                  </a:lnTo>
                  <a:lnTo>
                    <a:pt x="2627697" y="972151"/>
                  </a:lnTo>
                  <a:lnTo>
                    <a:pt x="3224464" y="1029903"/>
                  </a:lnTo>
                  <a:lnTo>
                    <a:pt x="3243714" y="1309035"/>
                  </a:lnTo>
                  <a:lnTo>
                    <a:pt x="2839453" y="1280160"/>
                  </a:lnTo>
                  <a:lnTo>
                    <a:pt x="2887579" y="1511166"/>
                  </a:lnTo>
                  <a:lnTo>
                    <a:pt x="3580598" y="1472665"/>
                  </a:lnTo>
                  <a:lnTo>
                    <a:pt x="3522847" y="760395"/>
                  </a:lnTo>
                  <a:lnTo>
                    <a:pt x="4196615" y="779646"/>
                  </a:lnTo>
                  <a:lnTo>
                    <a:pt x="4196615" y="1164656"/>
                  </a:lnTo>
                  <a:lnTo>
                    <a:pt x="3811605" y="1174282"/>
                  </a:lnTo>
                  <a:lnTo>
                    <a:pt x="3850106" y="1511166"/>
                  </a:lnTo>
                  <a:lnTo>
                    <a:pt x="4504624" y="1453414"/>
                  </a:lnTo>
                  <a:lnTo>
                    <a:pt x="4543125" y="1001027"/>
                  </a:lnTo>
                  <a:lnTo>
                    <a:pt x="4985887" y="1020277"/>
                  </a:lnTo>
                  <a:lnTo>
                    <a:pt x="4966636" y="1491915"/>
                  </a:lnTo>
                  <a:lnTo>
                    <a:pt x="5216893" y="1491915"/>
                  </a:lnTo>
                  <a:lnTo>
                    <a:pt x="5255394" y="943275"/>
                  </a:lnTo>
                  <a:lnTo>
                    <a:pt x="5698156" y="972151"/>
                  </a:lnTo>
                </a:path>
              </a:pathLst>
            </a:custGeom>
            <a:noFill/>
            <a:ln w="28575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Freeform 78"/>
            <p:cNvSpPr/>
            <p:nvPr/>
          </p:nvSpPr>
          <p:spPr>
            <a:xfrm>
              <a:off x="3330341" y="3599848"/>
              <a:ext cx="5678905" cy="1289786"/>
            </a:xfrm>
            <a:custGeom>
              <a:avLst/>
              <a:gdLst>
                <a:gd name="connsiteX0" fmla="*/ 0 w 5678905"/>
                <a:gd name="connsiteY0" fmla="*/ 317634 h 1289786"/>
                <a:gd name="connsiteX1" fmla="*/ 741145 w 5678905"/>
                <a:gd name="connsiteY1" fmla="*/ 0 h 1289786"/>
                <a:gd name="connsiteX2" fmla="*/ 5621154 w 5678905"/>
                <a:gd name="connsiteY2" fmla="*/ 577516 h 1289786"/>
                <a:gd name="connsiteX3" fmla="*/ 5678905 w 5678905"/>
                <a:gd name="connsiteY3" fmla="*/ 1289786 h 1289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78905" h="1289786">
                  <a:moveTo>
                    <a:pt x="0" y="317634"/>
                  </a:moveTo>
                  <a:lnTo>
                    <a:pt x="741145" y="0"/>
                  </a:lnTo>
                  <a:lnTo>
                    <a:pt x="5621154" y="577516"/>
                  </a:lnTo>
                  <a:lnTo>
                    <a:pt x="5678905" y="1289786"/>
                  </a:lnTo>
                </a:path>
              </a:pathLst>
            </a:custGeom>
            <a:noFill/>
            <a:ln w="28575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394917" y="3079713"/>
            <a:ext cx="3402164" cy="523220"/>
            <a:chOff x="5053890" y="3129430"/>
            <a:chExt cx="3402164" cy="523220"/>
          </a:xfrm>
        </p:grpSpPr>
        <p:sp>
          <p:nvSpPr>
            <p:cNvPr id="81" name="TextBox 80"/>
            <p:cNvSpPr txBox="1"/>
            <p:nvPr/>
          </p:nvSpPr>
          <p:spPr>
            <a:xfrm>
              <a:off x="5053890" y="3129430"/>
              <a:ext cx="20842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Definition of</a:t>
              </a:r>
              <a:endParaRPr lang="en-US" sz="2800" dirty="0"/>
            </a:p>
          </p:txBody>
        </p:sp>
        <p:pic>
          <p:nvPicPr>
            <p:cNvPr id="83" name="Picture 8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2564" y="3241790"/>
              <a:ext cx="1253490" cy="357378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4615257" y="804324"/>
            <a:ext cx="2493055" cy="658717"/>
            <a:chOff x="4615257" y="804324"/>
            <a:chExt cx="2493055" cy="658717"/>
          </a:xfrm>
        </p:grpSpPr>
        <p:cxnSp>
          <p:nvCxnSpPr>
            <p:cNvPr id="86" name="Straight Arrow Connector 85"/>
            <p:cNvCxnSpPr/>
            <p:nvPr/>
          </p:nvCxnSpPr>
          <p:spPr>
            <a:xfrm>
              <a:off x="5861785" y="1173656"/>
              <a:ext cx="0" cy="2893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4615257" y="804324"/>
              <a:ext cx="2493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Total number of voxels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189679" y="1221781"/>
            <a:ext cx="2106149" cy="1698156"/>
            <a:chOff x="904153" y="1276097"/>
            <a:chExt cx="2106149" cy="1698156"/>
          </a:xfrm>
        </p:grpSpPr>
        <p:grpSp>
          <p:nvGrpSpPr>
            <p:cNvPr id="42" name="Group 41"/>
            <p:cNvGrpSpPr/>
            <p:nvPr/>
          </p:nvGrpSpPr>
          <p:grpSpPr>
            <a:xfrm>
              <a:off x="904153" y="1276097"/>
              <a:ext cx="2106149" cy="1262843"/>
              <a:chOff x="1884653" y="2587105"/>
              <a:chExt cx="2808198" cy="1683791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1886570" y="2587105"/>
                <a:ext cx="2806281" cy="1683772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 w="285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>
                <a:off x="2447827" y="2587123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009084" y="2587122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3570341" y="2587122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4131598" y="2587121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1886570" y="3143637"/>
                <a:ext cx="2806281" cy="2195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1886570" y="3702364"/>
                <a:ext cx="2806281" cy="2186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Rectangle 52"/>
              <p:cNvSpPr/>
              <p:nvPr/>
            </p:nvSpPr>
            <p:spPr>
              <a:xfrm>
                <a:off x="1886572" y="2587114"/>
                <a:ext cx="2790447" cy="1683772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1884653" y="3702364"/>
                <a:ext cx="558727" cy="56851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118291" y="3143637"/>
                <a:ext cx="558727" cy="55872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2028825" y="3267075"/>
                <a:ext cx="2347913" cy="638175"/>
              </a:xfrm>
              <a:custGeom>
                <a:avLst/>
                <a:gdLst>
                  <a:gd name="connsiteX0" fmla="*/ 0 w 2347913"/>
                  <a:gd name="connsiteY0" fmla="*/ 638175 h 638175"/>
                  <a:gd name="connsiteX1" fmla="*/ 771525 w 2347913"/>
                  <a:gd name="connsiteY1" fmla="*/ 71438 h 638175"/>
                  <a:gd name="connsiteX2" fmla="*/ 2347913 w 2347913"/>
                  <a:gd name="connsiteY2" fmla="*/ 0 h 6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7913" h="638175">
                    <a:moveTo>
                      <a:pt x="0" y="638175"/>
                    </a:moveTo>
                    <a:lnTo>
                      <a:pt x="771525" y="71438"/>
                    </a:lnTo>
                    <a:lnTo>
                      <a:pt x="2347913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oval" w="med" len="med"/>
                <a:tailEnd type="oval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2247900" y="3514725"/>
                <a:ext cx="2257425" cy="604838"/>
              </a:xfrm>
              <a:custGeom>
                <a:avLst/>
                <a:gdLst>
                  <a:gd name="connsiteX0" fmla="*/ 0 w 2257425"/>
                  <a:gd name="connsiteY0" fmla="*/ 576263 h 604838"/>
                  <a:gd name="connsiteX1" fmla="*/ 1042988 w 2257425"/>
                  <a:gd name="connsiteY1" fmla="*/ 357188 h 604838"/>
                  <a:gd name="connsiteX2" fmla="*/ 1619250 w 2257425"/>
                  <a:gd name="connsiteY2" fmla="*/ 604838 h 604838"/>
                  <a:gd name="connsiteX3" fmla="*/ 2257425 w 2257425"/>
                  <a:gd name="connsiteY3" fmla="*/ 0 h 60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7425" h="604838">
                    <a:moveTo>
                      <a:pt x="0" y="576263"/>
                    </a:moveTo>
                    <a:lnTo>
                      <a:pt x="1042988" y="357188"/>
                    </a:lnTo>
                    <a:lnTo>
                      <a:pt x="1619250" y="604838"/>
                    </a:lnTo>
                    <a:lnTo>
                      <a:pt x="2257425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oval" w="med" len="med"/>
                <a:tailEnd type="oval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1131971" y="2604921"/>
              <a:ext cx="1633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Voxel-to-voxel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1421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22604 0.09838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490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23958 -0.04514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-226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72" grpId="0"/>
      <p:bldP spid="7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06010" y="1071885"/>
            <a:ext cx="7060165" cy="5417713"/>
            <a:chOff x="1206010" y="1071885"/>
            <a:chExt cx="7060165" cy="54177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010" y="1599249"/>
              <a:ext cx="7060165" cy="452101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6303265" y="6120266"/>
              <a:ext cx="1962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[Zhao et al. 2011]</a:t>
              </a:r>
              <a:endPara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123873" y="1071885"/>
              <a:ext cx="12244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Velvet</a:t>
              </a:r>
              <a:endParaRPr lang="en-US" sz="2800" b="1" dirty="0"/>
            </a:p>
          </p:txBody>
        </p: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6" r="12396"/>
          <a:stretch/>
        </p:blipFill>
        <p:spPr>
          <a:xfrm>
            <a:off x="8445101" y="4069372"/>
            <a:ext cx="2681750" cy="1920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992173" y="4916139"/>
            <a:ext cx="2207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Highly detailed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6071616" y="3904488"/>
            <a:ext cx="384048" cy="29260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8643621" y="3523662"/>
            <a:ext cx="2671301" cy="2776597"/>
            <a:chOff x="8643621" y="3195630"/>
            <a:chExt cx="2671301" cy="2776597"/>
          </a:xfrm>
        </p:grpSpPr>
        <p:sp>
          <p:nvSpPr>
            <p:cNvPr id="8" name="TextBox 7"/>
            <p:cNvSpPr txBox="1"/>
            <p:nvPr/>
          </p:nvSpPr>
          <p:spPr>
            <a:xfrm>
              <a:off x="8909715" y="5510562"/>
              <a:ext cx="21350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Tons of voxels</a:t>
              </a:r>
              <a:endParaRPr lang="en-US" sz="2400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8643621" y="3195630"/>
              <a:ext cx="2671301" cy="2311025"/>
              <a:chOff x="8760430" y="1848761"/>
              <a:chExt cx="3043390" cy="2632926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0430" y="1848763"/>
                <a:ext cx="1015997" cy="104587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1826" y="1848762"/>
                <a:ext cx="1015997" cy="1045877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87823" y="1848761"/>
                <a:ext cx="1015997" cy="1045881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0430" y="3435808"/>
                <a:ext cx="1015997" cy="1045879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1826" y="3435807"/>
                <a:ext cx="1015997" cy="1045879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87823" y="3435806"/>
                <a:ext cx="1015997" cy="1045879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9246924" y="4004095"/>
              <a:ext cx="14606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/>
                <a:t>… … …</a:t>
              </a:r>
              <a:endParaRPr lang="en-US" sz="2800" b="1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643621" y="1397742"/>
            <a:ext cx="2483230" cy="1638440"/>
            <a:chOff x="8643621" y="1818163"/>
            <a:chExt cx="2483230" cy="1638440"/>
          </a:xfrm>
        </p:grpSpPr>
        <p:sp>
          <p:nvSpPr>
            <p:cNvPr id="7" name="TextBox 6"/>
            <p:cNvSpPr txBox="1"/>
            <p:nvPr/>
          </p:nvSpPr>
          <p:spPr>
            <a:xfrm>
              <a:off x="8653969" y="2994938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Highly scattering</a:t>
              </a:r>
              <a:endParaRPr lang="en-US" sz="2400" dirty="0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8643621" y="1818163"/>
              <a:ext cx="2483230" cy="1176775"/>
              <a:chOff x="8643621" y="1935126"/>
              <a:chExt cx="2483230" cy="1176775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8643621" y="2179674"/>
                <a:ext cx="2483230" cy="932227"/>
              </a:xfrm>
              <a:custGeom>
                <a:avLst/>
                <a:gdLst>
                  <a:gd name="connsiteX0" fmla="*/ 0 w 2466754"/>
                  <a:gd name="connsiteY0" fmla="*/ 733647 h 744279"/>
                  <a:gd name="connsiteX1" fmla="*/ 2466754 w 2466754"/>
                  <a:gd name="connsiteY1" fmla="*/ 744279 h 744279"/>
                  <a:gd name="connsiteX2" fmla="*/ 2466754 w 2466754"/>
                  <a:gd name="connsiteY2" fmla="*/ 53163 h 744279"/>
                  <a:gd name="connsiteX3" fmla="*/ 2264735 w 2466754"/>
                  <a:gd name="connsiteY3" fmla="*/ 116958 h 744279"/>
                  <a:gd name="connsiteX4" fmla="*/ 2020186 w 2466754"/>
                  <a:gd name="connsiteY4" fmla="*/ 31898 h 744279"/>
                  <a:gd name="connsiteX5" fmla="*/ 1967024 w 2466754"/>
                  <a:gd name="connsiteY5" fmla="*/ 85061 h 744279"/>
                  <a:gd name="connsiteX6" fmla="*/ 1786270 w 2466754"/>
                  <a:gd name="connsiteY6" fmla="*/ 21265 h 744279"/>
                  <a:gd name="connsiteX7" fmla="*/ 1626782 w 2466754"/>
                  <a:gd name="connsiteY7" fmla="*/ 85061 h 744279"/>
                  <a:gd name="connsiteX8" fmla="*/ 1562986 w 2466754"/>
                  <a:gd name="connsiteY8" fmla="*/ 42530 h 744279"/>
                  <a:gd name="connsiteX9" fmla="*/ 1499191 w 2466754"/>
                  <a:gd name="connsiteY9" fmla="*/ 74428 h 744279"/>
                  <a:gd name="connsiteX10" fmla="*/ 1254642 w 2466754"/>
                  <a:gd name="connsiteY10" fmla="*/ 10633 h 744279"/>
                  <a:gd name="connsiteX11" fmla="*/ 1137684 w 2466754"/>
                  <a:gd name="connsiteY11" fmla="*/ 74428 h 744279"/>
                  <a:gd name="connsiteX12" fmla="*/ 967563 w 2466754"/>
                  <a:gd name="connsiteY12" fmla="*/ 0 h 744279"/>
                  <a:gd name="connsiteX13" fmla="*/ 818707 w 2466754"/>
                  <a:gd name="connsiteY13" fmla="*/ 63796 h 744279"/>
                  <a:gd name="connsiteX14" fmla="*/ 616689 w 2466754"/>
                  <a:gd name="connsiteY14" fmla="*/ 31898 h 744279"/>
                  <a:gd name="connsiteX15" fmla="*/ 574159 w 2466754"/>
                  <a:gd name="connsiteY15" fmla="*/ 85061 h 744279"/>
                  <a:gd name="connsiteX16" fmla="*/ 414670 w 2466754"/>
                  <a:gd name="connsiteY16" fmla="*/ 0 h 744279"/>
                  <a:gd name="connsiteX17" fmla="*/ 329610 w 2466754"/>
                  <a:gd name="connsiteY17" fmla="*/ 31898 h 744279"/>
                  <a:gd name="connsiteX18" fmla="*/ 202019 w 2466754"/>
                  <a:gd name="connsiteY18" fmla="*/ 0 h 744279"/>
                  <a:gd name="connsiteX19" fmla="*/ 116959 w 2466754"/>
                  <a:gd name="connsiteY19" fmla="*/ 63796 h 744279"/>
                  <a:gd name="connsiteX20" fmla="*/ 31898 w 2466754"/>
                  <a:gd name="connsiteY20" fmla="*/ 21265 h 744279"/>
                  <a:gd name="connsiteX21" fmla="*/ 0 w 2466754"/>
                  <a:gd name="connsiteY21" fmla="*/ 733647 h 744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466754" h="744279">
                    <a:moveTo>
                      <a:pt x="0" y="733647"/>
                    </a:moveTo>
                    <a:lnTo>
                      <a:pt x="2466754" y="744279"/>
                    </a:lnTo>
                    <a:lnTo>
                      <a:pt x="2466754" y="53163"/>
                    </a:lnTo>
                    <a:lnTo>
                      <a:pt x="2264735" y="116958"/>
                    </a:lnTo>
                    <a:lnTo>
                      <a:pt x="2020186" y="31898"/>
                    </a:lnTo>
                    <a:lnTo>
                      <a:pt x="1967024" y="85061"/>
                    </a:lnTo>
                    <a:lnTo>
                      <a:pt x="1786270" y="21265"/>
                    </a:lnTo>
                    <a:lnTo>
                      <a:pt x="1626782" y="85061"/>
                    </a:lnTo>
                    <a:lnTo>
                      <a:pt x="1562986" y="42530"/>
                    </a:lnTo>
                    <a:lnTo>
                      <a:pt x="1499191" y="74428"/>
                    </a:lnTo>
                    <a:lnTo>
                      <a:pt x="1254642" y="10633"/>
                    </a:lnTo>
                    <a:lnTo>
                      <a:pt x="1137684" y="74428"/>
                    </a:lnTo>
                    <a:lnTo>
                      <a:pt x="967563" y="0"/>
                    </a:lnTo>
                    <a:lnTo>
                      <a:pt x="818707" y="63796"/>
                    </a:lnTo>
                    <a:lnTo>
                      <a:pt x="616689" y="31898"/>
                    </a:lnTo>
                    <a:lnTo>
                      <a:pt x="574159" y="85061"/>
                    </a:lnTo>
                    <a:lnTo>
                      <a:pt x="414670" y="0"/>
                    </a:lnTo>
                    <a:lnTo>
                      <a:pt x="329610" y="31898"/>
                    </a:lnTo>
                    <a:lnTo>
                      <a:pt x="202019" y="0"/>
                    </a:lnTo>
                    <a:lnTo>
                      <a:pt x="116959" y="63796"/>
                    </a:lnTo>
                    <a:lnTo>
                      <a:pt x="31898" y="21265"/>
                    </a:lnTo>
                    <a:lnTo>
                      <a:pt x="0" y="733647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lumOff val="15000"/>
                </a:schemeClr>
              </a:solidFill>
              <a:ln w="28575">
                <a:solidFill>
                  <a:schemeClr val="tx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8750595" y="1935126"/>
                <a:ext cx="2200941" cy="1041990"/>
              </a:xfrm>
              <a:custGeom>
                <a:avLst/>
                <a:gdLst>
                  <a:gd name="connsiteX0" fmla="*/ 0 w 2179675"/>
                  <a:gd name="connsiteY0" fmla="*/ 0 h 999460"/>
                  <a:gd name="connsiteX1" fmla="*/ 202019 w 2179675"/>
                  <a:gd name="connsiteY1" fmla="*/ 850604 h 999460"/>
                  <a:gd name="connsiteX2" fmla="*/ 350875 w 2179675"/>
                  <a:gd name="connsiteY2" fmla="*/ 754911 h 999460"/>
                  <a:gd name="connsiteX3" fmla="*/ 382772 w 2179675"/>
                  <a:gd name="connsiteY3" fmla="*/ 956930 h 999460"/>
                  <a:gd name="connsiteX4" fmla="*/ 531628 w 2179675"/>
                  <a:gd name="connsiteY4" fmla="*/ 925032 h 999460"/>
                  <a:gd name="connsiteX5" fmla="*/ 595424 w 2179675"/>
                  <a:gd name="connsiteY5" fmla="*/ 637953 h 999460"/>
                  <a:gd name="connsiteX6" fmla="*/ 308345 w 2179675"/>
                  <a:gd name="connsiteY6" fmla="*/ 659218 h 999460"/>
                  <a:gd name="connsiteX7" fmla="*/ 435935 w 2179675"/>
                  <a:gd name="connsiteY7" fmla="*/ 414670 h 999460"/>
                  <a:gd name="connsiteX8" fmla="*/ 701749 w 2179675"/>
                  <a:gd name="connsiteY8" fmla="*/ 542260 h 999460"/>
                  <a:gd name="connsiteX9" fmla="*/ 712382 w 2179675"/>
                  <a:gd name="connsiteY9" fmla="*/ 935665 h 999460"/>
                  <a:gd name="connsiteX10" fmla="*/ 893135 w 2179675"/>
                  <a:gd name="connsiteY10" fmla="*/ 797442 h 999460"/>
                  <a:gd name="connsiteX11" fmla="*/ 797442 w 2179675"/>
                  <a:gd name="connsiteY11" fmla="*/ 659218 h 999460"/>
                  <a:gd name="connsiteX12" fmla="*/ 946298 w 2179675"/>
                  <a:gd name="connsiteY12" fmla="*/ 606056 h 999460"/>
                  <a:gd name="connsiteX13" fmla="*/ 818707 w 2179675"/>
                  <a:gd name="connsiteY13" fmla="*/ 425302 h 999460"/>
                  <a:gd name="connsiteX14" fmla="*/ 1169582 w 2179675"/>
                  <a:gd name="connsiteY14" fmla="*/ 531628 h 999460"/>
                  <a:gd name="connsiteX15" fmla="*/ 925033 w 2179675"/>
                  <a:gd name="connsiteY15" fmla="*/ 733646 h 999460"/>
                  <a:gd name="connsiteX16" fmla="*/ 1073889 w 2179675"/>
                  <a:gd name="connsiteY16" fmla="*/ 956930 h 999460"/>
                  <a:gd name="connsiteX17" fmla="*/ 1339703 w 2179675"/>
                  <a:gd name="connsiteY17" fmla="*/ 882502 h 999460"/>
                  <a:gd name="connsiteX18" fmla="*/ 1116419 w 2179675"/>
                  <a:gd name="connsiteY18" fmla="*/ 786809 h 999460"/>
                  <a:gd name="connsiteX19" fmla="*/ 1244010 w 2179675"/>
                  <a:gd name="connsiteY19" fmla="*/ 637953 h 999460"/>
                  <a:gd name="connsiteX20" fmla="*/ 1307805 w 2179675"/>
                  <a:gd name="connsiteY20" fmla="*/ 808074 h 999460"/>
                  <a:gd name="connsiteX21" fmla="*/ 1382233 w 2179675"/>
                  <a:gd name="connsiteY21" fmla="*/ 637953 h 999460"/>
                  <a:gd name="connsiteX22" fmla="*/ 1212112 w 2179675"/>
                  <a:gd name="connsiteY22" fmla="*/ 446567 h 999460"/>
                  <a:gd name="connsiteX23" fmla="*/ 1382233 w 2179675"/>
                  <a:gd name="connsiteY23" fmla="*/ 414670 h 999460"/>
                  <a:gd name="connsiteX24" fmla="*/ 1446028 w 2179675"/>
                  <a:gd name="connsiteY24" fmla="*/ 616688 h 999460"/>
                  <a:gd name="connsiteX25" fmla="*/ 1584252 w 2179675"/>
                  <a:gd name="connsiteY25" fmla="*/ 616688 h 999460"/>
                  <a:gd name="connsiteX26" fmla="*/ 1414131 w 2179675"/>
                  <a:gd name="connsiteY26" fmla="*/ 818707 h 999460"/>
                  <a:gd name="connsiteX27" fmla="*/ 1446028 w 2179675"/>
                  <a:gd name="connsiteY27" fmla="*/ 999460 h 999460"/>
                  <a:gd name="connsiteX28" fmla="*/ 1648047 w 2179675"/>
                  <a:gd name="connsiteY28" fmla="*/ 914400 h 999460"/>
                  <a:gd name="connsiteX29" fmla="*/ 1520456 w 2179675"/>
                  <a:gd name="connsiteY29" fmla="*/ 839972 h 999460"/>
                  <a:gd name="connsiteX30" fmla="*/ 1743740 w 2179675"/>
                  <a:gd name="connsiteY30" fmla="*/ 797442 h 999460"/>
                  <a:gd name="connsiteX31" fmla="*/ 1594884 w 2179675"/>
                  <a:gd name="connsiteY31" fmla="*/ 723014 h 999460"/>
                  <a:gd name="connsiteX32" fmla="*/ 1775638 w 2179675"/>
                  <a:gd name="connsiteY32" fmla="*/ 595423 h 999460"/>
                  <a:gd name="connsiteX33" fmla="*/ 1520456 w 2179675"/>
                  <a:gd name="connsiteY33" fmla="*/ 499730 h 999460"/>
                  <a:gd name="connsiteX34" fmla="*/ 1733107 w 2179675"/>
                  <a:gd name="connsiteY34" fmla="*/ 372139 h 999460"/>
                  <a:gd name="connsiteX35" fmla="*/ 1871331 w 2179675"/>
                  <a:gd name="connsiteY35" fmla="*/ 489097 h 999460"/>
                  <a:gd name="connsiteX36" fmla="*/ 1818168 w 2179675"/>
                  <a:gd name="connsiteY36" fmla="*/ 733646 h 999460"/>
                  <a:gd name="connsiteX37" fmla="*/ 1988289 w 2179675"/>
                  <a:gd name="connsiteY37" fmla="*/ 808074 h 999460"/>
                  <a:gd name="connsiteX38" fmla="*/ 1701210 w 2179675"/>
                  <a:gd name="connsiteY38" fmla="*/ 956930 h 999460"/>
                  <a:gd name="connsiteX39" fmla="*/ 2083982 w 2179675"/>
                  <a:gd name="connsiteY39" fmla="*/ 999460 h 999460"/>
                  <a:gd name="connsiteX40" fmla="*/ 2169042 w 2179675"/>
                  <a:gd name="connsiteY40" fmla="*/ 797442 h 999460"/>
                  <a:gd name="connsiteX41" fmla="*/ 1935126 w 2179675"/>
                  <a:gd name="connsiteY41" fmla="*/ 659218 h 999460"/>
                  <a:gd name="connsiteX42" fmla="*/ 2179675 w 2179675"/>
                  <a:gd name="connsiteY42" fmla="*/ 574158 h 999460"/>
                  <a:gd name="connsiteX43" fmla="*/ 2041452 w 2179675"/>
                  <a:gd name="connsiteY43" fmla="*/ 478465 h 999460"/>
                  <a:gd name="connsiteX0" fmla="*/ 0 w 2179675"/>
                  <a:gd name="connsiteY0" fmla="*/ 318977 h 1318437"/>
                  <a:gd name="connsiteX1" fmla="*/ 202019 w 2179675"/>
                  <a:gd name="connsiteY1" fmla="*/ 1169581 h 1318437"/>
                  <a:gd name="connsiteX2" fmla="*/ 350875 w 2179675"/>
                  <a:gd name="connsiteY2" fmla="*/ 1073888 h 1318437"/>
                  <a:gd name="connsiteX3" fmla="*/ 382772 w 2179675"/>
                  <a:gd name="connsiteY3" fmla="*/ 1275907 h 1318437"/>
                  <a:gd name="connsiteX4" fmla="*/ 531628 w 2179675"/>
                  <a:gd name="connsiteY4" fmla="*/ 1244009 h 1318437"/>
                  <a:gd name="connsiteX5" fmla="*/ 595424 w 2179675"/>
                  <a:gd name="connsiteY5" fmla="*/ 956930 h 1318437"/>
                  <a:gd name="connsiteX6" fmla="*/ 308345 w 2179675"/>
                  <a:gd name="connsiteY6" fmla="*/ 978195 h 1318437"/>
                  <a:gd name="connsiteX7" fmla="*/ 435935 w 2179675"/>
                  <a:gd name="connsiteY7" fmla="*/ 733647 h 1318437"/>
                  <a:gd name="connsiteX8" fmla="*/ 701749 w 2179675"/>
                  <a:gd name="connsiteY8" fmla="*/ 861237 h 1318437"/>
                  <a:gd name="connsiteX9" fmla="*/ 712382 w 2179675"/>
                  <a:gd name="connsiteY9" fmla="*/ 1254642 h 1318437"/>
                  <a:gd name="connsiteX10" fmla="*/ 893135 w 2179675"/>
                  <a:gd name="connsiteY10" fmla="*/ 1116419 h 1318437"/>
                  <a:gd name="connsiteX11" fmla="*/ 797442 w 2179675"/>
                  <a:gd name="connsiteY11" fmla="*/ 978195 h 1318437"/>
                  <a:gd name="connsiteX12" fmla="*/ 946298 w 2179675"/>
                  <a:gd name="connsiteY12" fmla="*/ 925033 h 1318437"/>
                  <a:gd name="connsiteX13" fmla="*/ 818707 w 2179675"/>
                  <a:gd name="connsiteY13" fmla="*/ 744279 h 1318437"/>
                  <a:gd name="connsiteX14" fmla="*/ 1169582 w 2179675"/>
                  <a:gd name="connsiteY14" fmla="*/ 850605 h 1318437"/>
                  <a:gd name="connsiteX15" fmla="*/ 925033 w 2179675"/>
                  <a:gd name="connsiteY15" fmla="*/ 1052623 h 1318437"/>
                  <a:gd name="connsiteX16" fmla="*/ 1073889 w 2179675"/>
                  <a:gd name="connsiteY16" fmla="*/ 1275907 h 1318437"/>
                  <a:gd name="connsiteX17" fmla="*/ 1339703 w 2179675"/>
                  <a:gd name="connsiteY17" fmla="*/ 1201479 h 1318437"/>
                  <a:gd name="connsiteX18" fmla="*/ 1116419 w 2179675"/>
                  <a:gd name="connsiteY18" fmla="*/ 1105786 h 1318437"/>
                  <a:gd name="connsiteX19" fmla="*/ 1244010 w 2179675"/>
                  <a:gd name="connsiteY19" fmla="*/ 956930 h 1318437"/>
                  <a:gd name="connsiteX20" fmla="*/ 1307805 w 2179675"/>
                  <a:gd name="connsiteY20" fmla="*/ 1127051 h 1318437"/>
                  <a:gd name="connsiteX21" fmla="*/ 1382233 w 2179675"/>
                  <a:gd name="connsiteY21" fmla="*/ 956930 h 1318437"/>
                  <a:gd name="connsiteX22" fmla="*/ 1212112 w 2179675"/>
                  <a:gd name="connsiteY22" fmla="*/ 765544 h 1318437"/>
                  <a:gd name="connsiteX23" fmla="*/ 1382233 w 2179675"/>
                  <a:gd name="connsiteY23" fmla="*/ 733647 h 1318437"/>
                  <a:gd name="connsiteX24" fmla="*/ 1446028 w 2179675"/>
                  <a:gd name="connsiteY24" fmla="*/ 935665 h 1318437"/>
                  <a:gd name="connsiteX25" fmla="*/ 1584252 w 2179675"/>
                  <a:gd name="connsiteY25" fmla="*/ 935665 h 1318437"/>
                  <a:gd name="connsiteX26" fmla="*/ 1414131 w 2179675"/>
                  <a:gd name="connsiteY26" fmla="*/ 1137684 h 1318437"/>
                  <a:gd name="connsiteX27" fmla="*/ 1446028 w 2179675"/>
                  <a:gd name="connsiteY27" fmla="*/ 1318437 h 1318437"/>
                  <a:gd name="connsiteX28" fmla="*/ 1648047 w 2179675"/>
                  <a:gd name="connsiteY28" fmla="*/ 1233377 h 1318437"/>
                  <a:gd name="connsiteX29" fmla="*/ 1520456 w 2179675"/>
                  <a:gd name="connsiteY29" fmla="*/ 1158949 h 1318437"/>
                  <a:gd name="connsiteX30" fmla="*/ 1743740 w 2179675"/>
                  <a:gd name="connsiteY30" fmla="*/ 1116419 h 1318437"/>
                  <a:gd name="connsiteX31" fmla="*/ 1594884 w 2179675"/>
                  <a:gd name="connsiteY31" fmla="*/ 1041991 h 1318437"/>
                  <a:gd name="connsiteX32" fmla="*/ 1775638 w 2179675"/>
                  <a:gd name="connsiteY32" fmla="*/ 914400 h 1318437"/>
                  <a:gd name="connsiteX33" fmla="*/ 1520456 w 2179675"/>
                  <a:gd name="connsiteY33" fmla="*/ 818707 h 1318437"/>
                  <a:gd name="connsiteX34" fmla="*/ 1733107 w 2179675"/>
                  <a:gd name="connsiteY34" fmla="*/ 691116 h 1318437"/>
                  <a:gd name="connsiteX35" fmla="*/ 1871331 w 2179675"/>
                  <a:gd name="connsiteY35" fmla="*/ 808074 h 1318437"/>
                  <a:gd name="connsiteX36" fmla="*/ 1818168 w 2179675"/>
                  <a:gd name="connsiteY36" fmla="*/ 1052623 h 1318437"/>
                  <a:gd name="connsiteX37" fmla="*/ 1988289 w 2179675"/>
                  <a:gd name="connsiteY37" fmla="*/ 1127051 h 1318437"/>
                  <a:gd name="connsiteX38" fmla="*/ 1701210 w 2179675"/>
                  <a:gd name="connsiteY38" fmla="*/ 1275907 h 1318437"/>
                  <a:gd name="connsiteX39" fmla="*/ 2083982 w 2179675"/>
                  <a:gd name="connsiteY39" fmla="*/ 1318437 h 1318437"/>
                  <a:gd name="connsiteX40" fmla="*/ 2169042 w 2179675"/>
                  <a:gd name="connsiteY40" fmla="*/ 1116419 h 1318437"/>
                  <a:gd name="connsiteX41" fmla="*/ 1935126 w 2179675"/>
                  <a:gd name="connsiteY41" fmla="*/ 978195 h 1318437"/>
                  <a:gd name="connsiteX42" fmla="*/ 2179675 w 2179675"/>
                  <a:gd name="connsiteY42" fmla="*/ 893135 h 1318437"/>
                  <a:gd name="connsiteX43" fmla="*/ 2158410 w 2179675"/>
                  <a:gd name="connsiteY43" fmla="*/ 0 h 1318437"/>
                  <a:gd name="connsiteX0" fmla="*/ 0 w 2179675"/>
                  <a:gd name="connsiteY0" fmla="*/ 63796 h 1063256"/>
                  <a:gd name="connsiteX1" fmla="*/ 202019 w 2179675"/>
                  <a:gd name="connsiteY1" fmla="*/ 914400 h 1063256"/>
                  <a:gd name="connsiteX2" fmla="*/ 350875 w 2179675"/>
                  <a:gd name="connsiteY2" fmla="*/ 818707 h 1063256"/>
                  <a:gd name="connsiteX3" fmla="*/ 382772 w 2179675"/>
                  <a:gd name="connsiteY3" fmla="*/ 1020726 h 1063256"/>
                  <a:gd name="connsiteX4" fmla="*/ 531628 w 2179675"/>
                  <a:gd name="connsiteY4" fmla="*/ 988828 h 1063256"/>
                  <a:gd name="connsiteX5" fmla="*/ 595424 w 2179675"/>
                  <a:gd name="connsiteY5" fmla="*/ 701749 h 1063256"/>
                  <a:gd name="connsiteX6" fmla="*/ 308345 w 2179675"/>
                  <a:gd name="connsiteY6" fmla="*/ 723014 h 1063256"/>
                  <a:gd name="connsiteX7" fmla="*/ 435935 w 2179675"/>
                  <a:gd name="connsiteY7" fmla="*/ 478466 h 1063256"/>
                  <a:gd name="connsiteX8" fmla="*/ 701749 w 2179675"/>
                  <a:gd name="connsiteY8" fmla="*/ 606056 h 1063256"/>
                  <a:gd name="connsiteX9" fmla="*/ 712382 w 2179675"/>
                  <a:gd name="connsiteY9" fmla="*/ 999461 h 1063256"/>
                  <a:gd name="connsiteX10" fmla="*/ 893135 w 2179675"/>
                  <a:gd name="connsiteY10" fmla="*/ 861238 h 1063256"/>
                  <a:gd name="connsiteX11" fmla="*/ 797442 w 2179675"/>
                  <a:gd name="connsiteY11" fmla="*/ 723014 h 1063256"/>
                  <a:gd name="connsiteX12" fmla="*/ 946298 w 2179675"/>
                  <a:gd name="connsiteY12" fmla="*/ 669852 h 1063256"/>
                  <a:gd name="connsiteX13" fmla="*/ 818707 w 2179675"/>
                  <a:gd name="connsiteY13" fmla="*/ 489098 h 1063256"/>
                  <a:gd name="connsiteX14" fmla="*/ 1169582 w 2179675"/>
                  <a:gd name="connsiteY14" fmla="*/ 595424 h 1063256"/>
                  <a:gd name="connsiteX15" fmla="*/ 925033 w 2179675"/>
                  <a:gd name="connsiteY15" fmla="*/ 797442 h 1063256"/>
                  <a:gd name="connsiteX16" fmla="*/ 1073889 w 2179675"/>
                  <a:gd name="connsiteY16" fmla="*/ 1020726 h 1063256"/>
                  <a:gd name="connsiteX17" fmla="*/ 1339703 w 2179675"/>
                  <a:gd name="connsiteY17" fmla="*/ 946298 h 1063256"/>
                  <a:gd name="connsiteX18" fmla="*/ 1116419 w 2179675"/>
                  <a:gd name="connsiteY18" fmla="*/ 850605 h 1063256"/>
                  <a:gd name="connsiteX19" fmla="*/ 1244010 w 2179675"/>
                  <a:gd name="connsiteY19" fmla="*/ 701749 h 1063256"/>
                  <a:gd name="connsiteX20" fmla="*/ 1307805 w 2179675"/>
                  <a:gd name="connsiteY20" fmla="*/ 871870 h 1063256"/>
                  <a:gd name="connsiteX21" fmla="*/ 1382233 w 2179675"/>
                  <a:gd name="connsiteY21" fmla="*/ 701749 h 1063256"/>
                  <a:gd name="connsiteX22" fmla="*/ 1212112 w 2179675"/>
                  <a:gd name="connsiteY22" fmla="*/ 510363 h 1063256"/>
                  <a:gd name="connsiteX23" fmla="*/ 1382233 w 2179675"/>
                  <a:gd name="connsiteY23" fmla="*/ 478466 h 1063256"/>
                  <a:gd name="connsiteX24" fmla="*/ 1446028 w 2179675"/>
                  <a:gd name="connsiteY24" fmla="*/ 680484 h 1063256"/>
                  <a:gd name="connsiteX25" fmla="*/ 1584252 w 2179675"/>
                  <a:gd name="connsiteY25" fmla="*/ 680484 h 1063256"/>
                  <a:gd name="connsiteX26" fmla="*/ 1414131 w 2179675"/>
                  <a:gd name="connsiteY26" fmla="*/ 882503 h 1063256"/>
                  <a:gd name="connsiteX27" fmla="*/ 1446028 w 2179675"/>
                  <a:gd name="connsiteY27" fmla="*/ 1063256 h 1063256"/>
                  <a:gd name="connsiteX28" fmla="*/ 1648047 w 2179675"/>
                  <a:gd name="connsiteY28" fmla="*/ 978196 h 1063256"/>
                  <a:gd name="connsiteX29" fmla="*/ 1520456 w 2179675"/>
                  <a:gd name="connsiteY29" fmla="*/ 903768 h 1063256"/>
                  <a:gd name="connsiteX30" fmla="*/ 1743740 w 2179675"/>
                  <a:gd name="connsiteY30" fmla="*/ 861238 h 1063256"/>
                  <a:gd name="connsiteX31" fmla="*/ 1594884 w 2179675"/>
                  <a:gd name="connsiteY31" fmla="*/ 786810 h 1063256"/>
                  <a:gd name="connsiteX32" fmla="*/ 1775638 w 2179675"/>
                  <a:gd name="connsiteY32" fmla="*/ 659219 h 1063256"/>
                  <a:gd name="connsiteX33" fmla="*/ 1520456 w 2179675"/>
                  <a:gd name="connsiteY33" fmla="*/ 563526 h 1063256"/>
                  <a:gd name="connsiteX34" fmla="*/ 1733107 w 2179675"/>
                  <a:gd name="connsiteY34" fmla="*/ 435935 h 1063256"/>
                  <a:gd name="connsiteX35" fmla="*/ 1871331 w 2179675"/>
                  <a:gd name="connsiteY35" fmla="*/ 552893 h 1063256"/>
                  <a:gd name="connsiteX36" fmla="*/ 1818168 w 2179675"/>
                  <a:gd name="connsiteY36" fmla="*/ 797442 h 1063256"/>
                  <a:gd name="connsiteX37" fmla="*/ 1988289 w 2179675"/>
                  <a:gd name="connsiteY37" fmla="*/ 871870 h 1063256"/>
                  <a:gd name="connsiteX38" fmla="*/ 1701210 w 2179675"/>
                  <a:gd name="connsiteY38" fmla="*/ 1020726 h 1063256"/>
                  <a:gd name="connsiteX39" fmla="*/ 2083982 w 2179675"/>
                  <a:gd name="connsiteY39" fmla="*/ 1063256 h 1063256"/>
                  <a:gd name="connsiteX40" fmla="*/ 2169042 w 2179675"/>
                  <a:gd name="connsiteY40" fmla="*/ 861238 h 1063256"/>
                  <a:gd name="connsiteX41" fmla="*/ 1935126 w 2179675"/>
                  <a:gd name="connsiteY41" fmla="*/ 723014 h 1063256"/>
                  <a:gd name="connsiteX42" fmla="*/ 2179675 w 2179675"/>
                  <a:gd name="connsiteY42" fmla="*/ 637954 h 1063256"/>
                  <a:gd name="connsiteX43" fmla="*/ 1881964 w 2179675"/>
                  <a:gd name="connsiteY43" fmla="*/ 0 h 1063256"/>
                  <a:gd name="connsiteX0" fmla="*/ 0 w 2200941"/>
                  <a:gd name="connsiteY0" fmla="*/ 42530 h 1041990"/>
                  <a:gd name="connsiteX1" fmla="*/ 202019 w 2200941"/>
                  <a:gd name="connsiteY1" fmla="*/ 893134 h 1041990"/>
                  <a:gd name="connsiteX2" fmla="*/ 350875 w 2200941"/>
                  <a:gd name="connsiteY2" fmla="*/ 797441 h 1041990"/>
                  <a:gd name="connsiteX3" fmla="*/ 382772 w 2200941"/>
                  <a:gd name="connsiteY3" fmla="*/ 999460 h 1041990"/>
                  <a:gd name="connsiteX4" fmla="*/ 531628 w 2200941"/>
                  <a:gd name="connsiteY4" fmla="*/ 967562 h 1041990"/>
                  <a:gd name="connsiteX5" fmla="*/ 595424 w 2200941"/>
                  <a:gd name="connsiteY5" fmla="*/ 680483 h 1041990"/>
                  <a:gd name="connsiteX6" fmla="*/ 308345 w 2200941"/>
                  <a:gd name="connsiteY6" fmla="*/ 701748 h 1041990"/>
                  <a:gd name="connsiteX7" fmla="*/ 435935 w 2200941"/>
                  <a:gd name="connsiteY7" fmla="*/ 457200 h 1041990"/>
                  <a:gd name="connsiteX8" fmla="*/ 701749 w 2200941"/>
                  <a:gd name="connsiteY8" fmla="*/ 584790 h 1041990"/>
                  <a:gd name="connsiteX9" fmla="*/ 712382 w 2200941"/>
                  <a:gd name="connsiteY9" fmla="*/ 978195 h 1041990"/>
                  <a:gd name="connsiteX10" fmla="*/ 893135 w 2200941"/>
                  <a:gd name="connsiteY10" fmla="*/ 839972 h 1041990"/>
                  <a:gd name="connsiteX11" fmla="*/ 797442 w 2200941"/>
                  <a:gd name="connsiteY11" fmla="*/ 701748 h 1041990"/>
                  <a:gd name="connsiteX12" fmla="*/ 946298 w 2200941"/>
                  <a:gd name="connsiteY12" fmla="*/ 648586 h 1041990"/>
                  <a:gd name="connsiteX13" fmla="*/ 818707 w 2200941"/>
                  <a:gd name="connsiteY13" fmla="*/ 467832 h 1041990"/>
                  <a:gd name="connsiteX14" fmla="*/ 1169582 w 2200941"/>
                  <a:gd name="connsiteY14" fmla="*/ 574158 h 1041990"/>
                  <a:gd name="connsiteX15" fmla="*/ 925033 w 2200941"/>
                  <a:gd name="connsiteY15" fmla="*/ 776176 h 1041990"/>
                  <a:gd name="connsiteX16" fmla="*/ 1073889 w 2200941"/>
                  <a:gd name="connsiteY16" fmla="*/ 999460 h 1041990"/>
                  <a:gd name="connsiteX17" fmla="*/ 1339703 w 2200941"/>
                  <a:gd name="connsiteY17" fmla="*/ 925032 h 1041990"/>
                  <a:gd name="connsiteX18" fmla="*/ 1116419 w 2200941"/>
                  <a:gd name="connsiteY18" fmla="*/ 829339 h 1041990"/>
                  <a:gd name="connsiteX19" fmla="*/ 1244010 w 2200941"/>
                  <a:gd name="connsiteY19" fmla="*/ 680483 h 1041990"/>
                  <a:gd name="connsiteX20" fmla="*/ 1307805 w 2200941"/>
                  <a:gd name="connsiteY20" fmla="*/ 850604 h 1041990"/>
                  <a:gd name="connsiteX21" fmla="*/ 1382233 w 2200941"/>
                  <a:gd name="connsiteY21" fmla="*/ 680483 h 1041990"/>
                  <a:gd name="connsiteX22" fmla="*/ 1212112 w 2200941"/>
                  <a:gd name="connsiteY22" fmla="*/ 489097 h 1041990"/>
                  <a:gd name="connsiteX23" fmla="*/ 1382233 w 2200941"/>
                  <a:gd name="connsiteY23" fmla="*/ 457200 h 1041990"/>
                  <a:gd name="connsiteX24" fmla="*/ 1446028 w 2200941"/>
                  <a:gd name="connsiteY24" fmla="*/ 659218 h 1041990"/>
                  <a:gd name="connsiteX25" fmla="*/ 1584252 w 2200941"/>
                  <a:gd name="connsiteY25" fmla="*/ 659218 h 1041990"/>
                  <a:gd name="connsiteX26" fmla="*/ 1414131 w 2200941"/>
                  <a:gd name="connsiteY26" fmla="*/ 861237 h 1041990"/>
                  <a:gd name="connsiteX27" fmla="*/ 1446028 w 2200941"/>
                  <a:gd name="connsiteY27" fmla="*/ 1041990 h 1041990"/>
                  <a:gd name="connsiteX28" fmla="*/ 1648047 w 2200941"/>
                  <a:gd name="connsiteY28" fmla="*/ 956930 h 1041990"/>
                  <a:gd name="connsiteX29" fmla="*/ 1520456 w 2200941"/>
                  <a:gd name="connsiteY29" fmla="*/ 882502 h 1041990"/>
                  <a:gd name="connsiteX30" fmla="*/ 1743740 w 2200941"/>
                  <a:gd name="connsiteY30" fmla="*/ 839972 h 1041990"/>
                  <a:gd name="connsiteX31" fmla="*/ 1594884 w 2200941"/>
                  <a:gd name="connsiteY31" fmla="*/ 765544 h 1041990"/>
                  <a:gd name="connsiteX32" fmla="*/ 1775638 w 2200941"/>
                  <a:gd name="connsiteY32" fmla="*/ 637953 h 1041990"/>
                  <a:gd name="connsiteX33" fmla="*/ 1520456 w 2200941"/>
                  <a:gd name="connsiteY33" fmla="*/ 542260 h 1041990"/>
                  <a:gd name="connsiteX34" fmla="*/ 1733107 w 2200941"/>
                  <a:gd name="connsiteY34" fmla="*/ 414669 h 1041990"/>
                  <a:gd name="connsiteX35" fmla="*/ 1871331 w 2200941"/>
                  <a:gd name="connsiteY35" fmla="*/ 531627 h 1041990"/>
                  <a:gd name="connsiteX36" fmla="*/ 1818168 w 2200941"/>
                  <a:gd name="connsiteY36" fmla="*/ 776176 h 1041990"/>
                  <a:gd name="connsiteX37" fmla="*/ 1988289 w 2200941"/>
                  <a:gd name="connsiteY37" fmla="*/ 850604 h 1041990"/>
                  <a:gd name="connsiteX38" fmla="*/ 1701210 w 2200941"/>
                  <a:gd name="connsiteY38" fmla="*/ 999460 h 1041990"/>
                  <a:gd name="connsiteX39" fmla="*/ 2083982 w 2200941"/>
                  <a:gd name="connsiteY39" fmla="*/ 1041990 h 1041990"/>
                  <a:gd name="connsiteX40" fmla="*/ 2169042 w 2200941"/>
                  <a:gd name="connsiteY40" fmla="*/ 839972 h 1041990"/>
                  <a:gd name="connsiteX41" fmla="*/ 1935126 w 2200941"/>
                  <a:gd name="connsiteY41" fmla="*/ 701748 h 1041990"/>
                  <a:gd name="connsiteX42" fmla="*/ 2179675 w 2200941"/>
                  <a:gd name="connsiteY42" fmla="*/ 616688 h 1041990"/>
                  <a:gd name="connsiteX43" fmla="*/ 2200941 w 2200941"/>
                  <a:gd name="connsiteY43" fmla="*/ 0 h 1041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200941" h="1041990">
                    <a:moveTo>
                      <a:pt x="0" y="42530"/>
                    </a:moveTo>
                    <a:lnTo>
                      <a:pt x="202019" y="893134"/>
                    </a:lnTo>
                    <a:lnTo>
                      <a:pt x="350875" y="797441"/>
                    </a:lnTo>
                    <a:lnTo>
                      <a:pt x="382772" y="999460"/>
                    </a:lnTo>
                    <a:lnTo>
                      <a:pt x="531628" y="967562"/>
                    </a:lnTo>
                    <a:lnTo>
                      <a:pt x="595424" y="680483"/>
                    </a:lnTo>
                    <a:lnTo>
                      <a:pt x="308345" y="701748"/>
                    </a:lnTo>
                    <a:lnTo>
                      <a:pt x="435935" y="457200"/>
                    </a:lnTo>
                    <a:lnTo>
                      <a:pt x="701749" y="584790"/>
                    </a:lnTo>
                    <a:lnTo>
                      <a:pt x="712382" y="978195"/>
                    </a:lnTo>
                    <a:lnTo>
                      <a:pt x="893135" y="839972"/>
                    </a:lnTo>
                    <a:lnTo>
                      <a:pt x="797442" y="701748"/>
                    </a:lnTo>
                    <a:lnTo>
                      <a:pt x="946298" y="648586"/>
                    </a:lnTo>
                    <a:lnTo>
                      <a:pt x="818707" y="467832"/>
                    </a:lnTo>
                    <a:lnTo>
                      <a:pt x="1169582" y="574158"/>
                    </a:lnTo>
                    <a:lnTo>
                      <a:pt x="925033" y="776176"/>
                    </a:lnTo>
                    <a:lnTo>
                      <a:pt x="1073889" y="999460"/>
                    </a:lnTo>
                    <a:lnTo>
                      <a:pt x="1339703" y="925032"/>
                    </a:lnTo>
                    <a:lnTo>
                      <a:pt x="1116419" y="829339"/>
                    </a:lnTo>
                    <a:lnTo>
                      <a:pt x="1244010" y="680483"/>
                    </a:lnTo>
                    <a:lnTo>
                      <a:pt x="1307805" y="850604"/>
                    </a:lnTo>
                    <a:lnTo>
                      <a:pt x="1382233" y="680483"/>
                    </a:lnTo>
                    <a:lnTo>
                      <a:pt x="1212112" y="489097"/>
                    </a:lnTo>
                    <a:lnTo>
                      <a:pt x="1382233" y="457200"/>
                    </a:lnTo>
                    <a:lnTo>
                      <a:pt x="1446028" y="659218"/>
                    </a:lnTo>
                    <a:lnTo>
                      <a:pt x="1584252" y="659218"/>
                    </a:lnTo>
                    <a:lnTo>
                      <a:pt x="1414131" y="861237"/>
                    </a:lnTo>
                    <a:lnTo>
                      <a:pt x="1446028" y="1041990"/>
                    </a:lnTo>
                    <a:lnTo>
                      <a:pt x="1648047" y="956930"/>
                    </a:lnTo>
                    <a:lnTo>
                      <a:pt x="1520456" y="882502"/>
                    </a:lnTo>
                    <a:lnTo>
                      <a:pt x="1743740" y="839972"/>
                    </a:lnTo>
                    <a:lnTo>
                      <a:pt x="1594884" y="765544"/>
                    </a:lnTo>
                    <a:lnTo>
                      <a:pt x="1775638" y="637953"/>
                    </a:lnTo>
                    <a:lnTo>
                      <a:pt x="1520456" y="542260"/>
                    </a:lnTo>
                    <a:lnTo>
                      <a:pt x="1733107" y="414669"/>
                    </a:lnTo>
                    <a:lnTo>
                      <a:pt x="1871331" y="531627"/>
                    </a:lnTo>
                    <a:lnTo>
                      <a:pt x="1818168" y="776176"/>
                    </a:lnTo>
                    <a:lnTo>
                      <a:pt x="1988289" y="850604"/>
                    </a:lnTo>
                    <a:lnTo>
                      <a:pt x="1701210" y="999460"/>
                    </a:lnTo>
                    <a:lnTo>
                      <a:pt x="2083982" y="1041990"/>
                    </a:lnTo>
                    <a:lnTo>
                      <a:pt x="2169042" y="839972"/>
                    </a:lnTo>
                    <a:lnTo>
                      <a:pt x="1935126" y="701748"/>
                    </a:lnTo>
                    <a:lnTo>
                      <a:pt x="2179675" y="616688"/>
                    </a:lnTo>
                    <a:lnTo>
                      <a:pt x="2200941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4622774"/>
      </p:ext>
    </p:extLst>
  </p:cSld>
  <p:clrMapOvr>
    <a:masterClrMapping/>
  </p:clrMapOvr>
  <p:transition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13333" decel="1333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3.33333E-6 L -0.30286 -0.23541 " pathEditMode="relative" rAng="0" ptsTypes="AA">
                                          <p:cBhvr>
                                            <p:cTn id="6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43" y="-1178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accel="13333" decel="1333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0286 -0.23541 L -0.28841 -0.14375 " pathEditMode="relative" rAng="0" ptsTypes="AA">
                                          <p:cBhvr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" y="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5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000" y="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10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1" fill="hold" nodeType="afterEffect" p14:presetBounceEnd="85714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5714">
                                          <p:cBhvr additive="base">
                                            <p:cTn id="32" dur="3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5714">
                                          <p:cBhvr additive="base">
                                            <p:cTn id="33" dur="3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13333" decel="1333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3.33333E-6 L -0.30286 -0.23541 " pathEditMode="relative" rAng="0" ptsTypes="AA">
                                          <p:cBhvr>
                                            <p:cTn id="6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43" y="-1178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accel="13333" decel="1333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0286 -0.23541 L -0.28841 -0.14375 " pathEditMode="relative" rAng="0" ptsTypes="AA">
                                          <p:cBhvr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" y="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5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000" y="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10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1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3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3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5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Precomputation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1974519" y="3070456"/>
            <a:ext cx="8242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Compute using a </a:t>
            </a:r>
            <a:r>
              <a:rPr lang="en-US" sz="2800" b="1" dirty="0" smtClean="0"/>
              <a:t>particle tracing</a:t>
            </a:r>
            <a:r>
              <a:rPr lang="en-US" sz="2800" dirty="0" smtClean="0"/>
              <a:t> based algorithm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4939503" y="3940119"/>
            <a:ext cx="265783" cy="23096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5205286" y="3940119"/>
            <a:ext cx="265783" cy="23096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5471069" y="3940119"/>
            <a:ext cx="265783" cy="23096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43269" y="474384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……</a:t>
            </a:r>
            <a:endParaRPr lang="en-US" sz="28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4222193" y="3936735"/>
            <a:ext cx="3030304" cy="2312994"/>
            <a:chOff x="4222193" y="4032985"/>
            <a:chExt cx="3030304" cy="2312994"/>
          </a:xfrm>
        </p:grpSpPr>
        <p:sp>
          <p:nvSpPr>
            <p:cNvPr id="7" name="Rectangle 6"/>
            <p:cNvSpPr/>
            <p:nvPr/>
          </p:nvSpPr>
          <p:spPr>
            <a:xfrm>
              <a:off x="4939503" y="4032985"/>
              <a:ext cx="2312994" cy="231299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7" name="Picture 7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2193" y="4973686"/>
              <a:ext cx="533400" cy="256032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5127471" y="1351868"/>
            <a:ext cx="4381648" cy="1002653"/>
            <a:chOff x="5128748" y="1325482"/>
            <a:chExt cx="4381648" cy="10026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5128748" y="1325482"/>
                  <a:ext cx="43816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dirty="0" smtClean="0"/>
                    <a:t>An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US" sz="2800" dirty="0" smtClean="0"/>
                    <a:t> </a:t>
                  </a:r>
                  <a:r>
                    <a:rPr lang="en-US" sz="2800" i="1" dirty="0" smtClean="0"/>
                    <a:t>symmetric</a:t>
                  </a:r>
                  <a:r>
                    <a:rPr lang="en-US" sz="2800" dirty="0" smtClean="0"/>
                    <a:t> matrix</a:t>
                  </a:r>
                  <a:endParaRPr lang="en-US" sz="28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8748" y="1325482"/>
                  <a:ext cx="4381648" cy="52322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225" t="-12791" r="-2225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472" y="1925799"/>
              <a:ext cx="838200" cy="402336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4615257" y="797660"/>
            <a:ext cx="2493055" cy="665381"/>
            <a:chOff x="4615257" y="797660"/>
            <a:chExt cx="2493055" cy="665381"/>
          </a:xfrm>
        </p:grpSpPr>
        <p:cxnSp>
          <p:nvCxnSpPr>
            <p:cNvPr id="34" name="Straight Arrow Connector 33"/>
            <p:cNvCxnSpPr/>
            <p:nvPr/>
          </p:nvCxnSpPr>
          <p:spPr>
            <a:xfrm>
              <a:off x="5861785" y="1173656"/>
              <a:ext cx="0" cy="2893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615257" y="797660"/>
              <a:ext cx="2493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Total number of voxels</a:t>
              </a:r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189679" y="1221781"/>
            <a:ext cx="2106149" cy="1698156"/>
            <a:chOff x="904153" y="1276097"/>
            <a:chExt cx="2106149" cy="1698156"/>
          </a:xfrm>
        </p:grpSpPr>
        <p:grpSp>
          <p:nvGrpSpPr>
            <p:cNvPr id="37" name="Group 36"/>
            <p:cNvGrpSpPr/>
            <p:nvPr/>
          </p:nvGrpSpPr>
          <p:grpSpPr>
            <a:xfrm>
              <a:off x="904153" y="1276097"/>
              <a:ext cx="2106149" cy="1262843"/>
              <a:chOff x="1884653" y="2587105"/>
              <a:chExt cx="2808198" cy="1683791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1886570" y="2587105"/>
                <a:ext cx="2806281" cy="1683772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 w="285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>
                <a:off x="2447827" y="2587123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3009084" y="2587122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3570341" y="2587122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4131598" y="2587121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1886570" y="3143637"/>
                <a:ext cx="2806281" cy="2195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1886570" y="3702364"/>
                <a:ext cx="2806281" cy="2186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/>
              <p:cNvSpPr/>
              <p:nvPr/>
            </p:nvSpPr>
            <p:spPr>
              <a:xfrm>
                <a:off x="1886572" y="2587114"/>
                <a:ext cx="2790447" cy="1683772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884653" y="3702364"/>
                <a:ext cx="558727" cy="56851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118291" y="3143637"/>
                <a:ext cx="558727" cy="55872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2028825" y="3267075"/>
                <a:ext cx="2347913" cy="638175"/>
              </a:xfrm>
              <a:custGeom>
                <a:avLst/>
                <a:gdLst>
                  <a:gd name="connsiteX0" fmla="*/ 0 w 2347913"/>
                  <a:gd name="connsiteY0" fmla="*/ 638175 h 638175"/>
                  <a:gd name="connsiteX1" fmla="*/ 771525 w 2347913"/>
                  <a:gd name="connsiteY1" fmla="*/ 71438 h 638175"/>
                  <a:gd name="connsiteX2" fmla="*/ 2347913 w 2347913"/>
                  <a:gd name="connsiteY2" fmla="*/ 0 h 6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7913" h="638175">
                    <a:moveTo>
                      <a:pt x="0" y="638175"/>
                    </a:moveTo>
                    <a:lnTo>
                      <a:pt x="771525" y="71438"/>
                    </a:lnTo>
                    <a:lnTo>
                      <a:pt x="2347913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oval" w="med" len="med"/>
                <a:tailEnd type="oval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2247900" y="3514725"/>
                <a:ext cx="2257425" cy="604838"/>
              </a:xfrm>
              <a:custGeom>
                <a:avLst/>
                <a:gdLst>
                  <a:gd name="connsiteX0" fmla="*/ 0 w 2257425"/>
                  <a:gd name="connsiteY0" fmla="*/ 576263 h 604838"/>
                  <a:gd name="connsiteX1" fmla="*/ 1042988 w 2257425"/>
                  <a:gd name="connsiteY1" fmla="*/ 357188 h 604838"/>
                  <a:gd name="connsiteX2" fmla="*/ 1619250 w 2257425"/>
                  <a:gd name="connsiteY2" fmla="*/ 604838 h 604838"/>
                  <a:gd name="connsiteX3" fmla="*/ 2257425 w 2257425"/>
                  <a:gd name="connsiteY3" fmla="*/ 0 h 60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7425" h="604838">
                    <a:moveTo>
                      <a:pt x="0" y="576263"/>
                    </a:moveTo>
                    <a:lnTo>
                      <a:pt x="1042988" y="357188"/>
                    </a:lnTo>
                    <a:lnTo>
                      <a:pt x="1619250" y="604838"/>
                    </a:lnTo>
                    <a:lnTo>
                      <a:pt x="2257425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oval" w="med" len="med"/>
                <a:tailEnd type="oval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1131971" y="2604921"/>
              <a:ext cx="1633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Voxel-to-voxel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33414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4" grpId="0" animBg="1"/>
      <p:bldP spid="75" grpId="0" animBg="1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Precomputation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2191133" y="3067395"/>
            <a:ext cx="2104692" cy="1692522"/>
            <a:chOff x="4566825" y="1312311"/>
            <a:chExt cx="2104692" cy="1692522"/>
          </a:xfrm>
        </p:grpSpPr>
        <p:grpSp>
          <p:nvGrpSpPr>
            <p:cNvPr id="17" name="Group 16"/>
            <p:cNvGrpSpPr/>
            <p:nvPr/>
          </p:nvGrpSpPr>
          <p:grpSpPr>
            <a:xfrm>
              <a:off x="4566825" y="1312311"/>
              <a:ext cx="2104692" cy="1262829"/>
              <a:chOff x="4397858" y="3421447"/>
              <a:chExt cx="2806282" cy="1683788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4397859" y="3421447"/>
                <a:ext cx="2806280" cy="1683772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 w="285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1" name="Straight Connector 70"/>
              <p:cNvCxnSpPr/>
              <p:nvPr/>
            </p:nvCxnSpPr>
            <p:spPr>
              <a:xfrm>
                <a:off x="4959116" y="3421462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5520373" y="3421461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6081630" y="3421461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6642887" y="3421460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4397858" y="3980174"/>
                <a:ext cx="280628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4397858" y="4538892"/>
                <a:ext cx="280628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Rectangle 125"/>
              <p:cNvSpPr/>
              <p:nvPr/>
            </p:nvSpPr>
            <p:spPr>
              <a:xfrm>
                <a:off x="4397858" y="3421456"/>
                <a:ext cx="2790453" cy="1683772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28" name="Group 127"/>
              <p:cNvGrpSpPr/>
              <p:nvPr/>
            </p:nvGrpSpPr>
            <p:grpSpPr>
              <a:xfrm>
                <a:off x="4414237" y="3657929"/>
                <a:ext cx="2762171" cy="1321358"/>
                <a:chOff x="4709233" y="2823587"/>
                <a:chExt cx="2762171" cy="1321358"/>
              </a:xfrm>
            </p:grpSpPr>
            <p:grpSp>
              <p:nvGrpSpPr>
                <p:cNvPr id="139" name="Group 138"/>
                <p:cNvGrpSpPr/>
                <p:nvPr/>
              </p:nvGrpSpPr>
              <p:grpSpPr>
                <a:xfrm>
                  <a:off x="7162153" y="3155167"/>
                  <a:ext cx="309251" cy="549370"/>
                  <a:chOff x="7162153" y="3155167"/>
                  <a:chExt cx="309251" cy="549370"/>
                </a:xfrm>
              </p:grpSpPr>
              <p:sp>
                <p:nvSpPr>
                  <p:cNvPr id="145" name="Rectangle 144"/>
                  <p:cNvSpPr/>
                  <p:nvPr/>
                </p:nvSpPr>
                <p:spPr>
                  <a:xfrm>
                    <a:off x="7393725" y="3155167"/>
                    <a:ext cx="77679" cy="5493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146" name="Straight Arrow Connector 145"/>
                  <p:cNvCxnSpPr/>
                  <p:nvPr/>
                </p:nvCxnSpPr>
                <p:spPr>
                  <a:xfrm flipH="1">
                    <a:off x="7162153" y="3434064"/>
                    <a:ext cx="236222" cy="0"/>
                  </a:xfrm>
                  <a:prstGeom prst="straightConnector1">
                    <a:avLst/>
                  </a:prstGeom>
                  <a:ln w="38100">
                    <a:solidFill>
                      <a:schemeClr val="accent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0" name="Group 139"/>
                <p:cNvGrpSpPr/>
                <p:nvPr/>
              </p:nvGrpSpPr>
              <p:grpSpPr>
                <a:xfrm>
                  <a:off x="4709233" y="3148315"/>
                  <a:ext cx="293625" cy="549370"/>
                  <a:chOff x="7518166" y="2604052"/>
                  <a:chExt cx="293625" cy="549370"/>
                </a:xfrm>
              </p:grpSpPr>
              <p:sp>
                <p:nvSpPr>
                  <p:cNvPr id="143" name="Rectangle 142"/>
                  <p:cNvSpPr/>
                  <p:nvPr/>
                </p:nvSpPr>
                <p:spPr>
                  <a:xfrm>
                    <a:off x="7518166" y="2604052"/>
                    <a:ext cx="68420" cy="5493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144" name="Straight Arrow Connector 143"/>
                  <p:cNvCxnSpPr/>
                  <p:nvPr/>
                </p:nvCxnSpPr>
                <p:spPr>
                  <a:xfrm flipH="1">
                    <a:off x="7575569" y="2881263"/>
                    <a:ext cx="236222" cy="0"/>
                  </a:xfrm>
                  <a:prstGeom prst="straightConnector1">
                    <a:avLst/>
                  </a:prstGeom>
                  <a:ln w="38100">
                    <a:solidFill>
                      <a:schemeClr val="accent1"/>
                    </a:solidFill>
                    <a:headEnd type="triangl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1" name="Freeform 140"/>
                <p:cNvSpPr/>
                <p:nvPr/>
              </p:nvSpPr>
              <p:spPr>
                <a:xfrm>
                  <a:off x="4777991" y="2823587"/>
                  <a:ext cx="2615732" cy="447151"/>
                </a:xfrm>
                <a:custGeom>
                  <a:avLst/>
                  <a:gdLst>
                    <a:gd name="connsiteX0" fmla="*/ 0 w 2632668"/>
                    <a:gd name="connsiteY0" fmla="*/ 447151 h 447151"/>
                    <a:gd name="connsiteX1" fmla="*/ 1235947 w 2632668"/>
                    <a:gd name="connsiteY1" fmla="*/ 0 h 447151"/>
                    <a:gd name="connsiteX2" fmla="*/ 2632668 w 2632668"/>
                    <a:gd name="connsiteY2" fmla="*/ 422031 h 44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32668" h="447151">
                      <a:moveTo>
                        <a:pt x="0" y="447151"/>
                      </a:moveTo>
                      <a:lnTo>
                        <a:pt x="1235947" y="0"/>
                      </a:lnTo>
                      <a:lnTo>
                        <a:pt x="2632668" y="422031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2" name="Freeform 141"/>
                <p:cNvSpPr/>
                <p:nvPr/>
              </p:nvSpPr>
              <p:spPr>
                <a:xfrm>
                  <a:off x="4772967" y="3582237"/>
                  <a:ext cx="2620756" cy="562708"/>
                </a:xfrm>
                <a:custGeom>
                  <a:avLst/>
                  <a:gdLst>
                    <a:gd name="connsiteX0" fmla="*/ 0 w 2642717"/>
                    <a:gd name="connsiteY0" fmla="*/ 20097 h 562708"/>
                    <a:gd name="connsiteX1" fmla="*/ 2024743 w 2642717"/>
                    <a:gd name="connsiteY1" fmla="*/ 562708 h 562708"/>
                    <a:gd name="connsiteX2" fmla="*/ 2642717 w 2642717"/>
                    <a:gd name="connsiteY2" fmla="*/ 0 h 5627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42717" h="562708">
                      <a:moveTo>
                        <a:pt x="0" y="20097"/>
                      </a:moveTo>
                      <a:lnTo>
                        <a:pt x="2024743" y="562708"/>
                      </a:lnTo>
                      <a:lnTo>
                        <a:pt x="2642717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31" name="TextBox 130"/>
            <p:cNvSpPr txBox="1"/>
            <p:nvPr/>
          </p:nvSpPr>
          <p:spPr>
            <a:xfrm>
              <a:off x="4775379" y="2635501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Patch-to-patch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/>
              <p:cNvSpPr txBox="1"/>
              <p:nvPr/>
            </p:nvSpPr>
            <p:spPr>
              <a:xfrm>
                <a:off x="5127471" y="3207035"/>
                <a:ext cx="45708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smtClean="0"/>
                  <a:t>An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800" dirty="0" smtClean="0"/>
                  <a:t> </a:t>
                </a:r>
                <a:r>
                  <a:rPr lang="en-US" sz="2800" i="1" dirty="0" smtClean="0"/>
                  <a:t>symmetric</a:t>
                </a:r>
                <a:r>
                  <a:rPr lang="en-US" sz="2800" dirty="0" smtClean="0"/>
                  <a:t> matrix</a:t>
                </a:r>
                <a:endParaRPr lang="en-US" sz="2800" dirty="0"/>
              </a:p>
            </p:txBody>
          </p:sp>
        </mc:Choice>
        <mc:Fallback xmlns="">
          <p:sp>
            <p:nvSpPr>
              <p:cNvPr id="194" name="TextBox 1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7471" y="3207035"/>
                <a:ext cx="4570802" cy="523220"/>
              </a:xfrm>
              <a:prstGeom prst="rect">
                <a:avLst/>
              </a:prstGeom>
              <a:blipFill rotWithShape="0">
                <a:blip r:embed="rId6"/>
                <a:stretch>
                  <a:fillRect l="-2133" t="-11628" r="-2133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772" y="3795847"/>
            <a:ext cx="838200" cy="402336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2194319" y="4912990"/>
            <a:ext cx="2101506" cy="1699122"/>
            <a:chOff x="2194319" y="4912990"/>
            <a:chExt cx="2101506" cy="1699122"/>
          </a:xfrm>
        </p:grpSpPr>
        <p:grpSp>
          <p:nvGrpSpPr>
            <p:cNvPr id="32" name="Group 31"/>
            <p:cNvGrpSpPr/>
            <p:nvPr/>
          </p:nvGrpSpPr>
          <p:grpSpPr>
            <a:xfrm>
              <a:off x="2194319" y="4912990"/>
              <a:ext cx="2101506" cy="1260912"/>
              <a:chOff x="7620368" y="3617389"/>
              <a:chExt cx="2806290" cy="1683785"/>
            </a:xfrm>
          </p:grpSpPr>
          <p:sp>
            <p:nvSpPr>
              <p:cNvPr id="198" name="Rectangle 197"/>
              <p:cNvSpPr/>
              <p:nvPr/>
            </p:nvSpPr>
            <p:spPr>
              <a:xfrm>
                <a:off x="7620368" y="3617389"/>
                <a:ext cx="2806290" cy="1683771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 w="285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07" name="Straight Connector 206"/>
              <p:cNvCxnSpPr/>
              <p:nvPr/>
            </p:nvCxnSpPr>
            <p:spPr>
              <a:xfrm>
                <a:off x="8181625" y="3617400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8742882" y="3617399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9304139" y="3617399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9865396" y="3617398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7620368" y="4176116"/>
                <a:ext cx="2806290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7620368" y="4734834"/>
                <a:ext cx="2806290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7620368" y="3617401"/>
                <a:ext cx="0" cy="1683773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Rectangle 214"/>
              <p:cNvSpPr/>
              <p:nvPr/>
            </p:nvSpPr>
            <p:spPr>
              <a:xfrm>
                <a:off x="7620368" y="3617399"/>
                <a:ext cx="2806290" cy="1683772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18" name="Group 217"/>
              <p:cNvGrpSpPr/>
              <p:nvPr/>
            </p:nvGrpSpPr>
            <p:grpSpPr>
              <a:xfrm>
                <a:off x="7637627" y="3833774"/>
                <a:ext cx="2789029" cy="1463002"/>
                <a:chOff x="7516399" y="2803490"/>
                <a:chExt cx="2789029" cy="1463002"/>
              </a:xfrm>
            </p:grpSpPr>
            <p:grpSp>
              <p:nvGrpSpPr>
                <p:cNvPr id="222" name="Group 221"/>
                <p:cNvGrpSpPr/>
                <p:nvPr/>
              </p:nvGrpSpPr>
              <p:grpSpPr>
                <a:xfrm>
                  <a:off x="7516399" y="3155170"/>
                  <a:ext cx="293625" cy="549370"/>
                  <a:chOff x="7518166" y="2604052"/>
                  <a:chExt cx="293625" cy="549370"/>
                </a:xfrm>
              </p:grpSpPr>
              <p:sp>
                <p:nvSpPr>
                  <p:cNvPr id="226" name="Rectangle 225"/>
                  <p:cNvSpPr/>
                  <p:nvPr/>
                </p:nvSpPr>
                <p:spPr>
                  <a:xfrm>
                    <a:off x="7518166" y="2604052"/>
                    <a:ext cx="68420" cy="5493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227" name="Straight Arrow Connector 226"/>
                  <p:cNvCxnSpPr/>
                  <p:nvPr/>
                </p:nvCxnSpPr>
                <p:spPr>
                  <a:xfrm flipH="1">
                    <a:off x="7575569" y="2881263"/>
                    <a:ext cx="236222" cy="0"/>
                  </a:xfrm>
                  <a:prstGeom prst="straightConnector1">
                    <a:avLst/>
                  </a:prstGeom>
                  <a:ln w="38100">
                    <a:solidFill>
                      <a:schemeClr val="accent1"/>
                    </a:solidFill>
                    <a:headEnd type="triangl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23" name="Rectangle 222"/>
                <p:cNvSpPr/>
                <p:nvPr/>
              </p:nvSpPr>
              <p:spPr>
                <a:xfrm>
                  <a:off x="9746701" y="3696061"/>
                  <a:ext cx="558727" cy="570431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4" name="Freeform 223"/>
                <p:cNvSpPr/>
                <p:nvPr/>
              </p:nvSpPr>
              <p:spPr>
                <a:xfrm>
                  <a:off x="7581481" y="2803490"/>
                  <a:ext cx="2376435" cy="1065125"/>
                </a:xfrm>
                <a:custGeom>
                  <a:avLst/>
                  <a:gdLst>
                    <a:gd name="connsiteX0" fmla="*/ 0 w 2376435"/>
                    <a:gd name="connsiteY0" fmla="*/ 467248 h 1065125"/>
                    <a:gd name="connsiteX1" fmla="*/ 788796 w 2376435"/>
                    <a:gd name="connsiteY1" fmla="*/ 0 h 1065125"/>
                    <a:gd name="connsiteX2" fmla="*/ 1321359 w 2376435"/>
                    <a:gd name="connsiteY2" fmla="*/ 592853 h 1065125"/>
                    <a:gd name="connsiteX3" fmla="*/ 2019719 w 2376435"/>
                    <a:gd name="connsiteY3" fmla="*/ 572756 h 1065125"/>
                    <a:gd name="connsiteX4" fmla="*/ 2376435 w 2376435"/>
                    <a:gd name="connsiteY4" fmla="*/ 1065125 h 1065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435" h="1065125">
                      <a:moveTo>
                        <a:pt x="0" y="467248"/>
                      </a:moveTo>
                      <a:lnTo>
                        <a:pt x="788796" y="0"/>
                      </a:lnTo>
                      <a:lnTo>
                        <a:pt x="1321359" y="592853"/>
                      </a:lnTo>
                      <a:lnTo>
                        <a:pt x="2019719" y="572756"/>
                      </a:lnTo>
                      <a:lnTo>
                        <a:pt x="2376435" y="1065125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5" name="Freeform 224"/>
                <p:cNvSpPr/>
                <p:nvPr/>
              </p:nvSpPr>
              <p:spPr>
                <a:xfrm>
                  <a:off x="7581481" y="3582237"/>
                  <a:ext cx="2532185" cy="502418"/>
                </a:xfrm>
                <a:custGeom>
                  <a:avLst/>
                  <a:gdLst>
                    <a:gd name="connsiteX0" fmla="*/ 0 w 2532185"/>
                    <a:gd name="connsiteY0" fmla="*/ 0 h 502418"/>
                    <a:gd name="connsiteX1" fmla="*/ 1276141 w 2532185"/>
                    <a:gd name="connsiteY1" fmla="*/ 502418 h 502418"/>
                    <a:gd name="connsiteX2" fmla="*/ 2532185 w 2532185"/>
                    <a:gd name="connsiteY2" fmla="*/ 497394 h 502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32185" h="502418">
                      <a:moveTo>
                        <a:pt x="0" y="0"/>
                      </a:moveTo>
                      <a:lnTo>
                        <a:pt x="1276141" y="502418"/>
                      </a:lnTo>
                      <a:lnTo>
                        <a:pt x="2532185" y="497394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221" name="TextBox 220"/>
            <p:cNvSpPr txBox="1"/>
            <p:nvPr/>
          </p:nvSpPr>
          <p:spPr>
            <a:xfrm>
              <a:off x="2415357" y="6242780"/>
              <a:ext cx="1659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Patch-to-voxel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1" name="TextBox 240"/>
              <p:cNvSpPr txBox="1"/>
              <p:nvPr/>
            </p:nvSpPr>
            <p:spPr>
              <a:xfrm>
                <a:off x="5127471" y="4950541"/>
                <a:ext cx="46766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smtClean="0"/>
                  <a:t>An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800" dirty="0" smtClean="0"/>
                  <a:t> </a:t>
                </a:r>
                <a:r>
                  <a:rPr lang="en-US" sz="2800" i="1" dirty="0" smtClean="0"/>
                  <a:t>asymmetric</a:t>
                </a:r>
                <a:r>
                  <a:rPr lang="en-US" sz="2800" dirty="0" smtClean="0"/>
                  <a:t> matrix</a:t>
                </a:r>
                <a:endParaRPr lang="en-US" sz="2800" dirty="0"/>
              </a:p>
            </p:txBody>
          </p:sp>
        </mc:Choice>
        <mc:Fallback xmlns="">
          <p:sp>
            <p:nvSpPr>
              <p:cNvPr id="241" name="TextBox 2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7471" y="4950541"/>
                <a:ext cx="4676601" cy="523220"/>
              </a:xfrm>
              <a:prstGeom prst="rect">
                <a:avLst/>
              </a:prstGeom>
              <a:blipFill rotWithShape="0">
                <a:blip r:embed="rId8"/>
                <a:stretch>
                  <a:fillRect l="-1956" t="-11628" r="-2086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191" y="5495118"/>
            <a:ext cx="3277362" cy="641223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5127471" y="1351868"/>
            <a:ext cx="4381648" cy="1002653"/>
            <a:chOff x="5128748" y="1325482"/>
            <a:chExt cx="4381648" cy="10026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5128748" y="1325482"/>
                  <a:ext cx="43816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dirty="0" smtClean="0"/>
                    <a:t>An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US" sz="2800" dirty="0" smtClean="0"/>
                    <a:t> </a:t>
                  </a:r>
                  <a:r>
                    <a:rPr lang="en-US" sz="2800" i="1" dirty="0" smtClean="0"/>
                    <a:t>symmetric</a:t>
                  </a:r>
                  <a:r>
                    <a:rPr lang="en-US" sz="2800" dirty="0" smtClean="0"/>
                    <a:t> matrix</a:t>
                  </a:r>
                  <a:endParaRPr lang="en-US" sz="2800" dirty="0"/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8748" y="1325482"/>
                  <a:ext cx="4381648" cy="52322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225" t="-12791" r="-2225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4" name="Picture 7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472" y="1925799"/>
              <a:ext cx="838200" cy="40233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4615257" y="797947"/>
            <a:ext cx="2493055" cy="665094"/>
            <a:chOff x="4615257" y="797947"/>
            <a:chExt cx="2493055" cy="665094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5861785" y="1173656"/>
              <a:ext cx="0" cy="2893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15257" y="797947"/>
              <a:ext cx="2493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Total number of voxels</a:t>
              </a:r>
              <a:endParaRPr lang="en-US" dirty="0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588434" y="2661663"/>
            <a:ext cx="2646943" cy="658717"/>
            <a:chOff x="4538313" y="804324"/>
            <a:chExt cx="2646943" cy="658717"/>
          </a:xfrm>
        </p:grpSpPr>
        <p:cxnSp>
          <p:nvCxnSpPr>
            <p:cNvPr id="84" name="Straight Arrow Connector 83"/>
            <p:cNvCxnSpPr/>
            <p:nvPr/>
          </p:nvCxnSpPr>
          <p:spPr>
            <a:xfrm>
              <a:off x="5861785" y="1173656"/>
              <a:ext cx="0" cy="2893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4538313" y="804324"/>
              <a:ext cx="2646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Total number of patches</a:t>
              </a:r>
              <a:endParaRPr lang="en-US" dirty="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189679" y="1221781"/>
            <a:ext cx="2106149" cy="1698156"/>
            <a:chOff x="904153" y="1276097"/>
            <a:chExt cx="2106149" cy="1698156"/>
          </a:xfrm>
        </p:grpSpPr>
        <p:grpSp>
          <p:nvGrpSpPr>
            <p:cNvPr id="76" name="Group 75"/>
            <p:cNvGrpSpPr/>
            <p:nvPr/>
          </p:nvGrpSpPr>
          <p:grpSpPr>
            <a:xfrm>
              <a:off x="904153" y="1276097"/>
              <a:ext cx="2106149" cy="1262843"/>
              <a:chOff x="1884653" y="2587105"/>
              <a:chExt cx="2808198" cy="1683791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1886570" y="2587105"/>
                <a:ext cx="2806281" cy="1683772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 w="285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2447827" y="2587123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3009084" y="2587122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3570341" y="2587122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4131598" y="2587121"/>
                <a:ext cx="0" cy="168377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V="1">
                <a:off x="1886570" y="3143637"/>
                <a:ext cx="2806281" cy="2195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V="1">
                <a:off x="1886570" y="3702364"/>
                <a:ext cx="2806281" cy="2186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Rectangle 87"/>
              <p:cNvSpPr/>
              <p:nvPr/>
            </p:nvSpPr>
            <p:spPr>
              <a:xfrm>
                <a:off x="1886572" y="2587114"/>
                <a:ext cx="2790447" cy="1683772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1884653" y="3702364"/>
                <a:ext cx="558727" cy="56851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4118291" y="3143637"/>
                <a:ext cx="558727" cy="55872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Freeform 90"/>
              <p:cNvSpPr/>
              <p:nvPr/>
            </p:nvSpPr>
            <p:spPr>
              <a:xfrm>
                <a:off x="2028825" y="3267075"/>
                <a:ext cx="2347913" cy="638175"/>
              </a:xfrm>
              <a:custGeom>
                <a:avLst/>
                <a:gdLst>
                  <a:gd name="connsiteX0" fmla="*/ 0 w 2347913"/>
                  <a:gd name="connsiteY0" fmla="*/ 638175 h 638175"/>
                  <a:gd name="connsiteX1" fmla="*/ 771525 w 2347913"/>
                  <a:gd name="connsiteY1" fmla="*/ 71438 h 638175"/>
                  <a:gd name="connsiteX2" fmla="*/ 2347913 w 2347913"/>
                  <a:gd name="connsiteY2" fmla="*/ 0 h 6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7913" h="638175">
                    <a:moveTo>
                      <a:pt x="0" y="638175"/>
                    </a:moveTo>
                    <a:lnTo>
                      <a:pt x="771525" y="71438"/>
                    </a:lnTo>
                    <a:lnTo>
                      <a:pt x="2347913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oval" w="med" len="med"/>
                <a:tailEnd type="oval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Freeform 91"/>
              <p:cNvSpPr/>
              <p:nvPr/>
            </p:nvSpPr>
            <p:spPr>
              <a:xfrm>
                <a:off x="2247900" y="3514725"/>
                <a:ext cx="2257425" cy="604838"/>
              </a:xfrm>
              <a:custGeom>
                <a:avLst/>
                <a:gdLst>
                  <a:gd name="connsiteX0" fmla="*/ 0 w 2257425"/>
                  <a:gd name="connsiteY0" fmla="*/ 576263 h 604838"/>
                  <a:gd name="connsiteX1" fmla="*/ 1042988 w 2257425"/>
                  <a:gd name="connsiteY1" fmla="*/ 357188 h 604838"/>
                  <a:gd name="connsiteX2" fmla="*/ 1619250 w 2257425"/>
                  <a:gd name="connsiteY2" fmla="*/ 604838 h 604838"/>
                  <a:gd name="connsiteX3" fmla="*/ 2257425 w 2257425"/>
                  <a:gd name="connsiteY3" fmla="*/ 0 h 60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7425" h="604838">
                    <a:moveTo>
                      <a:pt x="0" y="576263"/>
                    </a:moveTo>
                    <a:lnTo>
                      <a:pt x="1042988" y="357188"/>
                    </a:lnTo>
                    <a:lnTo>
                      <a:pt x="1619250" y="604838"/>
                    </a:lnTo>
                    <a:lnTo>
                      <a:pt x="2257425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oval" w="med" len="med"/>
                <a:tailEnd type="oval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1131971" y="2604921"/>
              <a:ext cx="1633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Voxel-to-voxel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000063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Precomputation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>
            <a:off x="1855750" y="1671780"/>
            <a:ext cx="8480500" cy="4266010"/>
            <a:chOff x="706302" y="3581400"/>
            <a:chExt cx="5832532" cy="2933986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302" y="3581400"/>
              <a:ext cx="2362200" cy="23622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3253" y="4313633"/>
              <a:ext cx="897734" cy="89773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5738" y="3581400"/>
              <a:ext cx="896073" cy="23622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6" name="TextBox 75"/>
            <p:cNvSpPr txBox="1"/>
            <p:nvPr/>
          </p:nvSpPr>
          <p:spPr>
            <a:xfrm>
              <a:off x="1163615" y="5948002"/>
              <a:ext cx="1447574" cy="567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</a:rPr>
                <a:t>Voxel-to-voxel</a:t>
              </a:r>
              <a:br>
                <a:rPr lang="en-US" sz="2400" dirty="0" smtClean="0">
                  <a:solidFill>
                    <a:srgbClr val="FFFFFF"/>
                  </a:solidFill>
                </a:rPr>
              </a:br>
              <a:r>
                <a:rPr lang="en-US" sz="2400" dirty="0" smtClean="0">
                  <a:solidFill>
                    <a:srgbClr val="FFFFFF"/>
                  </a:solidFill>
                </a:rPr>
                <a:t>transfer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465566" y="5211367"/>
              <a:ext cx="1493105" cy="567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</a:rPr>
                <a:t>Patch-to-patch</a:t>
              </a:r>
              <a:br>
                <a:rPr lang="en-US" sz="2400" dirty="0" smtClean="0">
                  <a:solidFill>
                    <a:srgbClr val="FFFFFF"/>
                  </a:solidFill>
                </a:rPr>
              </a:br>
              <a:r>
                <a:rPr lang="en-US" sz="2400" dirty="0" smtClean="0">
                  <a:solidFill>
                    <a:srgbClr val="FFFFFF"/>
                  </a:solidFill>
                </a:rPr>
                <a:t>transfer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068713" y="5948002"/>
              <a:ext cx="1470121" cy="567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</a:rPr>
                <a:t>Patch-to-voxel</a:t>
              </a:r>
              <a:br>
                <a:rPr lang="en-US" sz="2400" dirty="0" smtClean="0">
                  <a:solidFill>
                    <a:srgbClr val="FFFFFF"/>
                  </a:solidFill>
                </a:rPr>
              </a:br>
              <a:r>
                <a:rPr lang="en-US" sz="2400" dirty="0" smtClean="0">
                  <a:solidFill>
                    <a:srgbClr val="FFFFFF"/>
                  </a:solidFill>
                </a:rPr>
                <a:t>transfer</a:t>
              </a:r>
            </a:p>
          </p:txBody>
        </p:sp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847" y="5394035"/>
            <a:ext cx="1435443" cy="14354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894727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63943" y="3025511"/>
            <a:ext cx="2456672" cy="2931670"/>
            <a:chOff x="663943" y="3025511"/>
            <a:chExt cx="2456672" cy="2931670"/>
          </a:xfrm>
        </p:grpSpPr>
        <p:sp>
          <p:nvSpPr>
            <p:cNvPr id="3" name="Rectangle 2"/>
            <p:cNvSpPr/>
            <p:nvPr/>
          </p:nvSpPr>
          <p:spPr>
            <a:xfrm>
              <a:off x="663943" y="3223791"/>
              <a:ext cx="2456672" cy="273339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215651" y="3025511"/>
              <a:ext cx="1353256" cy="400110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Precomp.</a:t>
              </a:r>
              <a:endParaRPr lang="en-US" sz="20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71361" y="3025511"/>
            <a:ext cx="7989911" cy="2931670"/>
            <a:chOff x="3571361" y="3025511"/>
            <a:chExt cx="7989911" cy="2931670"/>
          </a:xfrm>
        </p:grpSpPr>
        <p:sp>
          <p:nvSpPr>
            <p:cNvPr id="20" name="Rectangle 19"/>
            <p:cNvSpPr/>
            <p:nvPr/>
          </p:nvSpPr>
          <p:spPr>
            <a:xfrm>
              <a:off x="3571361" y="3223790"/>
              <a:ext cx="7989911" cy="273339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34863" y="3025511"/>
              <a:ext cx="2662909" cy="400110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Run-time evaluation</a:t>
              </a:r>
              <a:endParaRPr lang="en-US" sz="20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54593" y="3596286"/>
            <a:ext cx="2075375" cy="2253624"/>
            <a:chOff x="854593" y="3596286"/>
            <a:chExt cx="2075375" cy="2253624"/>
          </a:xfrm>
        </p:grpSpPr>
        <p:sp>
          <p:nvSpPr>
            <p:cNvPr id="25" name="TextBox 24"/>
            <p:cNvSpPr txBox="1"/>
            <p:nvPr/>
          </p:nvSpPr>
          <p:spPr>
            <a:xfrm>
              <a:off x="854593" y="5080469"/>
              <a:ext cx="20753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/>
                <a:t>Transfer Matrix</a:t>
              </a:r>
              <a:br>
                <a:rPr lang="en-US" sz="2200" dirty="0" smtClean="0"/>
              </a:br>
              <a:r>
                <a:rPr lang="en-US" sz="2200" dirty="0" smtClean="0"/>
                <a:t>Computation</a:t>
              </a:r>
              <a:endParaRPr lang="en-US" sz="22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541" y="3596286"/>
              <a:ext cx="1393481" cy="139348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7" name="Rectangle 26"/>
          <p:cNvSpPr/>
          <p:nvPr/>
        </p:nvSpPr>
        <p:spPr>
          <a:xfrm>
            <a:off x="550718" y="3025512"/>
            <a:ext cx="2695694" cy="3053170"/>
          </a:xfrm>
          <a:prstGeom prst="rect">
            <a:avLst/>
          </a:prstGeom>
          <a:solidFill>
            <a:srgbClr val="3F3F3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703061" y="3697896"/>
            <a:ext cx="1691489" cy="2152014"/>
            <a:chOff x="3703061" y="3697896"/>
            <a:chExt cx="1691489" cy="2152014"/>
          </a:xfrm>
        </p:grpSpPr>
        <p:sp>
          <p:nvSpPr>
            <p:cNvPr id="11" name="TextBox 10"/>
            <p:cNvSpPr txBox="1"/>
            <p:nvPr/>
          </p:nvSpPr>
          <p:spPr>
            <a:xfrm>
              <a:off x="3703061" y="5080469"/>
              <a:ext cx="16914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/>
                <a:t>Source Flux</a:t>
              </a:r>
              <a:br>
                <a:rPr lang="en-US" sz="2200" dirty="0" smtClean="0"/>
              </a:br>
              <a:r>
                <a:rPr lang="en-US" sz="2200" dirty="0" smtClean="0"/>
                <a:t>Evaluation</a:t>
              </a:r>
              <a:endParaRPr lang="en-US" sz="220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125" y="3697896"/>
              <a:ext cx="1251359" cy="125135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7" name="Group 6"/>
          <p:cNvGrpSpPr/>
          <p:nvPr/>
        </p:nvGrpSpPr>
        <p:grpSpPr>
          <a:xfrm>
            <a:off x="6316596" y="3738409"/>
            <a:ext cx="2321981" cy="1777495"/>
            <a:chOff x="6316596" y="3738409"/>
            <a:chExt cx="2321981" cy="1777495"/>
          </a:xfrm>
        </p:grpSpPr>
        <p:sp>
          <p:nvSpPr>
            <p:cNvPr id="13" name="TextBox 12"/>
            <p:cNvSpPr txBox="1"/>
            <p:nvPr/>
          </p:nvSpPr>
          <p:spPr>
            <a:xfrm>
              <a:off x="6316596" y="5085017"/>
              <a:ext cx="232198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/>
                <a:t>Modular Transfer</a:t>
              </a:r>
              <a:endParaRPr lang="en-US" sz="2200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2173" y="3738409"/>
              <a:ext cx="2211846" cy="110923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8" name="Group 7"/>
          <p:cNvGrpSpPr/>
          <p:nvPr/>
        </p:nvGrpSpPr>
        <p:grpSpPr>
          <a:xfrm>
            <a:off x="9204877" y="3667346"/>
            <a:ext cx="2116284" cy="1854190"/>
            <a:chOff x="9204877" y="3667346"/>
            <a:chExt cx="2116284" cy="1854190"/>
          </a:xfrm>
        </p:grpSpPr>
        <p:sp>
          <p:nvSpPr>
            <p:cNvPr id="16" name="TextBox 15"/>
            <p:cNvSpPr txBox="1"/>
            <p:nvPr/>
          </p:nvSpPr>
          <p:spPr>
            <a:xfrm>
              <a:off x="9204877" y="5090649"/>
              <a:ext cx="211628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/>
                <a:t>Final Gathering</a:t>
              </a:r>
              <a:endParaRPr lang="en-US" sz="2200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1808" y="3667346"/>
              <a:ext cx="1322421" cy="13224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4770156" y="1492795"/>
            <a:ext cx="2651688" cy="830997"/>
            <a:chOff x="5282212" y="1492795"/>
            <a:chExt cx="2651688" cy="830997"/>
          </a:xfrm>
        </p:grpSpPr>
        <p:sp>
          <p:nvSpPr>
            <p:cNvPr id="38" name="TextBox 37"/>
            <p:cNvSpPr txBox="1"/>
            <p:nvPr/>
          </p:nvSpPr>
          <p:spPr>
            <a:xfrm>
              <a:off x="5282212" y="1492795"/>
              <a:ext cx="265168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Definitions and</a:t>
              </a:r>
            </a:p>
            <a:p>
              <a:pPr algn="ctr"/>
              <a:r>
                <a:rPr lang="en-US" sz="2400" dirty="0" smtClean="0"/>
                <a:t>Pipeline Overview</a:t>
              </a:r>
              <a:endParaRPr lang="en-US" sz="24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282212" y="1492795"/>
              <a:ext cx="2651688" cy="830997"/>
            </a:xfrm>
            <a:prstGeom prst="rect">
              <a:avLst/>
            </a:prstGeom>
            <a:solidFill>
              <a:srgbClr val="3F3F3F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Run-Time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75432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045E-16 L -0.17032 -0.1942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972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11875 -0.1928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-965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05756 -0.18797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8" y="-939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33457" y="2828883"/>
            <a:ext cx="4925086" cy="246254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>
            <a:endCxn id="6" idx="2"/>
          </p:cNvCxnSpPr>
          <p:nvPr/>
        </p:nvCxnSpPr>
        <p:spPr>
          <a:xfrm>
            <a:off x="6088316" y="2819358"/>
            <a:ext cx="7684" cy="2472068"/>
          </a:xfrm>
          <a:prstGeom prst="line">
            <a:avLst/>
          </a:prstGeom>
          <a:ln w="28575">
            <a:solidFill>
              <a:schemeClr val="tx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633457" y="2828883"/>
            <a:ext cx="4925086" cy="2462543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26" y="1153104"/>
            <a:ext cx="742384" cy="742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4077077" y="3344931"/>
            <a:ext cx="443620" cy="808142"/>
            <a:chOff x="4077077" y="3344931"/>
            <a:chExt cx="443620" cy="808142"/>
          </a:xfrm>
        </p:grpSpPr>
        <p:sp>
          <p:nvSpPr>
            <p:cNvPr id="9" name="Rectangle 8"/>
            <p:cNvSpPr/>
            <p:nvPr/>
          </p:nvSpPr>
          <p:spPr>
            <a:xfrm>
              <a:off x="4077077" y="3344931"/>
              <a:ext cx="443620" cy="4436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5114" y="3899327"/>
              <a:ext cx="333756" cy="2537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Multiple-Scattered Flux (      )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108" y="3351254"/>
            <a:ext cx="446589" cy="44658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229987" y="4226323"/>
            <a:ext cx="443620" cy="808142"/>
            <a:chOff x="5229987" y="4226323"/>
            <a:chExt cx="443620" cy="808142"/>
          </a:xfrm>
        </p:grpSpPr>
        <p:sp>
          <p:nvSpPr>
            <p:cNvPr id="25" name="Rectangle 24"/>
            <p:cNvSpPr/>
            <p:nvPr/>
          </p:nvSpPr>
          <p:spPr>
            <a:xfrm>
              <a:off x="5229987" y="4226323"/>
              <a:ext cx="443620" cy="4436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8024" y="4780719"/>
              <a:ext cx="340614" cy="253746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7545060" y="3861801"/>
            <a:ext cx="443620" cy="812714"/>
            <a:chOff x="7545060" y="3861801"/>
            <a:chExt cx="443620" cy="812714"/>
          </a:xfrm>
        </p:grpSpPr>
        <p:sp>
          <p:nvSpPr>
            <p:cNvPr id="57" name="Rectangle 56"/>
            <p:cNvSpPr/>
            <p:nvPr/>
          </p:nvSpPr>
          <p:spPr>
            <a:xfrm>
              <a:off x="7545060" y="3861801"/>
              <a:ext cx="443620" cy="4436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8" name="Picture 7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3097" y="4416197"/>
              <a:ext cx="342900" cy="258318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4155114" y="1905013"/>
            <a:ext cx="2990850" cy="2828925"/>
            <a:chOff x="7200900" y="2352675"/>
            <a:chExt cx="2990850" cy="2828925"/>
          </a:xfrm>
        </p:grpSpPr>
        <p:sp>
          <p:nvSpPr>
            <p:cNvPr id="14" name="Freeform 13"/>
            <p:cNvSpPr/>
            <p:nvPr/>
          </p:nvSpPr>
          <p:spPr>
            <a:xfrm>
              <a:off x="7200900" y="2352675"/>
              <a:ext cx="1524000" cy="1619250"/>
            </a:xfrm>
            <a:custGeom>
              <a:avLst/>
              <a:gdLst>
                <a:gd name="connsiteX0" fmla="*/ 38100 w 1524000"/>
                <a:gd name="connsiteY0" fmla="*/ 1619250 h 1619250"/>
                <a:gd name="connsiteX1" fmla="*/ 0 w 1524000"/>
                <a:gd name="connsiteY1" fmla="*/ 1133475 h 1619250"/>
                <a:gd name="connsiteX2" fmla="*/ 733425 w 1524000"/>
                <a:gd name="connsiteY2" fmla="*/ 1285875 h 1619250"/>
                <a:gd name="connsiteX3" fmla="*/ 1524000 w 1524000"/>
                <a:gd name="connsiteY3" fmla="*/ 0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0" h="1619250">
                  <a:moveTo>
                    <a:pt x="38100" y="1619250"/>
                  </a:moveTo>
                  <a:lnTo>
                    <a:pt x="0" y="1133475"/>
                  </a:lnTo>
                  <a:lnTo>
                    <a:pt x="733425" y="1285875"/>
                  </a:lnTo>
                  <a:lnTo>
                    <a:pt x="1524000" y="0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headEnd type="oval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7381875" y="2438400"/>
              <a:ext cx="2809875" cy="2743200"/>
            </a:xfrm>
            <a:custGeom>
              <a:avLst/>
              <a:gdLst>
                <a:gd name="connsiteX0" fmla="*/ 0 w 2809875"/>
                <a:gd name="connsiteY0" fmla="*/ 1714500 h 2743200"/>
                <a:gd name="connsiteX1" fmla="*/ 771525 w 2809875"/>
                <a:gd name="connsiteY1" fmla="*/ 2381250 h 2743200"/>
                <a:gd name="connsiteX2" fmla="*/ 1152525 w 2809875"/>
                <a:gd name="connsiteY2" fmla="*/ 1962150 h 2743200"/>
                <a:gd name="connsiteX3" fmla="*/ 1657350 w 2809875"/>
                <a:gd name="connsiteY3" fmla="*/ 2152650 h 2743200"/>
                <a:gd name="connsiteX4" fmla="*/ 1209675 w 2809875"/>
                <a:gd name="connsiteY4" fmla="*/ 2362200 h 2743200"/>
                <a:gd name="connsiteX5" fmla="*/ 2343150 w 2809875"/>
                <a:gd name="connsiteY5" fmla="*/ 2743200 h 2743200"/>
                <a:gd name="connsiteX6" fmla="*/ 2028825 w 2809875"/>
                <a:gd name="connsiteY6" fmla="*/ 2009775 h 2743200"/>
                <a:gd name="connsiteX7" fmla="*/ 2809875 w 2809875"/>
                <a:gd name="connsiteY7" fmla="*/ 2305050 h 2743200"/>
                <a:gd name="connsiteX8" fmla="*/ 1952625 w 2809875"/>
                <a:gd name="connsiteY8" fmla="*/ 0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9875" h="2743200">
                  <a:moveTo>
                    <a:pt x="0" y="1714500"/>
                  </a:moveTo>
                  <a:lnTo>
                    <a:pt x="771525" y="2381250"/>
                  </a:lnTo>
                  <a:lnTo>
                    <a:pt x="1152525" y="1962150"/>
                  </a:lnTo>
                  <a:lnTo>
                    <a:pt x="1657350" y="2152650"/>
                  </a:lnTo>
                  <a:lnTo>
                    <a:pt x="1209675" y="2362200"/>
                  </a:lnTo>
                  <a:lnTo>
                    <a:pt x="2343150" y="2743200"/>
                  </a:lnTo>
                  <a:lnTo>
                    <a:pt x="2028825" y="2009775"/>
                  </a:lnTo>
                  <a:lnTo>
                    <a:pt x="2809875" y="2305050"/>
                  </a:lnTo>
                  <a:lnTo>
                    <a:pt x="1952625" y="0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headEnd type="oval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7439024" y="2428875"/>
              <a:ext cx="1600201" cy="1638301"/>
            </a:xfrm>
            <a:custGeom>
              <a:avLst/>
              <a:gdLst>
                <a:gd name="connsiteX0" fmla="*/ 0 w 1581150"/>
                <a:gd name="connsiteY0" fmla="*/ 1524000 h 1581150"/>
                <a:gd name="connsiteX1" fmla="*/ 1409700 w 1581150"/>
                <a:gd name="connsiteY1" fmla="*/ 1581150 h 1581150"/>
                <a:gd name="connsiteX2" fmla="*/ 1581150 w 1581150"/>
                <a:gd name="connsiteY2" fmla="*/ 0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1150" h="1581150">
                  <a:moveTo>
                    <a:pt x="0" y="1524000"/>
                  </a:moveTo>
                  <a:lnTo>
                    <a:pt x="1409700" y="1581150"/>
                  </a:lnTo>
                  <a:lnTo>
                    <a:pt x="1581150" y="0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headEnd type="oval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702628" y="1959428"/>
            <a:ext cx="1615044" cy="2576947"/>
            <a:chOff x="4702628" y="1959428"/>
            <a:chExt cx="1615044" cy="2576947"/>
          </a:xfrm>
        </p:grpSpPr>
        <p:sp>
          <p:nvSpPr>
            <p:cNvPr id="20" name="Freeform 19"/>
            <p:cNvSpPr/>
            <p:nvPr/>
          </p:nvSpPr>
          <p:spPr>
            <a:xfrm>
              <a:off x="4702628" y="1959428"/>
              <a:ext cx="1104405" cy="2446317"/>
            </a:xfrm>
            <a:custGeom>
              <a:avLst/>
              <a:gdLst>
                <a:gd name="connsiteX0" fmla="*/ 1104405 w 1104405"/>
                <a:gd name="connsiteY0" fmla="*/ 0 h 2446317"/>
                <a:gd name="connsiteX1" fmla="*/ 0 w 1104405"/>
                <a:gd name="connsiteY1" fmla="*/ 1140031 h 2446317"/>
                <a:gd name="connsiteX2" fmla="*/ 629392 w 1104405"/>
                <a:gd name="connsiteY2" fmla="*/ 2446317 h 2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4405" h="2446317">
                  <a:moveTo>
                    <a:pt x="1104405" y="0"/>
                  </a:moveTo>
                  <a:lnTo>
                    <a:pt x="0" y="1140031"/>
                  </a:lnTo>
                  <a:lnTo>
                    <a:pt x="629392" y="2446317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5533901" y="2006931"/>
              <a:ext cx="783771" cy="2529444"/>
            </a:xfrm>
            <a:custGeom>
              <a:avLst/>
              <a:gdLst>
                <a:gd name="connsiteX0" fmla="*/ 439387 w 783771"/>
                <a:gd name="connsiteY0" fmla="*/ 0 h 2529444"/>
                <a:gd name="connsiteX1" fmla="*/ 59377 w 783771"/>
                <a:gd name="connsiteY1" fmla="*/ 1377538 h 2529444"/>
                <a:gd name="connsiteX2" fmla="*/ 783771 w 783771"/>
                <a:gd name="connsiteY2" fmla="*/ 1710047 h 2529444"/>
                <a:gd name="connsiteX3" fmla="*/ 368135 w 783771"/>
                <a:gd name="connsiteY3" fmla="*/ 1947553 h 2529444"/>
                <a:gd name="connsiteX4" fmla="*/ 771896 w 783771"/>
                <a:gd name="connsiteY4" fmla="*/ 2303813 h 2529444"/>
                <a:gd name="connsiteX5" fmla="*/ 0 w 783771"/>
                <a:gd name="connsiteY5" fmla="*/ 2529444 h 2529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3771" h="2529444">
                  <a:moveTo>
                    <a:pt x="439387" y="0"/>
                  </a:moveTo>
                  <a:lnTo>
                    <a:pt x="59377" y="1377538"/>
                  </a:lnTo>
                  <a:lnTo>
                    <a:pt x="783771" y="1710047"/>
                  </a:lnTo>
                  <a:lnTo>
                    <a:pt x="368135" y="1947553"/>
                  </a:lnTo>
                  <a:lnTo>
                    <a:pt x="771896" y="2303813"/>
                  </a:lnTo>
                  <a:lnTo>
                    <a:pt x="0" y="2529444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90" y="4227761"/>
            <a:ext cx="446589" cy="446589"/>
          </a:xfrm>
          <a:prstGeom prst="rect">
            <a:avLst/>
          </a:prstGeom>
        </p:spPr>
      </p:pic>
      <p:grpSp>
        <p:nvGrpSpPr>
          <p:cNvPr id="76" name="Group 75"/>
          <p:cNvGrpSpPr/>
          <p:nvPr/>
        </p:nvGrpSpPr>
        <p:grpSpPr>
          <a:xfrm>
            <a:off x="5830784" y="1935677"/>
            <a:ext cx="2078182" cy="2778827"/>
            <a:chOff x="5830784" y="1935677"/>
            <a:chExt cx="2078182" cy="2778827"/>
          </a:xfrm>
        </p:grpSpPr>
        <p:sp>
          <p:nvSpPr>
            <p:cNvPr id="74" name="Freeform 73"/>
            <p:cNvSpPr/>
            <p:nvPr/>
          </p:nvSpPr>
          <p:spPr>
            <a:xfrm>
              <a:off x="5830784" y="2030681"/>
              <a:ext cx="1864426" cy="2683823"/>
            </a:xfrm>
            <a:custGeom>
              <a:avLst/>
              <a:gdLst>
                <a:gd name="connsiteX0" fmla="*/ 142504 w 1864426"/>
                <a:gd name="connsiteY0" fmla="*/ 0 h 2683823"/>
                <a:gd name="connsiteX1" fmla="*/ 0 w 1864426"/>
                <a:gd name="connsiteY1" fmla="*/ 1710046 h 2683823"/>
                <a:gd name="connsiteX2" fmla="*/ 581891 w 1864426"/>
                <a:gd name="connsiteY2" fmla="*/ 1769423 h 2683823"/>
                <a:gd name="connsiteX3" fmla="*/ 546265 w 1864426"/>
                <a:gd name="connsiteY3" fmla="*/ 2149433 h 2683823"/>
                <a:gd name="connsiteX4" fmla="*/ 47502 w 1864426"/>
                <a:gd name="connsiteY4" fmla="*/ 2303813 h 2683823"/>
                <a:gd name="connsiteX5" fmla="*/ 486889 w 1864426"/>
                <a:gd name="connsiteY5" fmla="*/ 2683823 h 2683823"/>
                <a:gd name="connsiteX6" fmla="*/ 641268 w 1864426"/>
                <a:gd name="connsiteY6" fmla="*/ 2303813 h 2683823"/>
                <a:gd name="connsiteX7" fmla="*/ 914400 w 1864426"/>
                <a:gd name="connsiteY7" fmla="*/ 2339438 h 2683823"/>
                <a:gd name="connsiteX8" fmla="*/ 795647 w 1864426"/>
                <a:gd name="connsiteY8" fmla="*/ 2660072 h 2683823"/>
                <a:gd name="connsiteX9" fmla="*/ 1864426 w 1864426"/>
                <a:gd name="connsiteY9" fmla="*/ 2125683 h 268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64426" h="2683823">
                  <a:moveTo>
                    <a:pt x="142504" y="0"/>
                  </a:moveTo>
                  <a:lnTo>
                    <a:pt x="0" y="1710046"/>
                  </a:lnTo>
                  <a:lnTo>
                    <a:pt x="581891" y="1769423"/>
                  </a:lnTo>
                  <a:lnTo>
                    <a:pt x="546265" y="2149433"/>
                  </a:lnTo>
                  <a:lnTo>
                    <a:pt x="47502" y="2303813"/>
                  </a:lnTo>
                  <a:lnTo>
                    <a:pt x="486889" y="2683823"/>
                  </a:lnTo>
                  <a:lnTo>
                    <a:pt x="641268" y="2303813"/>
                  </a:lnTo>
                  <a:lnTo>
                    <a:pt x="914400" y="2339438"/>
                  </a:lnTo>
                  <a:lnTo>
                    <a:pt x="795647" y="2660072"/>
                  </a:lnTo>
                  <a:lnTo>
                    <a:pt x="1864426" y="2125683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Freeform 74"/>
            <p:cNvSpPr/>
            <p:nvPr/>
          </p:nvSpPr>
          <p:spPr>
            <a:xfrm>
              <a:off x="6341423" y="1935677"/>
              <a:ext cx="1567543" cy="2066307"/>
            </a:xfrm>
            <a:custGeom>
              <a:avLst/>
              <a:gdLst>
                <a:gd name="connsiteX0" fmla="*/ 0 w 1567543"/>
                <a:gd name="connsiteY0" fmla="*/ 0 h 2066307"/>
                <a:gd name="connsiteX1" fmla="*/ 1567543 w 1567543"/>
                <a:gd name="connsiteY1" fmla="*/ 1318161 h 2066307"/>
                <a:gd name="connsiteX2" fmla="*/ 1555668 w 1567543"/>
                <a:gd name="connsiteY2" fmla="*/ 2066307 h 2066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7543" h="2066307">
                  <a:moveTo>
                    <a:pt x="0" y="0"/>
                  </a:moveTo>
                  <a:lnTo>
                    <a:pt x="1567543" y="1318161"/>
                  </a:lnTo>
                  <a:lnTo>
                    <a:pt x="1555668" y="2066307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091" y="3858832"/>
            <a:ext cx="446589" cy="446589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5753375"/>
            <a:ext cx="3333750" cy="42672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6148">
            <a:off x="9990756" y="1982493"/>
            <a:ext cx="855795" cy="855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93" name="Group 92"/>
          <p:cNvGrpSpPr/>
          <p:nvPr/>
        </p:nvGrpSpPr>
        <p:grpSpPr>
          <a:xfrm>
            <a:off x="6821086" y="4097164"/>
            <a:ext cx="443620" cy="810428"/>
            <a:chOff x="1470761" y="3562675"/>
            <a:chExt cx="443620" cy="810428"/>
          </a:xfrm>
        </p:grpSpPr>
        <p:sp>
          <p:nvSpPr>
            <p:cNvPr id="90" name="Rectangle 89"/>
            <p:cNvSpPr/>
            <p:nvPr/>
          </p:nvSpPr>
          <p:spPr>
            <a:xfrm>
              <a:off x="1470761" y="3562675"/>
              <a:ext cx="443620" cy="4436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2" name="Picture 9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798" y="4117071"/>
              <a:ext cx="308610" cy="256032"/>
            </a:xfrm>
            <a:prstGeom prst="rect">
              <a:avLst/>
            </a:prstGeom>
          </p:spPr>
        </p:pic>
      </p:grpSp>
      <p:pic>
        <p:nvPicPr>
          <p:cNvPr id="95" name="Picture 9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508" y="5708636"/>
            <a:ext cx="446589" cy="446589"/>
          </a:xfrm>
          <a:prstGeom prst="rect">
            <a:avLst/>
          </a:prstGeom>
        </p:spPr>
      </p:pic>
      <p:sp>
        <p:nvSpPr>
          <p:cNvPr id="110" name="Freeform 109"/>
          <p:cNvSpPr/>
          <p:nvPr/>
        </p:nvSpPr>
        <p:spPr>
          <a:xfrm>
            <a:off x="7054850" y="2755900"/>
            <a:ext cx="2946400" cy="2159000"/>
          </a:xfrm>
          <a:custGeom>
            <a:avLst/>
            <a:gdLst>
              <a:gd name="connsiteX0" fmla="*/ 2946400 w 2946400"/>
              <a:gd name="connsiteY0" fmla="*/ 0 h 2159000"/>
              <a:gd name="connsiteX1" fmla="*/ 1276350 w 2946400"/>
              <a:gd name="connsiteY1" fmla="*/ 1250950 h 2159000"/>
              <a:gd name="connsiteX2" fmla="*/ 863600 w 2946400"/>
              <a:gd name="connsiteY2" fmla="*/ 806450 h 2159000"/>
              <a:gd name="connsiteX3" fmla="*/ 463550 w 2946400"/>
              <a:gd name="connsiteY3" fmla="*/ 1219200 h 2159000"/>
              <a:gd name="connsiteX4" fmla="*/ 1079500 w 2946400"/>
              <a:gd name="connsiteY4" fmla="*/ 1701800 h 2159000"/>
              <a:gd name="connsiteX5" fmla="*/ 584200 w 2946400"/>
              <a:gd name="connsiteY5" fmla="*/ 2159000 h 2159000"/>
              <a:gd name="connsiteX6" fmla="*/ 0 w 2946400"/>
              <a:gd name="connsiteY6" fmla="*/ 144145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6400" h="2159000">
                <a:moveTo>
                  <a:pt x="2946400" y="0"/>
                </a:moveTo>
                <a:lnTo>
                  <a:pt x="1276350" y="1250950"/>
                </a:lnTo>
                <a:lnTo>
                  <a:pt x="863600" y="806450"/>
                </a:lnTo>
                <a:lnTo>
                  <a:pt x="463550" y="1219200"/>
                </a:lnTo>
                <a:lnTo>
                  <a:pt x="1079500" y="1701800"/>
                </a:lnTo>
                <a:lnTo>
                  <a:pt x="584200" y="2159000"/>
                </a:lnTo>
                <a:lnTo>
                  <a:pt x="0" y="1441450"/>
                </a:lnTo>
              </a:path>
            </a:pathLst>
          </a:custGeom>
          <a:noFill/>
          <a:ln w="2857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3915255" y="1968471"/>
            <a:ext cx="3479470" cy="3146961"/>
          </a:xfrm>
          <a:custGeom>
            <a:avLst/>
            <a:gdLst>
              <a:gd name="connsiteX0" fmla="*/ 3135086 w 3479470"/>
              <a:gd name="connsiteY0" fmla="*/ 2232561 h 3146961"/>
              <a:gd name="connsiteX1" fmla="*/ 2778826 w 3479470"/>
              <a:gd name="connsiteY1" fmla="*/ 2612571 h 3146961"/>
              <a:gd name="connsiteX2" fmla="*/ 3075709 w 3479470"/>
              <a:gd name="connsiteY2" fmla="*/ 2790701 h 3146961"/>
              <a:gd name="connsiteX3" fmla="*/ 2529444 w 3479470"/>
              <a:gd name="connsiteY3" fmla="*/ 2980706 h 3146961"/>
              <a:gd name="connsiteX4" fmla="*/ 2339439 w 3479470"/>
              <a:gd name="connsiteY4" fmla="*/ 2600696 h 3146961"/>
              <a:gd name="connsiteX5" fmla="*/ 2078182 w 3479470"/>
              <a:gd name="connsiteY5" fmla="*/ 3146961 h 3146961"/>
              <a:gd name="connsiteX6" fmla="*/ 1615044 w 3479470"/>
              <a:gd name="connsiteY6" fmla="*/ 2624446 h 3146961"/>
              <a:gd name="connsiteX7" fmla="*/ 2078182 w 3479470"/>
              <a:gd name="connsiteY7" fmla="*/ 2660072 h 3146961"/>
              <a:gd name="connsiteX8" fmla="*/ 2232561 w 3479470"/>
              <a:gd name="connsiteY8" fmla="*/ 2303813 h 3146961"/>
              <a:gd name="connsiteX9" fmla="*/ 2612571 w 3479470"/>
              <a:gd name="connsiteY9" fmla="*/ 2529444 h 3146961"/>
              <a:gd name="connsiteX10" fmla="*/ 2826327 w 3479470"/>
              <a:gd name="connsiteY10" fmla="*/ 2220685 h 3146961"/>
              <a:gd name="connsiteX11" fmla="*/ 2470067 w 3479470"/>
              <a:gd name="connsiteY11" fmla="*/ 1935677 h 3146961"/>
              <a:gd name="connsiteX12" fmla="*/ 2030680 w 3479470"/>
              <a:gd name="connsiteY12" fmla="*/ 2066306 h 3146961"/>
              <a:gd name="connsiteX13" fmla="*/ 1876301 w 3479470"/>
              <a:gd name="connsiteY13" fmla="*/ 2410690 h 3146961"/>
              <a:gd name="connsiteX14" fmla="*/ 1626919 w 3479470"/>
              <a:gd name="connsiteY14" fmla="*/ 2244436 h 3146961"/>
              <a:gd name="connsiteX15" fmla="*/ 1757548 w 3479470"/>
              <a:gd name="connsiteY15" fmla="*/ 1888176 h 3146961"/>
              <a:gd name="connsiteX16" fmla="*/ 2208810 w 3479470"/>
              <a:gd name="connsiteY16" fmla="*/ 1757548 h 3146961"/>
              <a:gd name="connsiteX17" fmla="*/ 1864426 w 3479470"/>
              <a:gd name="connsiteY17" fmla="*/ 1496290 h 3146961"/>
              <a:gd name="connsiteX18" fmla="*/ 2802576 w 3479470"/>
              <a:gd name="connsiteY18" fmla="*/ 1531916 h 3146961"/>
              <a:gd name="connsiteX19" fmla="*/ 2481943 w 3479470"/>
              <a:gd name="connsiteY19" fmla="*/ 1710046 h 3146961"/>
              <a:gd name="connsiteX20" fmla="*/ 2838202 w 3479470"/>
              <a:gd name="connsiteY20" fmla="*/ 1935677 h 3146961"/>
              <a:gd name="connsiteX21" fmla="*/ 3479470 w 3479470"/>
              <a:gd name="connsiteY21" fmla="*/ 1864426 h 3146961"/>
              <a:gd name="connsiteX22" fmla="*/ 3040083 w 3479470"/>
              <a:gd name="connsiteY22" fmla="*/ 1710046 h 3146961"/>
              <a:gd name="connsiteX23" fmla="*/ 3360717 w 3479470"/>
              <a:gd name="connsiteY23" fmla="*/ 1472540 h 3146961"/>
              <a:gd name="connsiteX24" fmla="*/ 2778826 w 3479470"/>
              <a:gd name="connsiteY24" fmla="*/ 1270659 h 3146961"/>
              <a:gd name="connsiteX25" fmla="*/ 2422566 w 3479470"/>
              <a:gd name="connsiteY25" fmla="*/ 1306285 h 3146961"/>
              <a:gd name="connsiteX26" fmla="*/ 2303813 w 3479470"/>
              <a:gd name="connsiteY26" fmla="*/ 1021277 h 3146961"/>
              <a:gd name="connsiteX27" fmla="*/ 1852550 w 3479470"/>
              <a:gd name="connsiteY27" fmla="*/ 1294410 h 3146961"/>
              <a:gd name="connsiteX28" fmla="*/ 1318161 w 3479470"/>
              <a:gd name="connsiteY28" fmla="*/ 1068779 h 3146961"/>
              <a:gd name="connsiteX29" fmla="*/ 1436914 w 3479470"/>
              <a:gd name="connsiteY29" fmla="*/ 1531916 h 3146961"/>
              <a:gd name="connsiteX30" fmla="*/ 1698171 w 3479470"/>
              <a:gd name="connsiteY30" fmla="*/ 1650670 h 3146961"/>
              <a:gd name="connsiteX31" fmla="*/ 1033153 w 3479470"/>
              <a:gd name="connsiteY31" fmla="*/ 1864426 h 3146961"/>
              <a:gd name="connsiteX32" fmla="*/ 1246909 w 3479470"/>
              <a:gd name="connsiteY32" fmla="*/ 2220685 h 3146961"/>
              <a:gd name="connsiteX33" fmla="*/ 1448789 w 3479470"/>
              <a:gd name="connsiteY33" fmla="*/ 1959428 h 3146961"/>
              <a:gd name="connsiteX34" fmla="*/ 1508166 w 3479470"/>
              <a:gd name="connsiteY34" fmla="*/ 2422566 h 3146961"/>
              <a:gd name="connsiteX35" fmla="*/ 1282535 w 3479470"/>
              <a:gd name="connsiteY35" fmla="*/ 2636322 h 3146961"/>
              <a:gd name="connsiteX36" fmla="*/ 1591293 w 3479470"/>
              <a:gd name="connsiteY36" fmla="*/ 3004457 h 3146961"/>
              <a:gd name="connsiteX37" fmla="*/ 938150 w 3479470"/>
              <a:gd name="connsiteY37" fmla="*/ 3087584 h 3146961"/>
              <a:gd name="connsiteX38" fmla="*/ 1068779 w 3479470"/>
              <a:gd name="connsiteY38" fmla="*/ 2731324 h 3146961"/>
              <a:gd name="connsiteX39" fmla="*/ 593766 w 3479470"/>
              <a:gd name="connsiteY39" fmla="*/ 2945080 h 3146961"/>
              <a:gd name="connsiteX40" fmla="*/ 534389 w 3479470"/>
              <a:gd name="connsiteY40" fmla="*/ 2434441 h 3146961"/>
              <a:gd name="connsiteX41" fmla="*/ 950026 w 3479470"/>
              <a:gd name="connsiteY41" fmla="*/ 2434441 h 3146961"/>
              <a:gd name="connsiteX42" fmla="*/ 890649 w 3479470"/>
              <a:gd name="connsiteY42" fmla="*/ 2113807 h 3146961"/>
              <a:gd name="connsiteX43" fmla="*/ 391886 w 3479470"/>
              <a:gd name="connsiteY43" fmla="*/ 2113807 h 3146961"/>
              <a:gd name="connsiteX44" fmla="*/ 237506 w 3479470"/>
              <a:gd name="connsiteY44" fmla="*/ 2660072 h 3146961"/>
              <a:gd name="connsiteX45" fmla="*/ 415636 w 3479470"/>
              <a:gd name="connsiteY45" fmla="*/ 2719449 h 3146961"/>
              <a:gd name="connsiteX46" fmla="*/ 201880 w 3479470"/>
              <a:gd name="connsiteY46" fmla="*/ 2909454 h 3146961"/>
              <a:gd name="connsiteX47" fmla="*/ 0 w 3479470"/>
              <a:gd name="connsiteY47" fmla="*/ 2351314 h 3146961"/>
              <a:gd name="connsiteX48" fmla="*/ 213756 w 3479470"/>
              <a:gd name="connsiteY48" fmla="*/ 2244436 h 3146961"/>
              <a:gd name="connsiteX49" fmla="*/ 71252 w 3479470"/>
              <a:gd name="connsiteY49" fmla="*/ 1828800 h 3146961"/>
              <a:gd name="connsiteX50" fmla="*/ 534389 w 3479470"/>
              <a:gd name="connsiteY50" fmla="*/ 1935677 h 3146961"/>
              <a:gd name="connsiteX51" fmla="*/ 890649 w 3479470"/>
              <a:gd name="connsiteY51" fmla="*/ 1508166 h 3146961"/>
              <a:gd name="connsiteX52" fmla="*/ 296883 w 3479470"/>
              <a:gd name="connsiteY52" fmla="*/ 1579418 h 3146961"/>
              <a:gd name="connsiteX53" fmla="*/ 95002 w 3479470"/>
              <a:gd name="connsiteY53" fmla="*/ 1223158 h 3146961"/>
              <a:gd name="connsiteX54" fmla="*/ 475013 w 3479470"/>
              <a:gd name="connsiteY54" fmla="*/ 1294410 h 3146961"/>
              <a:gd name="connsiteX55" fmla="*/ 629392 w 3479470"/>
              <a:gd name="connsiteY55" fmla="*/ 1045028 h 3146961"/>
              <a:gd name="connsiteX56" fmla="*/ 997527 w 3479470"/>
              <a:gd name="connsiteY56" fmla="*/ 1246909 h 3146961"/>
              <a:gd name="connsiteX57" fmla="*/ 1816924 w 3479470"/>
              <a:gd name="connsiteY57" fmla="*/ 0 h 3146961"/>
              <a:gd name="connsiteX0" fmla="*/ 3135086 w 3479470"/>
              <a:gd name="connsiteY0" fmla="*/ 2232561 h 3146961"/>
              <a:gd name="connsiteX1" fmla="*/ 2778826 w 3479470"/>
              <a:gd name="connsiteY1" fmla="*/ 2612571 h 3146961"/>
              <a:gd name="connsiteX2" fmla="*/ 2994686 w 3479470"/>
              <a:gd name="connsiteY2" fmla="*/ 3068494 h 3146961"/>
              <a:gd name="connsiteX3" fmla="*/ 2529444 w 3479470"/>
              <a:gd name="connsiteY3" fmla="*/ 2980706 h 3146961"/>
              <a:gd name="connsiteX4" fmla="*/ 2339439 w 3479470"/>
              <a:gd name="connsiteY4" fmla="*/ 2600696 h 3146961"/>
              <a:gd name="connsiteX5" fmla="*/ 2078182 w 3479470"/>
              <a:gd name="connsiteY5" fmla="*/ 3146961 h 3146961"/>
              <a:gd name="connsiteX6" fmla="*/ 1615044 w 3479470"/>
              <a:gd name="connsiteY6" fmla="*/ 2624446 h 3146961"/>
              <a:gd name="connsiteX7" fmla="*/ 2078182 w 3479470"/>
              <a:gd name="connsiteY7" fmla="*/ 2660072 h 3146961"/>
              <a:gd name="connsiteX8" fmla="*/ 2232561 w 3479470"/>
              <a:gd name="connsiteY8" fmla="*/ 2303813 h 3146961"/>
              <a:gd name="connsiteX9" fmla="*/ 2612571 w 3479470"/>
              <a:gd name="connsiteY9" fmla="*/ 2529444 h 3146961"/>
              <a:gd name="connsiteX10" fmla="*/ 2826327 w 3479470"/>
              <a:gd name="connsiteY10" fmla="*/ 2220685 h 3146961"/>
              <a:gd name="connsiteX11" fmla="*/ 2470067 w 3479470"/>
              <a:gd name="connsiteY11" fmla="*/ 1935677 h 3146961"/>
              <a:gd name="connsiteX12" fmla="*/ 2030680 w 3479470"/>
              <a:gd name="connsiteY12" fmla="*/ 2066306 h 3146961"/>
              <a:gd name="connsiteX13" fmla="*/ 1876301 w 3479470"/>
              <a:gd name="connsiteY13" fmla="*/ 2410690 h 3146961"/>
              <a:gd name="connsiteX14" fmla="*/ 1626919 w 3479470"/>
              <a:gd name="connsiteY14" fmla="*/ 2244436 h 3146961"/>
              <a:gd name="connsiteX15" fmla="*/ 1757548 w 3479470"/>
              <a:gd name="connsiteY15" fmla="*/ 1888176 h 3146961"/>
              <a:gd name="connsiteX16" fmla="*/ 2208810 w 3479470"/>
              <a:gd name="connsiteY16" fmla="*/ 1757548 h 3146961"/>
              <a:gd name="connsiteX17" fmla="*/ 1864426 w 3479470"/>
              <a:gd name="connsiteY17" fmla="*/ 1496290 h 3146961"/>
              <a:gd name="connsiteX18" fmla="*/ 2802576 w 3479470"/>
              <a:gd name="connsiteY18" fmla="*/ 1531916 h 3146961"/>
              <a:gd name="connsiteX19" fmla="*/ 2481943 w 3479470"/>
              <a:gd name="connsiteY19" fmla="*/ 1710046 h 3146961"/>
              <a:gd name="connsiteX20" fmla="*/ 2838202 w 3479470"/>
              <a:gd name="connsiteY20" fmla="*/ 1935677 h 3146961"/>
              <a:gd name="connsiteX21" fmla="*/ 3479470 w 3479470"/>
              <a:gd name="connsiteY21" fmla="*/ 1864426 h 3146961"/>
              <a:gd name="connsiteX22" fmla="*/ 3040083 w 3479470"/>
              <a:gd name="connsiteY22" fmla="*/ 1710046 h 3146961"/>
              <a:gd name="connsiteX23" fmla="*/ 3360717 w 3479470"/>
              <a:gd name="connsiteY23" fmla="*/ 1472540 h 3146961"/>
              <a:gd name="connsiteX24" fmla="*/ 2778826 w 3479470"/>
              <a:gd name="connsiteY24" fmla="*/ 1270659 h 3146961"/>
              <a:gd name="connsiteX25" fmla="*/ 2422566 w 3479470"/>
              <a:gd name="connsiteY25" fmla="*/ 1306285 h 3146961"/>
              <a:gd name="connsiteX26" fmla="*/ 2303813 w 3479470"/>
              <a:gd name="connsiteY26" fmla="*/ 1021277 h 3146961"/>
              <a:gd name="connsiteX27" fmla="*/ 1852550 w 3479470"/>
              <a:gd name="connsiteY27" fmla="*/ 1294410 h 3146961"/>
              <a:gd name="connsiteX28" fmla="*/ 1318161 w 3479470"/>
              <a:gd name="connsiteY28" fmla="*/ 1068779 h 3146961"/>
              <a:gd name="connsiteX29" fmla="*/ 1436914 w 3479470"/>
              <a:gd name="connsiteY29" fmla="*/ 1531916 h 3146961"/>
              <a:gd name="connsiteX30" fmla="*/ 1698171 w 3479470"/>
              <a:gd name="connsiteY30" fmla="*/ 1650670 h 3146961"/>
              <a:gd name="connsiteX31" fmla="*/ 1033153 w 3479470"/>
              <a:gd name="connsiteY31" fmla="*/ 1864426 h 3146961"/>
              <a:gd name="connsiteX32" fmla="*/ 1246909 w 3479470"/>
              <a:gd name="connsiteY32" fmla="*/ 2220685 h 3146961"/>
              <a:gd name="connsiteX33" fmla="*/ 1448789 w 3479470"/>
              <a:gd name="connsiteY33" fmla="*/ 1959428 h 3146961"/>
              <a:gd name="connsiteX34" fmla="*/ 1508166 w 3479470"/>
              <a:gd name="connsiteY34" fmla="*/ 2422566 h 3146961"/>
              <a:gd name="connsiteX35" fmla="*/ 1282535 w 3479470"/>
              <a:gd name="connsiteY35" fmla="*/ 2636322 h 3146961"/>
              <a:gd name="connsiteX36" fmla="*/ 1591293 w 3479470"/>
              <a:gd name="connsiteY36" fmla="*/ 3004457 h 3146961"/>
              <a:gd name="connsiteX37" fmla="*/ 938150 w 3479470"/>
              <a:gd name="connsiteY37" fmla="*/ 3087584 h 3146961"/>
              <a:gd name="connsiteX38" fmla="*/ 1068779 w 3479470"/>
              <a:gd name="connsiteY38" fmla="*/ 2731324 h 3146961"/>
              <a:gd name="connsiteX39" fmla="*/ 593766 w 3479470"/>
              <a:gd name="connsiteY39" fmla="*/ 2945080 h 3146961"/>
              <a:gd name="connsiteX40" fmla="*/ 534389 w 3479470"/>
              <a:gd name="connsiteY40" fmla="*/ 2434441 h 3146961"/>
              <a:gd name="connsiteX41" fmla="*/ 950026 w 3479470"/>
              <a:gd name="connsiteY41" fmla="*/ 2434441 h 3146961"/>
              <a:gd name="connsiteX42" fmla="*/ 890649 w 3479470"/>
              <a:gd name="connsiteY42" fmla="*/ 2113807 h 3146961"/>
              <a:gd name="connsiteX43" fmla="*/ 391886 w 3479470"/>
              <a:gd name="connsiteY43" fmla="*/ 2113807 h 3146961"/>
              <a:gd name="connsiteX44" fmla="*/ 237506 w 3479470"/>
              <a:gd name="connsiteY44" fmla="*/ 2660072 h 3146961"/>
              <a:gd name="connsiteX45" fmla="*/ 415636 w 3479470"/>
              <a:gd name="connsiteY45" fmla="*/ 2719449 h 3146961"/>
              <a:gd name="connsiteX46" fmla="*/ 201880 w 3479470"/>
              <a:gd name="connsiteY46" fmla="*/ 2909454 h 3146961"/>
              <a:gd name="connsiteX47" fmla="*/ 0 w 3479470"/>
              <a:gd name="connsiteY47" fmla="*/ 2351314 h 3146961"/>
              <a:gd name="connsiteX48" fmla="*/ 213756 w 3479470"/>
              <a:gd name="connsiteY48" fmla="*/ 2244436 h 3146961"/>
              <a:gd name="connsiteX49" fmla="*/ 71252 w 3479470"/>
              <a:gd name="connsiteY49" fmla="*/ 1828800 h 3146961"/>
              <a:gd name="connsiteX50" fmla="*/ 534389 w 3479470"/>
              <a:gd name="connsiteY50" fmla="*/ 1935677 h 3146961"/>
              <a:gd name="connsiteX51" fmla="*/ 890649 w 3479470"/>
              <a:gd name="connsiteY51" fmla="*/ 1508166 h 3146961"/>
              <a:gd name="connsiteX52" fmla="*/ 296883 w 3479470"/>
              <a:gd name="connsiteY52" fmla="*/ 1579418 h 3146961"/>
              <a:gd name="connsiteX53" fmla="*/ 95002 w 3479470"/>
              <a:gd name="connsiteY53" fmla="*/ 1223158 h 3146961"/>
              <a:gd name="connsiteX54" fmla="*/ 475013 w 3479470"/>
              <a:gd name="connsiteY54" fmla="*/ 1294410 h 3146961"/>
              <a:gd name="connsiteX55" fmla="*/ 629392 w 3479470"/>
              <a:gd name="connsiteY55" fmla="*/ 1045028 h 3146961"/>
              <a:gd name="connsiteX56" fmla="*/ 997527 w 3479470"/>
              <a:gd name="connsiteY56" fmla="*/ 1246909 h 3146961"/>
              <a:gd name="connsiteX57" fmla="*/ 1816924 w 3479470"/>
              <a:gd name="connsiteY57" fmla="*/ 0 h 314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479470" h="3146961">
                <a:moveTo>
                  <a:pt x="3135086" y="2232561"/>
                </a:moveTo>
                <a:lnTo>
                  <a:pt x="2778826" y="2612571"/>
                </a:lnTo>
                <a:lnTo>
                  <a:pt x="2994686" y="3068494"/>
                </a:lnTo>
                <a:lnTo>
                  <a:pt x="2529444" y="2980706"/>
                </a:lnTo>
                <a:lnTo>
                  <a:pt x="2339439" y="2600696"/>
                </a:lnTo>
                <a:lnTo>
                  <a:pt x="2078182" y="3146961"/>
                </a:lnTo>
                <a:lnTo>
                  <a:pt x="1615044" y="2624446"/>
                </a:lnTo>
                <a:lnTo>
                  <a:pt x="2078182" y="2660072"/>
                </a:lnTo>
                <a:lnTo>
                  <a:pt x="2232561" y="2303813"/>
                </a:lnTo>
                <a:lnTo>
                  <a:pt x="2612571" y="2529444"/>
                </a:lnTo>
                <a:lnTo>
                  <a:pt x="2826327" y="2220685"/>
                </a:lnTo>
                <a:lnTo>
                  <a:pt x="2470067" y="1935677"/>
                </a:lnTo>
                <a:lnTo>
                  <a:pt x="2030680" y="2066306"/>
                </a:lnTo>
                <a:lnTo>
                  <a:pt x="1876301" y="2410690"/>
                </a:lnTo>
                <a:lnTo>
                  <a:pt x="1626919" y="2244436"/>
                </a:lnTo>
                <a:lnTo>
                  <a:pt x="1757548" y="1888176"/>
                </a:lnTo>
                <a:lnTo>
                  <a:pt x="2208810" y="1757548"/>
                </a:lnTo>
                <a:lnTo>
                  <a:pt x="1864426" y="1496290"/>
                </a:lnTo>
                <a:lnTo>
                  <a:pt x="2802576" y="1531916"/>
                </a:lnTo>
                <a:lnTo>
                  <a:pt x="2481943" y="1710046"/>
                </a:lnTo>
                <a:lnTo>
                  <a:pt x="2838202" y="1935677"/>
                </a:lnTo>
                <a:lnTo>
                  <a:pt x="3479470" y="1864426"/>
                </a:lnTo>
                <a:lnTo>
                  <a:pt x="3040083" y="1710046"/>
                </a:lnTo>
                <a:lnTo>
                  <a:pt x="3360717" y="1472540"/>
                </a:lnTo>
                <a:lnTo>
                  <a:pt x="2778826" y="1270659"/>
                </a:lnTo>
                <a:lnTo>
                  <a:pt x="2422566" y="1306285"/>
                </a:lnTo>
                <a:lnTo>
                  <a:pt x="2303813" y="1021277"/>
                </a:lnTo>
                <a:lnTo>
                  <a:pt x="1852550" y="1294410"/>
                </a:lnTo>
                <a:lnTo>
                  <a:pt x="1318161" y="1068779"/>
                </a:lnTo>
                <a:lnTo>
                  <a:pt x="1436914" y="1531916"/>
                </a:lnTo>
                <a:lnTo>
                  <a:pt x="1698171" y="1650670"/>
                </a:lnTo>
                <a:lnTo>
                  <a:pt x="1033153" y="1864426"/>
                </a:lnTo>
                <a:lnTo>
                  <a:pt x="1246909" y="2220685"/>
                </a:lnTo>
                <a:lnTo>
                  <a:pt x="1448789" y="1959428"/>
                </a:lnTo>
                <a:lnTo>
                  <a:pt x="1508166" y="2422566"/>
                </a:lnTo>
                <a:lnTo>
                  <a:pt x="1282535" y="2636322"/>
                </a:lnTo>
                <a:lnTo>
                  <a:pt x="1591293" y="3004457"/>
                </a:lnTo>
                <a:lnTo>
                  <a:pt x="938150" y="3087584"/>
                </a:lnTo>
                <a:lnTo>
                  <a:pt x="1068779" y="2731324"/>
                </a:lnTo>
                <a:lnTo>
                  <a:pt x="593766" y="2945080"/>
                </a:lnTo>
                <a:lnTo>
                  <a:pt x="534389" y="2434441"/>
                </a:lnTo>
                <a:lnTo>
                  <a:pt x="950026" y="2434441"/>
                </a:lnTo>
                <a:lnTo>
                  <a:pt x="890649" y="2113807"/>
                </a:lnTo>
                <a:lnTo>
                  <a:pt x="391886" y="2113807"/>
                </a:lnTo>
                <a:lnTo>
                  <a:pt x="237506" y="2660072"/>
                </a:lnTo>
                <a:lnTo>
                  <a:pt x="415636" y="2719449"/>
                </a:lnTo>
                <a:lnTo>
                  <a:pt x="201880" y="2909454"/>
                </a:lnTo>
                <a:lnTo>
                  <a:pt x="0" y="2351314"/>
                </a:lnTo>
                <a:lnTo>
                  <a:pt x="213756" y="2244436"/>
                </a:lnTo>
                <a:lnTo>
                  <a:pt x="71252" y="1828800"/>
                </a:lnTo>
                <a:lnTo>
                  <a:pt x="534389" y="1935677"/>
                </a:lnTo>
                <a:lnTo>
                  <a:pt x="890649" y="1508166"/>
                </a:lnTo>
                <a:lnTo>
                  <a:pt x="296883" y="1579418"/>
                </a:lnTo>
                <a:lnTo>
                  <a:pt x="95002" y="1223158"/>
                </a:lnTo>
                <a:lnTo>
                  <a:pt x="475013" y="1294410"/>
                </a:lnTo>
                <a:lnTo>
                  <a:pt x="629392" y="1045028"/>
                </a:lnTo>
                <a:lnTo>
                  <a:pt x="997527" y="1246909"/>
                </a:lnTo>
                <a:lnTo>
                  <a:pt x="1816924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 hidden="1"/>
          <p:cNvGrpSpPr/>
          <p:nvPr/>
        </p:nvGrpSpPr>
        <p:grpSpPr>
          <a:xfrm>
            <a:off x="5654990" y="5743402"/>
            <a:ext cx="1477406" cy="446590"/>
            <a:chOff x="5310606" y="5743402"/>
            <a:chExt cx="1477406" cy="446590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606" y="5743403"/>
              <a:ext cx="446589" cy="446589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015" y="5743403"/>
              <a:ext cx="446589" cy="446589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423" y="5743402"/>
              <a:ext cx="446589" cy="446589"/>
            </a:xfrm>
            <a:prstGeom prst="rect">
              <a:avLst/>
            </a:prstGeom>
          </p:spPr>
        </p:pic>
      </p:grpSp>
      <p:pic>
        <p:nvPicPr>
          <p:cNvPr id="113" name="Picture 1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435" y="226276"/>
            <a:ext cx="731520" cy="365760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5013813" y="3305613"/>
            <a:ext cx="21643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Speed up!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75770283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0" presetClass="exit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2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10" presetClass="exit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2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5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10" presetClass="entr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0" presetID="10" presetClass="exit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2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81481E-6 L 0.1306 0.34815 " pathEditMode="relative" rAng="0" ptsTypes="AA">
                                          <p:cBhvr>
                                            <p:cTn id="5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23" y="174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2.59259E-6 L 0.07813 0.22037 " pathEditMode="relative" rAng="0" ptsTypes="AA">
                                          <p:cBhvr>
                                            <p:cTn id="54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06" y="1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1.11111E-6 L -0.06992 0.27407 " pathEditMode="relative" rAng="0" ptsTypes="AA">
                                          <p:cBhvr>
                                            <p:cTn id="56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03" y="1370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1.04167E-6 -4.81481E-6 L -0.02825 -0.23333 " pathEditMode="relative" rAng="0" ptsTypes="AA">
                                          <p:cBhvr>
                                            <p:cTn id="8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19" y="-116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" presetClass="entr" presetSubtype="1" fill="hold" grpId="0" nodeType="clickEffect" p14:presetBounceEnd="85714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5714">
                                          <p:cBhvr additive="base">
                                            <p:cTn id="96" dur="3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5714">
                                          <p:cBhvr additive="base">
                                            <p:cTn id="97" dur="3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0" grpId="0" animBg="1"/>
          <p:bldP spid="5" grpId="0" animBg="1"/>
          <p:bldP spid="5" grpId="1" animBg="1"/>
          <p:bldP spid="1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0" presetClass="exit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2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10" presetClass="exit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2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5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10" presetClass="entr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0" presetID="10" presetClass="exit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2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81481E-6 L 0.1306 0.34815 " pathEditMode="relative" rAng="0" ptsTypes="AA">
                                          <p:cBhvr>
                                            <p:cTn id="5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23" y="174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2.59259E-6 L 0.07813 0.22037 " pathEditMode="relative" rAng="0" ptsTypes="AA">
                                          <p:cBhvr>
                                            <p:cTn id="54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06" y="1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1.11111E-6 L -0.06992 0.27407 " pathEditMode="relative" rAng="0" ptsTypes="AA">
                                          <p:cBhvr>
                                            <p:cTn id="56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03" y="1370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1.04167E-6 -4.81481E-6 L -0.02825 -0.23333 " pathEditMode="relative" rAng="0" ptsTypes="AA">
                                          <p:cBhvr>
                                            <p:cTn id="8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19" y="-116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3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3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0" grpId="0" animBg="1"/>
          <p:bldP spid="5" grpId="0" animBg="1"/>
          <p:bldP spid="5" grpId="1" animBg="1"/>
          <p:bldP spid="114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Flux (     ) Evaluation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633457" y="2830673"/>
            <a:ext cx="4925086" cy="246254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088316" y="2821148"/>
            <a:ext cx="7684" cy="2472068"/>
          </a:xfrm>
          <a:prstGeom prst="line">
            <a:avLst/>
          </a:prstGeom>
          <a:ln w="28575">
            <a:solidFill>
              <a:schemeClr val="tx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633457" y="2830673"/>
            <a:ext cx="4925086" cy="2462543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26" y="1154894"/>
            <a:ext cx="742384" cy="742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457" y="3356708"/>
            <a:ext cx="446287" cy="44628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812" y="4287003"/>
            <a:ext cx="446287" cy="44628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617" y="3793493"/>
            <a:ext cx="446287" cy="44628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984" y="3351342"/>
            <a:ext cx="446287" cy="44628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979" y="3677973"/>
            <a:ext cx="446287" cy="44628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082" y="4650128"/>
            <a:ext cx="446287" cy="446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88" y="5753375"/>
            <a:ext cx="4021836" cy="426720"/>
          </a:xfrm>
          <a:prstGeom prst="rect">
            <a:avLst/>
          </a:prstGeom>
        </p:spPr>
      </p:pic>
      <p:grpSp>
        <p:nvGrpSpPr>
          <p:cNvPr id="16" name="Group 15" hidden="1"/>
          <p:cNvGrpSpPr/>
          <p:nvPr/>
        </p:nvGrpSpPr>
        <p:grpSpPr>
          <a:xfrm>
            <a:off x="5206777" y="5742356"/>
            <a:ext cx="2316262" cy="448758"/>
            <a:chOff x="5202707" y="5839839"/>
            <a:chExt cx="2316262" cy="448758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2707" y="5842310"/>
              <a:ext cx="446287" cy="446287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6702" y="5839841"/>
              <a:ext cx="446287" cy="446287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697" y="5839841"/>
              <a:ext cx="446287" cy="446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92" y="5839840"/>
              <a:ext cx="446287" cy="446287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8687" y="5839839"/>
              <a:ext cx="446287" cy="446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682" y="5839839"/>
              <a:ext cx="446287" cy="446287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76" y="237200"/>
            <a:ext cx="556260" cy="365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74215" y="1853872"/>
            <a:ext cx="3443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Single-scattered flux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84169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12903 0.34838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1740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07253 0.21273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1062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022E-16 L 0.04805 0.30139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1506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-0.00495 0.28472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1423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-0.0625 0.15972 " pathEditMode="relative" rAng="0" ptsTypes="AA">
                                      <p:cBhvr>
                                        <p:cTn id="4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798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-0.07018 0.34908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6" y="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88" y="5753375"/>
            <a:ext cx="4021836" cy="426720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>
            <a:off x="5206777" y="5742356"/>
            <a:ext cx="2316262" cy="448758"/>
            <a:chOff x="5202707" y="5839839"/>
            <a:chExt cx="2316262" cy="448758"/>
          </a:xfrm>
        </p:grpSpPr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2707" y="5842310"/>
              <a:ext cx="446287" cy="446287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6702" y="5839841"/>
              <a:ext cx="446287" cy="446287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697" y="5839841"/>
              <a:ext cx="446287" cy="446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92" y="5839840"/>
              <a:ext cx="446287" cy="446287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8687" y="5839839"/>
              <a:ext cx="446287" cy="446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682" y="5839839"/>
              <a:ext cx="446287" cy="44628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Flux (     ) Evaluation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76" y="237200"/>
            <a:ext cx="556260" cy="3657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971" y="1768054"/>
            <a:ext cx="659273" cy="659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5421164" y="1426296"/>
            <a:ext cx="1349673" cy="1342789"/>
            <a:chOff x="5421164" y="1426296"/>
            <a:chExt cx="1349673" cy="1342789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6095607" y="1426296"/>
              <a:ext cx="0" cy="26825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6095607" y="2500834"/>
              <a:ext cx="0" cy="26825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5400000" flipV="1">
              <a:off x="6636712" y="1963565"/>
              <a:ext cx="0" cy="26825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16200000" flipV="1">
              <a:off x="5555290" y="1958631"/>
              <a:ext cx="0" cy="26825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2700000" flipV="1">
              <a:off x="6491945" y="1588188"/>
              <a:ext cx="0" cy="26825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18900000" flipV="1">
              <a:off x="5713357" y="1581750"/>
              <a:ext cx="0" cy="26825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8100000" flipV="1">
              <a:off x="6475917" y="2361812"/>
              <a:ext cx="0" cy="26825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rot="13500000" flipV="1">
              <a:off x="5713357" y="2361812"/>
              <a:ext cx="0" cy="26825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4615072" y="2758255"/>
            <a:ext cx="2964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Uniform emission</a:t>
            </a:r>
            <a:endParaRPr lang="en-US" sz="2800" dirty="0"/>
          </a:p>
        </p:txBody>
      </p:sp>
      <p:grpSp>
        <p:nvGrpSpPr>
          <p:cNvPr id="51" name="Group 50"/>
          <p:cNvGrpSpPr/>
          <p:nvPr/>
        </p:nvGrpSpPr>
        <p:grpSpPr>
          <a:xfrm>
            <a:off x="6900516" y="3857090"/>
            <a:ext cx="2673230" cy="1735576"/>
            <a:chOff x="7007382" y="2645972"/>
            <a:chExt cx="2998147" cy="1928660"/>
          </a:xfrm>
        </p:grpSpPr>
        <p:grpSp>
          <p:nvGrpSpPr>
            <p:cNvPr id="59" name="Group 58"/>
            <p:cNvGrpSpPr/>
            <p:nvPr/>
          </p:nvGrpSpPr>
          <p:grpSpPr>
            <a:xfrm>
              <a:off x="8038062" y="3245393"/>
              <a:ext cx="1329239" cy="1329239"/>
              <a:chOff x="7566704" y="223339"/>
              <a:chExt cx="1329239" cy="1329239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7566704" y="223339"/>
                <a:ext cx="1329239" cy="1329239"/>
              </a:xfrm>
              <a:prstGeom prst="ellipse">
                <a:avLst/>
              </a:prstGeom>
              <a:solidFill>
                <a:srgbClr val="7D7D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5" name="Straight Arrow Connector 64"/>
              <p:cNvCxnSpPr/>
              <p:nvPr/>
            </p:nvCxnSpPr>
            <p:spPr>
              <a:xfrm flipV="1">
                <a:off x="8231323" y="772585"/>
                <a:ext cx="604205" cy="10985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med" len="lg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 flipH="1" flipV="1">
                <a:off x="8119432" y="242365"/>
                <a:ext cx="218422" cy="125592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lg"/>
                <a:tailEnd type="triangle" w="med" len="lg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 flipV="1">
                <a:off x="7866043" y="385591"/>
                <a:ext cx="716097" cy="100253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lg"/>
                <a:tailEnd type="triangle" w="med" len="lg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>
                <a:off x="7711807" y="550843"/>
                <a:ext cx="1024569" cy="66101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lg"/>
                <a:tailEnd type="triangle" w="med" len="lg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Arrow Connector 51"/>
            <p:cNvCxnSpPr/>
            <p:nvPr/>
          </p:nvCxnSpPr>
          <p:spPr>
            <a:xfrm flipV="1">
              <a:off x="7007382" y="3907571"/>
              <a:ext cx="1702601" cy="31619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8664714" y="3867159"/>
              <a:ext cx="83273" cy="8327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8709983" y="2645972"/>
              <a:ext cx="1295546" cy="1192697"/>
              <a:chOff x="8737442" y="2709975"/>
              <a:chExt cx="1295546" cy="1192697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8737442" y="2709975"/>
                <a:ext cx="12955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/>
                    </a:solidFill>
                  </a:rPr>
                  <a:t>scattering</a:t>
                </a:r>
                <a:br>
                  <a:rPr lang="en-US" sz="2000" dirty="0" smtClean="0">
                    <a:solidFill>
                      <a:schemeClr val="accent2"/>
                    </a:solidFill>
                  </a:rPr>
                </a:br>
                <a:r>
                  <a:rPr lang="en-US" sz="2000" dirty="0" smtClean="0">
                    <a:solidFill>
                      <a:schemeClr val="accent2"/>
                    </a:solidFill>
                  </a:rPr>
                  <a:t>event</a:t>
                </a:r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  <p:cxnSp>
            <p:nvCxnSpPr>
              <p:cNvPr id="63" name="Straight Arrow Connector 62"/>
              <p:cNvCxnSpPr>
                <a:stCxn id="62" idx="2"/>
              </p:cNvCxnSpPr>
              <p:nvPr/>
            </p:nvCxnSpPr>
            <p:spPr>
              <a:xfrm flipH="1">
                <a:off x="8809320" y="3417861"/>
                <a:ext cx="575895" cy="484811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9" name="Group 68"/>
          <p:cNvGrpSpPr/>
          <p:nvPr/>
        </p:nvGrpSpPr>
        <p:grpSpPr>
          <a:xfrm>
            <a:off x="2122281" y="3857090"/>
            <a:ext cx="3084496" cy="1420016"/>
            <a:chOff x="2934478" y="2642897"/>
            <a:chExt cx="3427218" cy="1577796"/>
          </a:xfrm>
        </p:grpSpPr>
        <p:grpSp>
          <p:nvGrpSpPr>
            <p:cNvPr id="71" name="Group 70"/>
            <p:cNvGrpSpPr/>
            <p:nvPr/>
          </p:nvGrpSpPr>
          <p:grpSpPr>
            <a:xfrm>
              <a:off x="3703218" y="3509911"/>
              <a:ext cx="2658478" cy="705081"/>
              <a:chOff x="7782472" y="3506636"/>
              <a:chExt cx="2658478" cy="705081"/>
            </a:xfrm>
          </p:grpSpPr>
          <p:sp>
            <p:nvSpPr>
              <p:cNvPr id="83" name="Oval 82"/>
              <p:cNvSpPr/>
              <p:nvPr/>
            </p:nvSpPr>
            <p:spPr>
              <a:xfrm rot="20971769">
                <a:off x="7782472" y="3512543"/>
                <a:ext cx="2658478" cy="664619"/>
              </a:xfrm>
              <a:prstGeom prst="ellipse">
                <a:avLst/>
              </a:prstGeom>
              <a:solidFill>
                <a:srgbClr val="7D7D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4" name="Straight Arrow Connector 83"/>
              <p:cNvCxnSpPr/>
              <p:nvPr/>
            </p:nvCxnSpPr>
            <p:spPr>
              <a:xfrm flipV="1">
                <a:off x="8709983" y="3601514"/>
                <a:ext cx="1656889" cy="30125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med" len="lg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flipH="1" flipV="1">
                <a:off x="8659259" y="3624550"/>
                <a:ext cx="99151" cy="53982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lg"/>
                <a:tailEnd type="triangle" w="med" len="lg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/>
              <p:nvPr/>
            </p:nvCxnSpPr>
            <p:spPr>
              <a:xfrm flipV="1">
                <a:off x="8231324" y="3506636"/>
                <a:ext cx="1118433" cy="70508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lg"/>
                <a:tailEnd type="triangle" w="med" len="lg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/>
              <p:nvPr/>
            </p:nvCxnSpPr>
            <p:spPr>
              <a:xfrm>
                <a:off x="8180479" y="3783549"/>
                <a:ext cx="1263559" cy="28838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lg"/>
                <a:tailEnd type="triangle" w="med" len="lg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Arrow Connector 69"/>
            <p:cNvCxnSpPr/>
            <p:nvPr/>
          </p:nvCxnSpPr>
          <p:spPr>
            <a:xfrm flipV="1">
              <a:off x="2934478" y="3904496"/>
              <a:ext cx="1702601" cy="31619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/>
            <p:cNvSpPr/>
            <p:nvPr/>
          </p:nvSpPr>
          <p:spPr>
            <a:xfrm>
              <a:off x="4591810" y="3864084"/>
              <a:ext cx="83273" cy="8327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4637079" y="2642897"/>
              <a:ext cx="1295546" cy="1192697"/>
              <a:chOff x="8737442" y="2709975"/>
              <a:chExt cx="1295546" cy="1192697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8737442" y="2709975"/>
                <a:ext cx="12955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/>
                    </a:solidFill>
                  </a:rPr>
                  <a:t>scattering</a:t>
                </a:r>
                <a:br>
                  <a:rPr lang="en-US" sz="2000" dirty="0" smtClean="0">
                    <a:solidFill>
                      <a:schemeClr val="accent2"/>
                    </a:solidFill>
                  </a:rPr>
                </a:br>
                <a:r>
                  <a:rPr lang="en-US" sz="2000" dirty="0" smtClean="0">
                    <a:solidFill>
                      <a:schemeClr val="accent2"/>
                    </a:solidFill>
                  </a:rPr>
                  <a:t>event</a:t>
                </a:r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  <p:cxnSp>
            <p:nvCxnSpPr>
              <p:cNvPr id="82" name="Straight Arrow Connector 81"/>
              <p:cNvCxnSpPr>
                <a:stCxn id="81" idx="2"/>
              </p:cNvCxnSpPr>
              <p:nvPr/>
            </p:nvCxnSpPr>
            <p:spPr>
              <a:xfrm flipH="1">
                <a:off x="8809320" y="3417861"/>
                <a:ext cx="575895" cy="484811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88" name="Right Arrow 87"/>
          <p:cNvSpPr/>
          <p:nvPr/>
        </p:nvSpPr>
        <p:spPr>
          <a:xfrm>
            <a:off x="5748219" y="4687055"/>
            <a:ext cx="695563" cy="515122"/>
          </a:xfrm>
          <a:prstGeom prst="rightArrow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4815040" y="5690794"/>
            <a:ext cx="2561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Isotropic Event</a:t>
            </a:r>
            <a:endParaRPr lang="en-US" sz="2800" dirty="0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913" y="5739888"/>
            <a:ext cx="446287" cy="446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385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00729 -0.56458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282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50" fill="hold"/>
                                        <p:tgtEl>
                                          <p:spTgt spid="108"/>
                                        </p:tgtEl>
                                      </p:cBhvr>
                                      <p:by x="148000" y="148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8" grpId="0" animBg="1"/>
      <p:bldP spid="8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Flux (     ) Evaluation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633457" y="2830673"/>
            <a:ext cx="4925086" cy="246254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088316" y="2821148"/>
            <a:ext cx="7684" cy="2472068"/>
          </a:xfrm>
          <a:prstGeom prst="line">
            <a:avLst/>
          </a:prstGeom>
          <a:ln w="28575">
            <a:solidFill>
              <a:schemeClr val="tx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633457" y="2830673"/>
            <a:ext cx="4925086" cy="2462543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26" y="1154894"/>
            <a:ext cx="742384" cy="742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12" name="Group 111"/>
          <p:cNvGrpSpPr/>
          <p:nvPr/>
        </p:nvGrpSpPr>
        <p:grpSpPr>
          <a:xfrm>
            <a:off x="5035542" y="1303647"/>
            <a:ext cx="2120916" cy="523220"/>
            <a:chOff x="466449" y="4746158"/>
            <a:chExt cx="2120916" cy="523220"/>
          </a:xfrm>
        </p:grpSpPr>
        <p:pic>
          <p:nvPicPr>
            <p:cNvPr id="109" name="Picture 10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449" y="4865926"/>
              <a:ext cx="389382" cy="256032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883052" y="4746158"/>
              <a:ext cx="17043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is </a:t>
              </a:r>
              <a:r>
                <a:rPr lang="en-US" sz="2800" b="1" dirty="0" smtClean="0">
                  <a:solidFill>
                    <a:schemeClr val="accent2"/>
                  </a:solidFill>
                </a:rPr>
                <a:t>sparse</a:t>
              </a:r>
              <a:endParaRPr lang="en-US" sz="2800" dirty="0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3633457" y="3346721"/>
            <a:ext cx="4725532" cy="1749694"/>
            <a:chOff x="6685038" y="3806941"/>
            <a:chExt cx="4725532" cy="1749694"/>
          </a:xfrm>
        </p:grpSpPr>
        <p:sp>
          <p:nvSpPr>
            <p:cNvPr id="103" name="Rectangle 102"/>
            <p:cNvSpPr/>
            <p:nvPr/>
          </p:nvSpPr>
          <p:spPr>
            <a:xfrm>
              <a:off x="6685038" y="3806941"/>
              <a:ext cx="443620" cy="4436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7739393" y="4740365"/>
              <a:ext cx="443620" cy="4436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9427073" y="4255047"/>
              <a:ext cx="443620" cy="4436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10966950" y="3806941"/>
              <a:ext cx="443620" cy="4436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0" name="Picture 11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9970" y="4361337"/>
              <a:ext cx="333756" cy="253746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896" y="5302889"/>
              <a:ext cx="340614" cy="253746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3773" y="4818293"/>
              <a:ext cx="342900" cy="258318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6649" y="4361337"/>
              <a:ext cx="347472" cy="253746"/>
            </a:xfrm>
            <a:prstGeom prst="rect">
              <a:avLst/>
            </a:prstGeom>
          </p:spPr>
        </p:pic>
      </p:grpSp>
      <p:sp>
        <p:nvSpPr>
          <p:cNvPr id="97" name="Oval 96"/>
          <p:cNvSpPr/>
          <p:nvPr/>
        </p:nvSpPr>
        <p:spPr>
          <a:xfrm>
            <a:off x="6375492" y="1948002"/>
            <a:ext cx="102122" cy="1021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Oval 97"/>
          <p:cNvSpPr/>
          <p:nvPr/>
        </p:nvSpPr>
        <p:spPr>
          <a:xfrm>
            <a:off x="6161469" y="2045525"/>
            <a:ext cx="102122" cy="1021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Oval 98"/>
          <p:cNvSpPr/>
          <p:nvPr/>
        </p:nvSpPr>
        <p:spPr>
          <a:xfrm>
            <a:off x="5948094" y="2096586"/>
            <a:ext cx="102122" cy="1021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99"/>
          <p:cNvSpPr/>
          <p:nvPr/>
        </p:nvSpPr>
        <p:spPr>
          <a:xfrm>
            <a:off x="5759444" y="2062310"/>
            <a:ext cx="102122" cy="1021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Oval 100"/>
          <p:cNvSpPr/>
          <p:nvPr/>
        </p:nvSpPr>
        <p:spPr>
          <a:xfrm>
            <a:off x="5595593" y="1964194"/>
            <a:ext cx="102122" cy="1021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Oval 101"/>
          <p:cNvSpPr/>
          <p:nvPr/>
        </p:nvSpPr>
        <p:spPr>
          <a:xfrm>
            <a:off x="5480672" y="1826611"/>
            <a:ext cx="102122" cy="1021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88" y="5753375"/>
            <a:ext cx="4021836" cy="42672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206777" y="5742356"/>
            <a:ext cx="2316262" cy="448758"/>
            <a:chOff x="5202707" y="5839839"/>
            <a:chExt cx="2316262" cy="448758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2707" y="5842310"/>
              <a:ext cx="446287" cy="446287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6702" y="5839841"/>
              <a:ext cx="446287" cy="446287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697" y="5839841"/>
              <a:ext cx="446287" cy="446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92" y="5839840"/>
              <a:ext cx="446287" cy="446287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8687" y="5839839"/>
              <a:ext cx="446287" cy="446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682" y="5839839"/>
              <a:ext cx="446287" cy="446287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633457" y="3349076"/>
            <a:ext cx="4741814" cy="1381948"/>
            <a:chOff x="3785857" y="3599992"/>
            <a:chExt cx="4741814" cy="1381948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5857" y="3605358"/>
              <a:ext cx="446287" cy="446287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0212" y="4535653"/>
              <a:ext cx="446287" cy="446287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017" y="4042143"/>
              <a:ext cx="446287" cy="446287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1384" y="3599992"/>
              <a:ext cx="446287" cy="446287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76" y="237200"/>
            <a:ext cx="556260" cy="36576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824385" y="1846311"/>
            <a:ext cx="4543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Noise will be </a:t>
            </a:r>
            <a:r>
              <a:rPr lang="en-US" sz="2800" b="1" dirty="0" smtClean="0">
                <a:solidFill>
                  <a:schemeClr val="accent2"/>
                </a:solidFill>
              </a:rPr>
              <a:t>averaged out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7039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0.13477 0.2210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2" y="11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0.15677 0.23333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116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0.04388 0.26783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133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0.06601 0.3303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06992 0.383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" y="191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14037 0.23704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8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1" animBg="1"/>
      <p:bldP spid="97" grpId="2" animBg="1"/>
      <p:bldP spid="98" grpId="1" animBg="1"/>
      <p:bldP spid="98" grpId="2" animBg="1"/>
      <p:bldP spid="99" grpId="1" animBg="1"/>
      <p:bldP spid="99" grpId="2" animBg="1"/>
      <p:bldP spid="100" grpId="1" animBg="1"/>
      <p:bldP spid="100" grpId="2" animBg="1"/>
      <p:bldP spid="101" grpId="1" animBg="1"/>
      <p:bldP spid="101" grpId="2" animBg="1"/>
      <p:bldP spid="102" grpId="1" animBg="1"/>
      <p:bldP spid="102" grpId="2" animBg="1"/>
      <p:bldP spid="5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 Flux Transfer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133088" y="5742356"/>
            <a:ext cx="4021836" cy="448758"/>
            <a:chOff x="4133088" y="5742356"/>
            <a:chExt cx="4021836" cy="448758"/>
          </a:xfrm>
        </p:grpSpPr>
        <p:pic>
          <p:nvPicPr>
            <p:cNvPr id="3" name="Picture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3088" y="5753375"/>
              <a:ext cx="4021836" cy="426720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5206777" y="5742356"/>
              <a:ext cx="2316262" cy="448758"/>
              <a:chOff x="5202707" y="5839839"/>
              <a:chExt cx="2316262" cy="44875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2707" y="5842310"/>
                <a:ext cx="446287" cy="446287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6702" y="5839841"/>
                <a:ext cx="446287" cy="446287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0697" y="5839841"/>
                <a:ext cx="446287" cy="44628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4692" y="5839840"/>
                <a:ext cx="446287" cy="446287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98687" y="5839839"/>
                <a:ext cx="446287" cy="44628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72682" y="5839839"/>
                <a:ext cx="446287" cy="446287"/>
              </a:xfrm>
              <a:prstGeom prst="rect">
                <a:avLst/>
              </a:prstGeom>
            </p:spPr>
          </p:pic>
        </p:grpSp>
      </p:grpSp>
      <p:sp>
        <p:nvSpPr>
          <p:cNvPr id="20" name="TextBox 19"/>
          <p:cNvSpPr txBox="1"/>
          <p:nvPr/>
        </p:nvSpPr>
        <p:spPr>
          <a:xfrm>
            <a:off x="5044270" y="1007364"/>
            <a:ext cx="2103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Source Flux</a:t>
            </a:r>
            <a:endParaRPr lang="en-US" sz="28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4164221" y="2242691"/>
            <a:ext cx="3863558" cy="1551902"/>
            <a:chOff x="4164221" y="2242691"/>
            <a:chExt cx="3863558" cy="1551902"/>
          </a:xfrm>
        </p:grpSpPr>
        <p:grpSp>
          <p:nvGrpSpPr>
            <p:cNvPr id="18" name="Group 17"/>
            <p:cNvGrpSpPr/>
            <p:nvPr/>
          </p:nvGrpSpPr>
          <p:grpSpPr>
            <a:xfrm>
              <a:off x="4429125" y="3348003"/>
              <a:ext cx="3333750" cy="446590"/>
              <a:chOff x="4429125" y="4448991"/>
              <a:chExt cx="3333750" cy="446590"/>
            </a:xfrm>
          </p:grpSpPr>
          <p:pic>
            <p:nvPicPr>
              <p:cNvPr id="12" name="Picture 11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9125" y="4458964"/>
                <a:ext cx="3333750" cy="426720"/>
              </a:xfrm>
              <a:prstGeom prst="rect">
                <a:avLst/>
              </a:prstGeom>
            </p:spPr>
          </p:pic>
          <p:grpSp>
            <p:nvGrpSpPr>
              <p:cNvPr id="14" name="Group 13"/>
              <p:cNvGrpSpPr/>
              <p:nvPr/>
            </p:nvGrpSpPr>
            <p:grpSpPr>
              <a:xfrm>
                <a:off x="5654990" y="4448991"/>
                <a:ext cx="1477406" cy="446590"/>
                <a:chOff x="5310606" y="5743402"/>
                <a:chExt cx="1477406" cy="446590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10606" y="5743403"/>
                  <a:ext cx="446589" cy="446589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6015" y="5743403"/>
                  <a:ext cx="446589" cy="446589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41423" y="5743402"/>
                  <a:ext cx="446589" cy="446589"/>
                </a:xfrm>
                <a:prstGeom prst="rect">
                  <a:avLst/>
                </a:prstGeom>
              </p:spPr>
            </p:pic>
          </p:grpSp>
        </p:grpSp>
        <p:sp>
          <p:nvSpPr>
            <p:cNvPr id="19" name="Right Arrow 18"/>
            <p:cNvSpPr/>
            <p:nvPr/>
          </p:nvSpPr>
          <p:spPr>
            <a:xfrm rot="5400000">
              <a:off x="5859558" y="2221573"/>
              <a:ext cx="472885" cy="515122"/>
            </a:xfrm>
            <a:prstGeom prst="rightArrow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64221" y="2761205"/>
              <a:ext cx="38635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Multiple-Scattered Flux</a:t>
              </a:r>
              <a:endParaRPr lang="en-US" sz="2800" dirty="0"/>
            </a:p>
          </p:txBody>
        </p:sp>
      </p:grpSp>
      <p:grpSp>
        <p:nvGrpSpPr>
          <p:cNvPr id="37" name="Group 36" hidden="1"/>
          <p:cNvGrpSpPr/>
          <p:nvPr/>
        </p:nvGrpSpPr>
        <p:grpSpPr>
          <a:xfrm>
            <a:off x="4121855" y="4591088"/>
            <a:ext cx="3948291" cy="1746505"/>
            <a:chOff x="7544326" y="1734753"/>
            <a:chExt cx="4160525" cy="184038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3038" y="1853465"/>
              <a:ext cx="1721676" cy="1721674"/>
            </a:xfrm>
            <a:prstGeom prst="rect">
              <a:avLst/>
            </a:prstGeom>
            <a:ln w="19050">
              <a:solidFill>
                <a:srgbClr val="FFFFFF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1080" y="2387148"/>
              <a:ext cx="654308" cy="654308"/>
            </a:xfrm>
            <a:prstGeom prst="rect">
              <a:avLst/>
            </a:prstGeom>
            <a:ln w="19050">
              <a:solidFill>
                <a:srgbClr val="FFFFFF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051753" y="1853465"/>
              <a:ext cx="653098" cy="1721674"/>
            </a:xfrm>
            <a:prstGeom prst="rect">
              <a:avLst/>
            </a:prstGeom>
            <a:ln w="19050">
              <a:solidFill>
                <a:srgbClr val="FFFFFF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3682" y="1794109"/>
              <a:ext cx="1721676" cy="1721674"/>
            </a:xfrm>
            <a:prstGeom prst="rect">
              <a:avLst/>
            </a:prstGeom>
            <a:ln w="19050">
              <a:solidFill>
                <a:srgbClr val="FFFFFF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4326" y="1734753"/>
              <a:ext cx="1721676" cy="1721674"/>
            </a:xfrm>
            <a:prstGeom prst="rect">
              <a:avLst/>
            </a:prstGeom>
            <a:ln w="19050">
              <a:solidFill>
                <a:srgbClr val="FFFFFF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0974" y="2337418"/>
              <a:ext cx="654308" cy="654308"/>
            </a:xfrm>
            <a:prstGeom prst="rect">
              <a:avLst/>
            </a:prstGeom>
            <a:ln w="19050">
              <a:solidFill>
                <a:srgbClr val="FFFFFF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3224" y="2289291"/>
              <a:ext cx="654308" cy="654308"/>
            </a:xfrm>
            <a:prstGeom prst="rect">
              <a:avLst/>
            </a:prstGeom>
            <a:ln w="19050">
              <a:solidFill>
                <a:srgbClr val="FFFFFF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002023" y="1803734"/>
              <a:ext cx="653098" cy="1721674"/>
            </a:xfrm>
            <a:prstGeom prst="rect">
              <a:avLst/>
            </a:prstGeom>
            <a:ln w="19050">
              <a:solidFill>
                <a:srgbClr val="FFFFFF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944270" y="1745983"/>
              <a:ext cx="653098" cy="1721674"/>
            </a:xfrm>
            <a:prstGeom prst="rect">
              <a:avLst/>
            </a:prstGeom>
            <a:ln w="19050">
              <a:solidFill>
                <a:srgbClr val="FFFFFF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47" y="4367374"/>
            <a:ext cx="4377307" cy="217646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29858" y="3931884"/>
            <a:ext cx="1045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using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339363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3.75E-6 -0.60463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 Flux Transfer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79964" y="1773817"/>
            <a:ext cx="7632072" cy="2544024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823988" y="1773817"/>
            <a:ext cx="0" cy="2544024"/>
          </a:xfrm>
          <a:prstGeom prst="line">
            <a:avLst/>
          </a:prstGeom>
          <a:ln w="28575">
            <a:solidFill>
              <a:schemeClr val="tx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368012" y="1773817"/>
            <a:ext cx="0" cy="2544024"/>
          </a:xfrm>
          <a:prstGeom prst="line">
            <a:avLst/>
          </a:prstGeom>
          <a:ln w="28575">
            <a:solidFill>
              <a:schemeClr val="tx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279964" y="1773817"/>
            <a:ext cx="7632072" cy="2544024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974594" y="2163116"/>
            <a:ext cx="443620" cy="4436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9142492" y="3022288"/>
            <a:ext cx="443620" cy="785286"/>
            <a:chOff x="9142492" y="3489013"/>
            <a:chExt cx="443620" cy="785286"/>
          </a:xfrm>
        </p:grpSpPr>
        <p:sp>
          <p:nvSpPr>
            <p:cNvPr id="15" name="Rectangle 14"/>
            <p:cNvSpPr/>
            <p:nvPr/>
          </p:nvSpPr>
          <p:spPr>
            <a:xfrm>
              <a:off x="9142492" y="3830679"/>
              <a:ext cx="443620" cy="4436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2" name="Picture 6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9997" y="3489013"/>
              <a:ext cx="308610" cy="256032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07" y="3377124"/>
            <a:ext cx="446589" cy="44658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8345103" y="2507481"/>
            <a:ext cx="925337" cy="1001332"/>
          </a:xfrm>
          <a:prstGeom prst="line">
            <a:avLst/>
          </a:prstGeom>
          <a:ln w="28575">
            <a:solidFill>
              <a:schemeClr val="accent1"/>
            </a:solidFill>
            <a:prstDash val="dash"/>
            <a:headEnd type="none" w="med" len="med"/>
            <a:tailEnd type="triangle" w="med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476" y="2584895"/>
            <a:ext cx="457200" cy="2971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984437" y="2160449"/>
            <a:ext cx="446287" cy="839548"/>
            <a:chOff x="7984437" y="2627174"/>
            <a:chExt cx="446287" cy="839548"/>
          </a:xfrm>
        </p:grpSpPr>
        <p:pic>
          <p:nvPicPr>
            <p:cNvPr id="57" name="Picture 5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2099" y="3169542"/>
              <a:ext cx="326898" cy="29718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4437" y="2627174"/>
              <a:ext cx="446287" cy="446287"/>
            </a:xfrm>
            <a:prstGeom prst="rect">
              <a:avLst/>
            </a:prstGeom>
          </p:spPr>
        </p:pic>
      </p:grpSp>
      <p:sp>
        <p:nvSpPr>
          <p:cNvPr id="61" name="TextBox 60"/>
          <p:cNvSpPr txBox="1"/>
          <p:nvPr/>
        </p:nvSpPr>
        <p:spPr>
          <a:xfrm>
            <a:off x="3034356" y="4330684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Block 1</a:t>
            </a:r>
            <a:endParaRPr lang="en-US" sz="2400" dirty="0"/>
          </a:p>
        </p:txBody>
      </p:sp>
      <p:sp>
        <p:nvSpPr>
          <p:cNvPr id="63" name="TextBox 62"/>
          <p:cNvSpPr txBox="1"/>
          <p:nvPr/>
        </p:nvSpPr>
        <p:spPr>
          <a:xfrm>
            <a:off x="5566873" y="4317847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Block 2</a:t>
            </a:r>
            <a:endParaRPr lang="en-US" sz="2400" dirty="0"/>
          </a:p>
        </p:txBody>
      </p:sp>
      <p:sp>
        <p:nvSpPr>
          <p:cNvPr id="64" name="TextBox 63"/>
          <p:cNvSpPr txBox="1"/>
          <p:nvPr/>
        </p:nvSpPr>
        <p:spPr>
          <a:xfrm>
            <a:off x="8089267" y="4330299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Block 3</a:t>
            </a:r>
            <a:endParaRPr lang="en-US" sz="240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411" y="5072195"/>
            <a:ext cx="889504" cy="8895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09" y="6027567"/>
            <a:ext cx="872109" cy="3573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82760" y="5263102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=</a:t>
            </a:r>
            <a:endParaRPr lang="en-US" sz="5400" dirty="0"/>
          </a:p>
        </p:txBody>
      </p:sp>
      <p:sp>
        <p:nvSpPr>
          <p:cNvPr id="17" name="TextBox 16"/>
          <p:cNvSpPr txBox="1"/>
          <p:nvPr/>
        </p:nvSpPr>
        <p:spPr>
          <a:xfrm>
            <a:off x="5041532" y="5247714"/>
            <a:ext cx="18646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</a:rPr>
              <a:t>Intra-block</a:t>
            </a:r>
            <a:br>
              <a:rPr lang="en-US" sz="2800" dirty="0" smtClean="0">
                <a:solidFill>
                  <a:schemeClr val="accent1"/>
                </a:solidFill>
              </a:rPr>
            </a:br>
            <a:r>
              <a:rPr lang="en-US" sz="2800" dirty="0" smtClean="0">
                <a:solidFill>
                  <a:schemeClr val="accent1"/>
                </a:solidFill>
              </a:rPr>
              <a:t>transfer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5693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46797 0.27917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98" y="1395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10" y="1599249"/>
            <a:ext cx="7060165" cy="4521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2565916" y="1599247"/>
            <a:ext cx="7060168" cy="4521019"/>
            <a:chOff x="2565916" y="1599247"/>
            <a:chExt cx="7060168" cy="452101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916" y="1599247"/>
              <a:ext cx="7060168" cy="452101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565916" y="1599248"/>
              <a:ext cx="7060168" cy="13885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189510" y="3382702"/>
              <a:ext cx="220605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Please wait.</a:t>
              </a:r>
            </a:p>
            <a:p>
              <a:r>
                <a:rPr lang="en-US" sz="2800" dirty="0" smtClean="0"/>
                <a:t>Rendering…</a:t>
              </a:r>
              <a:endParaRPr lang="en-US" sz="28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565916" y="4731761"/>
              <a:ext cx="7060168" cy="13885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016" y="3271679"/>
              <a:ext cx="1176151" cy="1176151"/>
            </a:xfrm>
            <a:prstGeom prst="rect">
              <a:avLst/>
            </a:prstGeom>
          </p:spPr>
        </p:pic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258458" y="2395832"/>
            <a:ext cx="9695417" cy="1947568"/>
            <a:chOff x="886858" y="2310107"/>
            <a:chExt cx="9695417" cy="1947568"/>
          </a:xfrm>
        </p:grpSpPr>
        <p:sp>
          <p:nvSpPr>
            <p:cNvPr id="17" name="Arc 16"/>
            <p:cNvSpPr/>
            <p:nvPr/>
          </p:nvSpPr>
          <p:spPr>
            <a:xfrm>
              <a:off x="886858" y="2771775"/>
              <a:ext cx="4912343" cy="1485900"/>
            </a:xfrm>
            <a:prstGeom prst="arc">
              <a:avLst>
                <a:gd name="adj1" fmla="val 16196801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Arc 35"/>
            <p:cNvSpPr/>
            <p:nvPr/>
          </p:nvSpPr>
          <p:spPr>
            <a:xfrm>
              <a:off x="5799199" y="2771775"/>
              <a:ext cx="4783076" cy="1479309"/>
            </a:xfrm>
            <a:prstGeom prst="arc">
              <a:avLst>
                <a:gd name="adj1" fmla="val 10792147"/>
                <a:gd name="adj2" fmla="val 1620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16299" y="2310107"/>
              <a:ext cx="49712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for </a:t>
              </a:r>
              <a:r>
                <a:rPr lang="en-US" sz="2400" b="1" dirty="0" smtClean="0">
                  <a:solidFill>
                    <a:schemeClr val="accent2"/>
                  </a:solidFill>
                </a:rPr>
                <a:t>tens</a:t>
              </a:r>
              <a:r>
                <a:rPr lang="en-US" sz="2400" dirty="0" smtClean="0"/>
                <a:t> to </a:t>
              </a:r>
              <a:r>
                <a:rPr lang="en-US" sz="2400" b="1" dirty="0" smtClean="0">
                  <a:solidFill>
                    <a:schemeClr val="accent2"/>
                  </a:solidFill>
                </a:rPr>
                <a:t>hundreds</a:t>
              </a:r>
              <a:r>
                <a:rPr lang="en-US" sz="2400" dirty="0" smtClean="0"/>
                <a:t> of core hours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8413662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11133 -1.48148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 Flux Transfer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79964" y="1773817"/>
            <a:ext cx="7632072" cy="2544024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823988" y="1773817"/>
            <a:ext cx="0" cy="2544024"/>
          </a:xfrm>
          <a:prstGeom prst="line">
            <a:avLst/>
          </a:prstGeom>
          <a:ln w="28575">
            <a:solidFill>
              <a:schemeClr val="tx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368012" y="1773817"/>
            <a:ext cx="0" cy="2544024"/>
          </a:xfrm>
          <a:prstGeom prst="line">
            <a:avLst/>
          </a:prstGeom>
          <a:ln w="28575">
            <a:solidFill>
              <a:schemeClr val="tx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279964" y="1773817"/>
            <a:ext cx="7632072" cy="2544024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974594" y="2163116"/>
            <a:ext cx="443620" cy="4436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886546" y="2289865"/>
            <a:ext cx="443620" cy="4436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9142492" y="3022288"/>
            <a:ext cx="443620" cy="785286"/>
            <a:chOff x="9142492" y="3489013"/>
            <a:chExt cx="443620" cy="785286"/>
          </a:xfrm>
        </p:grpSpPr>
        <p:sp>
          <p:nvSpPr>
            <p:cNvPr id="15" name="Rectangle 14"/>
            <p:cNvSpPr/>
            <p:nvPr/>
          </p:nvSpPr>
          <p:spPr>
            <a:xfrm>
              <a:off x="9142492" y="3830679"/>
              <a:ext cx="443620" cy="4436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2" name="Picture 6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9997" y="3489013"/>
              <a:ext cx="308610" cy="256032"/>
            </a:xfrm>
            <a:prstGeom prst="rect">
              <a:avLst/>
            </a:prstGeom>
          </p:spPr>
        </p:pic>
      </p:grpSp>
      <p:cxnSp>
        <p:nvCxnSpPr>
          <p:cNvPr id="20" name="Straight Connector 19"/>
          <p:cNvCxnSpPr/>
          <p:nvPr/>
        </p:nvCxnSpPr>
        <p:spPr>
          <a:xfrm>
            <a:off x="8345103" y="2507481"/>
            <a:ext cx="925337" cy="1001332"/>
          </a:xfrm>
          <a:prstGeom prst="line">
            <a:avLst/>
          </a:prstGeom>
          <a:ln w="28575">
            <a:solidFill>
              <a:schemeClr val="accent1"/>
            </a:solidFill>
            <a:prstDash val="dash"/>
            <a:headEnd type="none" w="med" len="med"/>
            <a:tailEnd type="triangle" w="med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476" y="2584895"/>
            <a:ext cx="457200" cy="2971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984437" y="2160449"/>
            <a:ext cx="446287" cy="839548"/>
            <a:chOff x="7984437" y="2627174"/>
            <a:chExt cx="446287" cy="839548"/>
          </a:xfrm>
        </p:grpSpPr>
        <p:pic>
          <p:nvPicPr>
            <p:cNvPr id="57" name="Picture 5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2099" y="3169542"/>
              <a:ext cx="326898" cy="29718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4437" y="2627174"/>
              <a:ext cx="446287" cy="44628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429371" y="2287198"/>
            <a:ext cx="902128" cy="446287"/>
            <a:chOff x="2429371" y="2753923"/>
            <a:chExt cx="902128" cy="446287"/>
          </a:xfrm>
        </p:grpSpPr>
        <p:pic>
          <p:nvPicPr>
            <p:cNvPr id="59" name="Picture 5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9371" y="2851651"/>
              <a:ext cx="354330" cy="256032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5212" y="2753923"/>
              <a:ext cx="446287" cy="446287"/>
            </a:xfrm>
            <a:prstGeom prst="rect">
              <a:avLst/>
            </a:prstGeom>
          </p:spPr>
        </p:pic>
      </p:grpSp>
      <p:sp>
        <p:nvSpPr>
          <p:cNvPr id="61" name="TextBox 60"/>
          <p:cNvSpPr txBox="1"/>
          <p:nvPr/>
        </p:nvSpPr>
        <p:spPr>
          <a:xfrm>
            <a:off x="3034356" y="4330684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Block 1</a:t>
            </a:r>
            <a:endParaRPr lang="en-US" sz="2400" dirty="0"/>
          </a:p>
        </p:txBody>
      </p:sp>
      <p:sp>
        <p:nvSpPr>
          <p:cNvPr id="63" name="TextBox 62"/>
          <p:cNvSpPr txBox="1"/>
          <p:nvPr/>
        </p:nvSpPr>
        <p:spPr>
          <a:xfrm>
            <a:off x="5566873" y="4317847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Block 2</a:t>
            </a:r>
            <a:endParaRPr lang="en-US" sz="2400" dirty="0"/>
          </a:p>
        </p:txBody>
      </p:sp>
      <p:sp>
        <p:nvSpPr>
          <p:cNvPr id="64" name="TextBox 63"/>
          <p:cNvSpPr txBox="1"/>
          <p:nvPr/>
        </p:nvSpPr>
        <p:spPr>
          <a:xfrm>
            <a:off x="8089267" y="4330299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Block 3</a:t>
            </a:r>
            <a:endParaRPr lang="en-US" sz="240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411" y="5072195"/>
            <a:ext cx="889504" cy="8895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09" y="6027567"/>
            <a:ext cx="872109" cy="3573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82760" y="5263102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=</a:t>
            </a:r>
            <a:endParaRPr lang="en-US" sz="5400" dirty="0"/>
          </a:p>
        </p:txBody>
      </p:sp>
      <p:sp>
        <p:nvSpPr>
          <p:cNvPr id="17" name="TextBox 16"/>
          <p:cNvSpPr txBox="1"/>
          <p:nvPr/>
        </p:nvSpPr>
        <p:spPr>
          <a:xfrm>
            <a:off x="5041532" y="5247714"/>
            <a:ext cx="18646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</a:rPr>
              <a:t>Intra-block</a:t>
            </a:r>
            <a:br>
              <a:rPr lang="en-US" sz="2800" dirty="0" smtClean="0">
                <a:solidFill>
                  <a:schemeClr val="accent1"/>
                </a:solidFill>
              </a:rPr>
            </a:br>
            <a:r>
              <a:rPr lang="en-US" sz="2800" dirty="0" smtClean="0">
                <a:solidFill>
                  <a:schemeClr val="accent1"/>
                </a:solidFill>
              </a:rPr>
              <a:t>transfer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24819" y="5263102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+</a:t>
            </a:r>
            <a:endParaRPr lang="en-US" sz="5400" dirty="0"/>
          </a:p>
        </p:txBody>
      </p:sp>
      <p:sp>
        <p:nvSpPr>
          <p:cNvPr id="50" name="TextBox 49"/>
          <p:cNvSpPr txBox="1"/>
          <p:nvPr/>
        </p:nvSpPr>
        <p:spPr>
          <a:xfrm>
            <a:off x="7543172" y="5247713"/>
            <a:ext cx="18646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</a:rPr>
              <a:t>Inter-block</a:t>
            </a:r>
            <a:br>
              <a:rPr lang="en-US" sz="2800" dirty="0" smtClean="0">
                <a:solidFill>
                  <a:schemeClr val="accent2"/>
                </a:solidFill>
              </a:rPr>
            </a:br>
            <a:r>
              <a:rPr lang="en-US" sz="2800" dirty="0" smtClean="0">
                <a:solidFill>
                  <a:schemeClr val="accent2"/>
                </a:solidFill>
              </a:rPr>
              <a:t>transfer</a:t>
            </a: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225" y="3467992"/>
            <a:ext cx="461772" cy="3200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78" y="3508813"/>
            <a:ext cx="457200" cy="3200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608" y="3621899"/>
            <a:ext cx="452628" cy="324612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-133564" y="-77528"/>
            <a:ext cx="12479676" cy="7019817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4840972" y="3591201"/>
            <a:ext cx="293625" cy="549370"/>
            <a:chOff x="7518166" y="2604052"/>
            <a:chExt cx="293625" cy="549370"/>
          </a:xfrm>
          <a:solidFill>
            <a:schemeClr val="accent6"/>
          </a:solidFill>
        </p:grpSpPr>
        <p:sp>
          <p:nvSpPr>
            <p:cNvPr id="37" name="Rectangle 36"/>
            <p:cNvSpPr/>
            <p:nvPr/>
          </p:nvSpPr>
          <p:spPr>
            <a:xfrm>
              <a:off x="7518166" y="2604052"/>
              <a:ext cx="57403" cy="5493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H="1">
              <a:off x="7575569" y="2886464"/>
              <a:ext cx="236222" cy="0"/>
            </a:xfrm>
            <a:prstGeom prst="straightConnector1">
              <a:avLst/>
            </a:prstGeom>
            <a:grpFill/>
            <a:ln w="38100">
              <a:solidFill>
                <a:schemeClr val="accent6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4515809" y="3591201"/>
            <a:ext cx="298513" cy="549370"/>
            <a:chOff x="7187327" y="3147464"/>
            <a:chExt cx="298513" cy="549370"/>
          </a:xfrm>
        </p:grpSpPr>
        <p:sp>
          <p:nvSpPr>
            <p:cNvPr id="35" name="Rectangle 34"/>
            <p:cNvSpPr/>
            <p:nvPr/>
          </p:nvSpPr>
          <p:spPr>
            <a:xfrm>
              <a:off x="7423549" y="3147464"/>
              <a:ext cx="62291" cy="54937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>
              <a:off x="7187327" y="3429876"/>
              <a:ext cx="236222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Freeform 22"/>
          <p:cNvSpPr/>
          <p:nvPr/>
        </p:nvSpPr>
        <p:spPr>
          <a:xfrm>
            <a:off x="3214411" y="2640957"/>
            <a:ext cx="1609576" cy="1077391"/>
          </a:xfrm>
          <a:custGeom>
            <a:avLst/>
            <a:gdLst>
              <a:gd name="connsiteX0" fmla="*/ 0 w 1714500"/>
              <a:gd name="connsiteY0" fmla="*/ 0 h 1301750"/>
              <a:gd name="connsiteX1" fmla="*/ 349250 w 1714500"/>
              <a:gd name="connsiteY1" fmla="*/ 1035050 h 1301750"/>
              <a:gd name="connsiteX2" fmla="*/ 1714500 w 1714500"/>
              <a:gd name="connsiteY2" fmla="*/ 1301750 h 130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500" h="1301750">
                <a:moveTo>
                  <a:pt x="0" y="0"/>
                </a:moveTo>
                <a:cubicBezTo>
                  <a:pt x="31750" y="409046"/>
                  <a:pt x="63500" y="818092"/>
                  <a:pt x="349250" y="1035050"/>
                </a:cubicBezTo>
                <a:cubicBezTo>
                  <a:pt x="635000" y="1252008"/>
                  <a:pt x="1174750" y="1276879"/>
                  <a:pt x="1714500" y="130175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headEnd type="none" w="med" len="med"/>
            <a:tailEnd type="triangle" w="med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7383780" y="3156043"/>
            <a:ext cx="293625" cy="549370"/>
            <a:chOff x="7518166" y="2604052"/>
            <a:chExt cx="293625" cy="549370"/>
          </a:xfrm>
          <a:solidFill>
            <a:schemeClr val="accent6"/>
          </a:solidFill>
        </p:grpSpPr>
        <p:sp>
          <p:nvSpPr>
            <p:cNvPr id="31" name="Rectangle 30"/>
            <p:cNvSpPr/>
            <p:nvPr/>
          </p:nvSpPr>
          <p:spPr>
            <a:xfrm>
              <a:off x="7518166" y="2604052"/>
              <a:ext cx="57403" cy="5493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>
              <a:off x="7575569" y="2886464"/>
              <a:ext cx="236222" cy="0"/>
            </a:xfrm>
            <a:prstGeom prst="straightConnector1">
              <a:avLst/>
            </a:prstGeom>
            <a:grpFill/>
            <a:ln w="38100">
              <a:solidFill>
                <a:schemeClr val="accent6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7054283" y="3156043"/>
            <a:ext cx="296497" cy="549370"/>
            <a:chOff x="7182993" y="3147464"/>
            <a:chExt cx="296497" cy="549370"/>
          </a:xfrm>
        </p:grpSpPr>
        <p:sp>
          <p:nvSpPr>
            <p:cNvPr id="29" name="Rectangle 28"/>
            <p:cNvSpPr/>
            <p:nvPr/>
          </p:nvSpPr>
          <p:spPr>
            <a:xfrm>
              <a:off x="7417199" y="3147464"/>
              <a:ext cx="62291" cy="54937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>
              <a:off x="7182993" y="3429876"/>
              <a:ext cx="236222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Freeform 24"/>
          <p:cNvSpPr/>
          <p:nvPr/>
        </p:nvSpPr>
        <p:spPr>
          <a:xfrm>
            <a:off x="4822504" y="3597024"/>
            <a:ext cx="2542553" cy="308339"/>
          </a:xfrm>
          <a:custGeom>
            <a:avLst/>
            <a:gdLst>
              <a:gd name="connsiteX0" fmla="*/ 0 w 2540000"/>
              <a:gd name="connsiteY0" fmla="*/ 165100 h 410013"/>
              <a:gd name="connsiteX1" fmla="*/ 1327150 w 2540000"/>
              <a:gd name="connsiteY1" fmla="*/ 406400 h 410013"/>
              <a:gd name="connsiteX2" fmla="*/ 2540000 w 2540000"/>
              <a:gd name="connsiteY2" fmla="*/ 0 h 41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0000" h="410013">
                <a:moveTo>
                  <a:pt x="0" y="165100"/>
                </a:moveTo>
                <a:cubicBezTo>
                  <a:pt x="451908" y="299508"/>
                  <a:pt x="903817" y="433917"/>
                  <a:pt x="1327150" y="406400"/>
                </a:cubicBezTo>
                <a:cubicBezTo>
                  <a:pt x="1750483" y="378883"/>
                  <a:pt x="2145241" y="189441"/>
                  <a:pt x="254000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headEnd type="oval"/>
            <a:tailEnd type="triangle" w="med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7365057" y="3609724"/>
            <a:ext cx="2089150" cy="476900"/>
          </a:xfrm>
          <a:custGeom>
            <a:avLst/>
            <a:gdLst>
              <a:gd name="connsiteX0" fmla="*/ 0 w 2082800"/>
              <a:gd name="connsiteY0" fmla="*/ 0 h 483250"/>
              <a:gd name="connsiteX1" fmla="*/ 1371600 w 2082800"/>
              <a:gd name="connsiteY1" fmla="*/ 482600 h 483250"/>
              <a:gd name="connsiteX2" fmla="*/ 2082800 w 2082800"/>
              <a:gd name="connsiteY2" fmla="*/ 82550 h 48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2800" h="483250">
                <a:moveTo>
                  <a:pt x="0" y="0"/>
                </a:moveTo>
                <a:cubicBezTo>
                  <a:pt x="512233" y="234421"/>
                  <a:pt x="1024467" y="468842"/>
                  <a:pt x="1371600" y="482600"/>
                </a:cubicBezTo>
                <a:cubicBezTo>
                  <a:pt x="1718733" y="496358"/>
                  <a:pt x="1900766" y="289454"/>
                  <a:pt x="2082800" y="8255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headEnd type="oval" w="med" len="med"/>
            <a:tailEnd type="triangle" w="med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050119" y="2708485"/>
            <a:ext cx="2112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Diffuser Event</a:t>
            </a:r>
            <a:endParaRPr lang="en-US" sz="2400" dirty="0"/>
          </a:p>
        </p:txBody>
      </p:sp>
      <p:grpSp>
        <p:nvGrpSpPr>
          <p:cNvPr id="46" name="Group 45"/>
          <p:cNvGrpSpPr/>
          <p:nvPr/>
        </p:nvGrpSpPr>
        <p:grpSpPr>
          <a:xfrm>
            <a:off x="4896853" y="3196389"/>
            <a:ext cx="2418347" cy="449179"/>
            <a:chOff x="4896853" y="3196389"/>
            <a:chExt cx="2418347" cy="449179"/>
          </a:xfrm>
        </p:grpSpPr>
        <p:cxnSp>
          <p:nvCxnSpPr>
            <p:cNvPr id="109" name="Straight Arrow Connector 108"/>
            <p:cNvCxnSpPr/>
            <p:nvPr/>
          </p:nvCxnSpPr>
          <p:spPr>
            <a:xfrm flipH="1">
              <a:off x="4896853" y="3212432"/>
              <a:ext cx="421105" cy="43313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>
              <a:off x="6914148" y="3196389"/>
              <a:ext cx="401052" cy="3288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003573" y="631492"/>
            <a:ext cx="6184854" cy="2319466"/>
            <a:chOff x="4891766" y="776932"/>
            <a:chExt cx="6184854" cy="2319466"/>
          </a:xfrm>
        </p:grpSpPr>
        <p:grpSp>
          <p:nvGrpSpPr>
            <p:cNvPr id="79" name="Group 78"/>
            <p:cNvGrpSpPr/>
            <p:nvPr/>
          </p:nvGrpSpPr>
          <p:grpSpPr>
            <a:xfrm>
              <a:off x="4891766" y="776932"/>
              <a:ext cx="1733335" cy="1954587"/>
              <a:chOff x="4572000" y="2438771"/>
              <a:chExt cx="2203119" cy="2484337"/>
            </a:xfrm>
          </p:grpSpPr>
          <p:sp>
            <p:nvSpPr>
              <p:cNvPr id="80" name="TextBox 79"/>
              <p:cNvSpPr txBox="1"/>
              <p:nvPr/>
            </p:nvSpPr>
            <p:spPr>
              <a:xfrm>
                <a:off x="5415722" y="2438771"/>
                <a:ext cx="1359397" cy="4694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2"/>
                    </a:solidFill>
                  </a:rPr>
                  <a:t>interface</a:t>
                </a:r>
                <a:endParaRPr lang="en-US" dirty="0">
                  <a:solidFill>
                    <a:schemeClr val="accent2"/>
                  </a:solidFill>
                </a:endParaRPr>
              </a:p>
            </p:txBody>
          </p:sp>
          <p:cxnSp>
            <p:nvCxnSpPr>
              <p:cNvPr id="81" name="Straight Connector 80"/>
              <p:cNvCxnSpPr/>
              <p:nvPr/>
            </p:nvCxnSpPr>
            <p:spPr>
              <a:xfrm>
                <a:off x="6102468" y="2904303"/>
                <a:ext cx="0" cy="2018805"/>
              </a:xfrm>
              <a:prstGeom prst="line">
                <a:avLst/>
              </a:prstGeom>
              <a:ln w="28575">
                <a:solidFill>
                  <a:schemeClr val="accent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flipV="1">
                <a:off x="4572000" y="3900488"/>
                <a:ext cx="1539583" cy="2859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med" len="lg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Straight Arrow Connector 82"/>
            <p:cNvCxnSpPr/>
            <p:nvPr/>
          </p:nvCxnSpPr>
          <p:spPr>
            <a:xfrm flipV="1">
              <a:off x="6090339" y="1707575"/>
              <a:ext cx="1211288" cy="22495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/>
            <p:cNvGrpSpPr/>
            <p:nvPr/>
          </p:nvGrpSpPr>
          <p:grpSpPr>
            <a:xfrm>
              <a:off x="8721595" y="776932"/>
              <a:ext cx="1733335" cy="2319466"/>
              <a:chOff x="4572000" y="2438771"/>
              <a:chExt cx="2203119" cy="2948109"/>
            </a:xfrm>
          </p:grpSpPr>
          <p:sp>
            <p:nvSpPr>
              <p:cNvPr id="126" name="TextBox 125"/>
              <p:cNvSpPr txBox="1"/>
              <p:nvPr/>
            </p:nvSpPr>
            <p:spPr>
              <a:xfrm>
                <a:off x="5415722" y="2438771"/>
                <a:ext cx="1359397" cy="4694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2"/>
                    </a:solidFill>
                  </a:rPr>
                  <a:t>interface</a:t>
                </a:r>
                <a:endParaRPr lang="en-US" dirty="0">
                  <a:solidFill>
                    <a:schemeClr val="accent2"/>
                  </a:solidFill>
                </a:endParaRPr>
              </a:p>
            </p:txBody>
          </p:sp>
          <p:cxnSp>
            <p:nvCxnSpPr>
              <p:cNvPr id="127" name="Straight Connector 126"/>
              <p:cNvCxnSpPr/>
              <p:nvPr/>
            </p:nvCxnSpPr>
            <p:spPr>
              <a:xfrm>
                <a:off x="6102468" y="2904303"/>
                <a:ext cx="0" cy="2018805"/>
              </a:xfrm>
              <a:prstGeom prst="line">
                <a:avLst/>
              </a:prstGeom>
              <a:ln w="28575">
                <a:solidFill>
                  <a:schemeClr val="accent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/>
              <p:cNvCxnSpPr/>
              <p:nvPr/>
            </p:nvCxnSpPr>
            <p:spPr>
              <a:xfrm flipV="1">
                <a:off x="4572000" y="3900488"/>
                <a:ext cx="1539583" cy="2859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med" len="lg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/>
              <p:cNvSpPr txBox="1"/>
              <p:nvPr/>
            </p:nvSpPr>
            <p:spPr>
              <a:xfrm>
                <a:off x="5507388" y="4917448"/>
                <a:ext cx="1191102" cy="4694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diffuser</a:t>
                </a:r>
                <a:endParaRPr lang="en-US" dirty="0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9924640" y="1356539"/>
              <a:ext cx="1151980" cy="1151980"/>
              <a:chOff x="8652111" y="3289026"/>
              <a:chExt cx="1464200" cy="1464200"/>
            </a:xfrm>
          </p:grpSpPr>
          <p:sp>
            <p:nvSpPr>
              <p:cNvPr id="130" name="Oval 129"/>
              <p:cNvSpPr/>
              <p:nvPr/>
            </p:nvSpPr>
            <p:spPr>
              <a:xfrm>
                <a:off x="8652111" y="3289026"/>
                <a:ext cx="1464200" cy="1464200"/>
              </a:xfrm>
              <a:prstGeom prst="ellipse">
                <a:avLst/>
              </a:prstGeom>
              <a:solidFill>
                <a:srgbClr val="7D7D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31" name="Group 130"/>
              <p:cNvGrpSpPr/>
              <p:nvPr/>
            </p:nvGrpSpPr>
            <p:grpSpPr>
              <a:xfrm>
                <a:off x="8654206" y="3385996"/>
                <a:ext cx="1413247" cy="1258432"/>
                <a:chOff x="8654206" y="3385996"/>
                <a:chExt cx="1413247" cy="1258432"/>
              </a:xfrm>
            </p:grpSpPr>
            <p:cxnSp>
              <p:nvCxnSpPr>
                <p:cNvPr id="132" name="Straight Arrow Connector 131"/>
                <p:cNvCxnSpPr/>
                <p:nvPr/>
              </p:nvCxnSpPr>
              <p:spPr>
                <a:xfrm flipV="1">
                  <a:off x="8657873" y="3492162"/>
                  <a:ext cx="259790" cy="522541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med" len="lg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Arrow Connector 132"/>
                <p:cNvCxnSpPr/>
                <p:nvPr/>
              </p:nvCxnSpPr>
              <p:spPr>
                <a:xfrm flipV="1">
                  <a:off x="8657873" y="3385996"/>
                  <a:ext cx="990353" cy="62870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med" len="lg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Arrow Connector 133"/>
                <p:cNvCxnSpPr/>
                <p:nvPr/>
              </p:nvCxnSpPr>
              <p:spPr>
                <a:xfrm>
                  <a:off x="8654206" y="4014702"/>
                  <a:ext cx="1025411" cy="629726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med" len="lg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Arrow Connector 134"/>
                <p:cNvCxnSpPr/>
                <p:nvPr/>
              </p:nvCxnSpPr>
              <p:spPr>
                <a:xfrm>
                  <a:off x="8657343" y="4019935"/>
                  <a:ext cx="286560" cy="55206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med" len="lg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Arrow Connector 135"/>
                <p:cNvCxnSpPr/>
                <p:nvPr/>
              </p:nvCxnSpPr>
              <p:spPr>
                <a:xfrm>
                  <a:off x="8654206" y="4014703"/>
                  <a:ext cx="1413247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med" len="lg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38" name="Straight Connector 137"/>
            <p:cNvCxnSpPr/>
            <p:nvPr/>
          </p:nvCxnSpPr>
          <p:spPr>
            <a:xfrm>
              <a:off x="9924640" y="1143196"/>
              <a:ext cx="0" cy="1588323"/>
            </a:xfrm>
            <a:prstGeom prst="line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Right Arrow 138"/>
            <p:cNvSpPr/>
            <p:nvPr/>
          </p:nvSpPr>
          <p:spPr>
            <a:xfrm>
              <a:off x="7727549" y="1658810"/>
              <a:ext cx="616090" cy="456266"/>
            </a:xfrm>
            <a:prstGeom prst="rightArrow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41597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66" grpId="0" animBg="1"/>
      <p:bldP spid="23" grpId="0" animBg="1"/>
      <p:bldP spid="25" grpId="0" animBg="1"/>
      <p:bldP spid="26" grpId="0" animBg="1"/>
      <p:bldP spid="10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 Flux Transfer</a:t>
            </a:r>
            <a:endParaRPr lang="en-US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411" y="5072195"/>
            <a:ext cx="889504" cy="8895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09" y="6027567"/>
            <a:ext cx="872109" cy="3573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82760" y="5263102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=</a:t>
            </a:r>
            <a:endParaRPr lang="en-US" sz="5400" dirty="0"/>
          </a:p>
        </p:txBody>
      </p:sp>
      <p:sp>
        <p:nvSpPr>
          <p:cNvPr id="17" name="TextBox 16"/>
          <p:cNvSpPr txBox="1"/>
          <p:nvPr/>
        </p:nvSpPr>
        <p:spPr>
          <a:xfrm>
            <a:off x="5041532" y="5247714"/>
            <a:ext cx="18646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</a:rPr>
              <a:t>Intra-block</a:t>
            </a:r>
            <a:br>
              <a:rPr lang="en-US" sz="2800" dirty="0" smtClean="0">
                <a:solidFill>
                  <a:schemeClr val="accent1"/>
                </a:solidFill>
              </a:rPr>
            </a:br>
            <a:r>
              <a:rPr lang="en-US" sz="2800" dirty="0" smtClean="0">
                <a:solidFill>
                  <a:schemeClr val="accent1"/>
                </a:solidFill>
              </a:rPr>
              <a:t>transfer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24819" y="5263102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+</a:t>
            </a:r>
            <a:endParaRPr lang="en-US" sz="5400" dirty="0"/>
          </a:p>
        </p:txBody>
      </p:sp>
      <p:sp>
        <p:nvSpPr>
          <p:cNvPr id="50" name="TextBox 49"/>
          <p:cNvSpPr txBox="1"/>
          <p:nvPr/>
        </p:nvSpPr>
        <p:spPr>
          <a:xfrm>
            <a:off x="7543172" y="5247713"/>
            <a:ext cx="18646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</a:rPr>
              <a:t>Inter-block</a:t>
            </a:r>
            <a:br>
              <a:rPr lang="en-US" sz="2800" dirty="0" smtClean="0">
                <a:solidFill>
                  <a:schemeClr val="accent2"/>
                </a:solidFill>
              </a:rPr>
            </a:br>
            <a:r>
              <a:rPr lang="en-US" sz="2800" dirty="0" smtClean="0">
                <a:solidFill>
                  <a:schemeClr val="accent2"/>
                </a:solidFill>
              </a:rPr>
              <a:t>transfer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41533" y="5263102"/>
            <a:ext cx="1883286" cy="923330"/>
          </a:xfrm>
          <a:prstGeom prst="rect">
            <a:avLst/>
          </a:prstGeom>
          <a:solidFill>
            <a:srgbClr val="3F3F3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2279964" y="1773817"/>
            <a:ext cx="7632072" cy="2544024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>
            <a:off x="4823988" y="1773817"/>
            <a:ext cx="0" cy="2544024"/>
          </a:xfrm>
          <a:prstGeom prst="line">
            <a:avLst/>
          </a:prstGeom>
          <a:ln w="28575">
            <a:solidFill>
              <a:schemeClr val="tx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7368012" y="1773817"/>
            <a:ext cx="0" cy="2544024"/>
          </a:xfrm>
          <a:prstGeom prst="line">
            <a:avLst/>
          </a:prstGeom>
          <a:ln w="28575">
            <a:solidFill>
              <a:schemeClr val="tx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2279964" y="1773817"/>
            <a:ext cx="7632072" cy="2544024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2886546" y="2289865"/>
            <a:ext cx="443620" cy="4436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5" name="Group 64"/>
          <p:cNvGrpSpPr/>
          <p:nvPr/>
        </p:nvGrpSpPr>
        <p:grpSpPr>
          <a:xfrm>
            <a:off x="9142492" y="3022288"/>
            <a:ext cx="443620" cy="785286"/>
            <a:chOff x="9142492" y="3489013"/>
            <a:chExt cx="443620" cy="785286"/>
          </a:xfrm>
        </p:grpSpPr>
        <p:sp>
          <p:nvSpPr>
            <p:cNvPr id="66" name="Rectangle 65"/>
            <p:cNvSpPr/>
            <p:nvPr/>
          </p:nvSpPr>
          <p:spPr>
            <a:xfrm>
              <a:off x="9142492" y="3830679"/>
              <a:ext cx="443620" cy="4436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7" name="Picture 6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9997" y="3489013"/>
              <a:ext cx="308610" cy="256032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4840972" y="3591201"/>
            <a:ext cx="293625" cy="549370"/>
            <a:chOff x="7518166" y="2604052"/>
            <a:chExt cx="293625" cy="549370"/>
          </a:xfrm>
          <a:solidFill>
            <a:schemeClr val="accent6"/>
          </a:solidFill>
        </p:grpSpPr>
        <p:sp>
          <p:nvSpPr>
            <p:cNvPr id="71" name="Rectangle 70"/>
            <p:cNvSpPr/>
            <p:nvPr/>
          </p:nvSpPr>
          <p:spPr>
            <a:xfrm>
              <a:off x="7518166" y="2604052"/>
              <a:ext cx="57403" cy="5493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 flipH="1">
              <a:off x="7575569" y="2886464"/>
              <a:ext cx="236222" cy="0"/>
            </a:xfrm>
            <a:prstGeom prst="straightConnector1">
              <a:avLst/>
            </a:prstGeom>
            <a:grpFill/>
            <a:ln w="38100">
              <a:solidFill>
                <a:schemeClr val="accent6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4515809" y="3591201"/>
            <a:ext cx="298513" cy="549370"/>
            <a:chOff x="7187327" y="3147464"/>
            <a:chExt cx="298513" cy="549370"/>
          </a:xfrm>
        </p:grpSpPr>
        <p:sp>
          <p:nvSpPr>
            <p:cNvPr id="74" name="Rectangle 73"/>
            <p:cNvSpPr/>
            <p:nvPr/>
          </p:nvSpPr>
          <p:spPr>
            <a:xfrm>
              <a:off x="7423549" y="3147464"/>
              <a:ext cx="62291" cy="549370"/>
            </a:xfrm>
            <a:prstGeom prst="rect">
              <a:avLst/>
            </a:prstGeom>
            <a:solidFill>
              <a:srgbClr val="70AD47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 flipH="1">
              <a:off x="7187327" y="3429876"/>
              <a:ext cx="236222" cy="0"/>
            </a:xfrm>
            <a:prstGeom prst="straightConnector1">
              <a:avLst/>
            </a:prstGeom>
            <a:ln w="38100">
              <a:solidFill>
                <a:srgbClr val="70AD47">
                  <a:alpha val="25098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Freeform 75"/>
          <p:cNvSpPr/>
          <p:nvPr/>
        </p:nvSpPr>
        <p:spPr>
          <a:xfrm>
            <a:off x="3214411" y="2640957"/>
            <a:ext cx="1609576" cy="1077391"/>
          </a:xfrm>
          <a:custGeom>
            <a:avLst/>
            <a:gdLst>
              <a:gd name="connsiteX0" fmla="*/ 0 w 1714500"/>
              <a:gd name="connsiteY0" fmla="*/ 0 h 1301750"/>
              <a:gd name="connsiteX1" fmla="*/ 349250 w 1714500"/>
              <a:gd name="connsiteY1" fmla="*/ 1035050 h 1301750"/>
              <a:gd name="connsiteX2" fmla="*/ 1714500 w 1714500"/>
              <a:gd name="connsiteY2" fmla="*/ 1301750 h 130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500" h="1301750">
                <a:moveTo>
                  <a:pt x="0" y="0"/>
                </a:moveTo>
                <a:cubicBezTo>
                  <a:pt x="31750" y="409046"/>
                  <a:pt x="63500" y="818092"/>
                  <a:pt x="349250" y="1035050"/>
                </a:cubicBezTo>
                <a:cubicBezTo>
                  <a:pt x="635000" y="1252008"/>
                  <a:pt x="1174750" y="1276879"/>
                  <a:pt x="1714500" y="1301750"/>
                </a:cubicBezTo>
              </a:path>
            </a:pathLst>
          </a:custGeom>
          <a:noFill/>
          <a:ln w="28575">
            <a:solidFill>
              <a:schemeClr val="tx1">
                <a:lumMod val="50000"/>
              </a:schemeClr>
            </a:solidFill>
            <a:prstDash val="dash"/>
            <a:headEnd type="none" w="med" len="med"/>
            <a:tailEnd type="triangle" w="med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7" name="Group 76"/>
          <p:cNvGrpSpPr/>
          <p:nvPr/>
        </p:nvGrpSpPr>
        <p:grpSpPr>
          <a:xfrm>
            <a:off x="7383780" y="3156043"/>
            <a:ext cx="293625" cy="549370"/>
            <a:chOff x="7518166" y="2604052"/>
            <a:chExt cx="293625" cy="549370"/>
          </a:xfrm>
          <a:solidFill>
            <a:schemeClr val="accent6"/>
          </a:solidFill>
        </p:grpSpPr>
        <p:sp>
          <p:nvSpPr>
            <p:cNvPr id="78" name="Rectangle 77"/>
            <p:cNvSpPr/>
            <p:nvPr/>
          </p:nvSpPr>
          <p:spPr>
            <a:xfrm>
              <a:off x="7518166" y="2604052"/>
              <a:ext cx="57403" cy="5493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 flipH="1">
              <a:off x="7575569" y="2886464"/>
              <a:ext cx="236222" cy="0"/>
            </a:xfrm>
            <a:prstGeom prst="straightConnector1">
              <a:avLst/>
            </a:prstGeom>
            <a:grpFill/>
            <a:ln w="38100">
              <a:solidFill>
                <a:schemeClr val="accent6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7054283" y="3156043"/>
            <a:ext cx="296497" cy="549370"/>
            <a:chOff x="7182993" y="3147464"/>
            <a:chExt cx="296497" cy="549370"/>
          </a:xfrm>
        </p:grpSpPr>
        <p:sp>
          <p:nvSpPr>
            <p:cNvPr id="81" name="Rectangle 80"/>
            <p:cNvSpPr/>
            <p:nvPr/>
          </p:nvSpPr>
          <p:spPr>
            <a:xfrm>
              <a:off x="7417199" y="3147464"/>
              <a:ext cx="62291" cy="549370"/>
            </a:xfrm>
            <a:prstGeom prst="rect">
              <a:avLst/>
            </a:prstGeom>
            <a:solidFill>
              <a:srgbClr val="70AD47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flipH="1">
              <a:off x="7182993" y="3429876"/>
              <a:ext cx="236222" cy="0"/>
            </a:xfrm>
            <a:prstGeom prst="straightConnector1">
              <a:avLst/>
            </a:prstGeom>
            <a:ln w="38100">
              <a:solidFill>
                <a:srgbClr val="70AD47">
                  <a:alpha val="25098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Freeform 82"/>
          <p:cNvSpPr/>
          <p:nvPr/>
        </p:nvSpPr>
        <p:spPr>
          <a:xfrm>
            <a:off x="4822504" y="3597024"/>
            <a:ext cx="2542553" cy="308339"/>
          </a:xfrm>
          <a:custGeom>
            <a:avLst/>
            <a:gdLst>
              <a:gd name="connsiteX0" fmla="*/ 0 w 2540000"/>
              <a:gd name="connsiteY0" fmla="*/ 165100 h 410013"/>
              <a:gd name="connsiteX1" fmla="*/ 1327150 w 2540000"/>
              <a:gd name="connsiteY1" fmla="*/ 406400 h 410013"/>
              <a:gd name="connsiteX2" fmla="*/ 2540000 w 2540000"/>
              <a:gd name="connsiteY2" fmla="*/ 0 h 41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0000" h="410013">
                <a:moveTo>
                  <a:pt x="0" y="165100"/>
                </a:moveTo>
                <a:cubicBezTo>
                  <a:pt x="451908" y="299508"/>
                  <a:pt x="903817" y="433917"/>
                  <a:pt x="1327150" y="406400"/>
                </a:cubicBezTo>
                <a:cubicBezTo>
                  <a:pt x="1750483" y="378883"/>
                  <a:pt x="2145241" y="189441"/>
                  <a:pt x="254000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dash"/>
            <a:headEnd type="oval"/>
            <a:tailEnd type="triangle" w="med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Freeform 83"/>
          <p:cNvSpPr/>
          <p:nvPr/>
        </p:nvSpPr>
        <p:spPr>
          <a:xfrm>
            <a:off x="7365057" y="3609724"/>
            <a:ext cx="2089150" cy="476900"/>
          </a:xfrm>
          <a:custGeom>
            <a:avLst/>
            <a:gdLst>
              <a:gd name="connsiteX0" fmla="*/ 0 w 2082800"/>
              <a:gd name="connsiteY0" fmla="*/ 0 h 483250"/>
              <a:gd name="connsiteX1" fmla="*/ 1371600 w 2082800"/>
              <a:gd name="connsiteY1" fmla="*/ 482600 h 483250"/>
              <a:gd name="connsiteX2" fmla="*/ 2082800 w 2082800"/>
              <a:gd name="connsiteY2" fmla="*/ 82550 h 48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2800" h="483250">
                <a:moveTo>
                  <a:pt x="0" y="0"/>
                </a:moveTo>
                <a:cubicBezTo>
                  <a:pt x="512233" y="234421"/>
                  <a:pt x="1024467" y="468842"/>
                  <a:pt x="1371600" y="482600"/>
                </a:cubicBezTo>
                <a:cubicBezTo>
                  <a:pt x="1718733" y="496358"/>
                  <a:pt x="1900766" y="289454"/>
                  <a:pt x="2082800" y="82550"/>
                </a:cubicBezTo>
              </a:path>
            </a:pathLst>
          </a:custGeom>
          <a:noFill/>
          <a:ln w="28575">
            <a:solidFill>
              <a:schemeClr val="tx1">
                <a:lumMod val="50000"/>
              </a:schemeClr>
            </a:solidFill>
            <a:prstDash val="dash"/>
            <a:headEnd type="oval" w="med" len="med"/>
            <a:tailEnd type="triangle" w="med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7" name="Picture 8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78" y="3508813"/>
            <a:ext cx="457200" cy="320040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2429371" y="2287198"/>
            <a:ext cx="902128" cy="446287"/>
            <a:chOff x="2429371" y="2753923"/>
            <a:chExt cx="902128" cy="446287"/>
          </a:xfrm>
        </p:grpSpPr>
        <p:pic>
          <p:nvPicPr>
            <p:cNvPr id="93" name="Picture 9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9371" y="2851651"/>
              <a:ext cx="354330" cy="256032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5212" y="2753923"/>
              <a:ext cx="446287" cy="446287"/>
            </a:xfrm>
            <a:prstGeom prst="rect">
              <a:avLst/>
            </a:prstGeom>
          </p:spPr>
        </p:pic>
      </p:grpSp>
      <p:sp>
        <p:nvSpPr>
          <p:cNvPr id="95" name="TextBox 94"/>
          <p:cNvSpPr txBox="1"/>
          <p:nvPr/>
        </p:nvSpPr>
        <p:spPr>
          <a:xfrm>
            <a:off x="3034356" y="4330684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Block 1</a:t>
            </a:r>
            <a:endParaRPr lang="en-US" sz="2400" dirty="0"/>
          </a:p>
        </p:txBody>
      </p:sp>
      <p:sp>
        <p:nvSpPr>
          <p:cNvPr id="97" name="TextBox 96"/>
          <p:cNvSpPr txBox="1"/>
          <p:nvPr/>
        </p:nvSpPr>
        <p:spPr>
          <a:xfrm>
            <a:off x="5566873" y="4317847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Block 2</a:t>
            </a:r>
            <a:endParaRPr lang="en-US" sz="2400" dirty="0"/>
          </a:p>
        </p:txBody>
      </p:sp>
      <p:sp>
        <p:nvSpPr>
          <p:cNvPr id="98" name="TextBox 97"/>
          <p:cNvSpPr txBox="1"/>
          <p:nvPr/>
        </p:nvSpPr>
        <p:spPr>
          <a:xfrm>
            <a:off x="8089267" y="4330299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Block 3</a:t>
            </a:r>
            <a:endParaRPr lang="en-US" sz="2400" dirty="0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254" y="3464159"/>
            <a:ext cx="461772" cy="32004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608" y="3621893"/>
            <a:ext cx="452628" cy="3246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21742" y="1189267"/>
            <a:ext cx="3948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One</a:t>
            </a:r>
            <a:r>
              <a:rPr lang="en-US" sz="2400" dirty="0" smtClean="0"/>
              <a:t> patch-to-patch transfer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54994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 Flux Transfer</a:t>
            </a:r>
            <a:endParaRPr lang="en-US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411" y="5072195"/>
            <a:ext cx="889504" cy="8895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09" y="6027567"/>
            <a:ext cx="872109" cy="3573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82760" y="5263102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=</a:t>
            </a:r>
            <a:endParaRPr lang="en-US" sz="5400" dirty="0"/>
          </a:p>
        </p:txBody>
      </p:sp>
      <p:sp>
        <p:nvSpPr>
          <p:cNvPr id="17" name="TextBox 16"/>
          <p:cNvSpPr txBox="1"/>
          <p:nvPr/>
        </p:nvSpPr>
        <p:spPr>
          <a:xfrm>
            <a:off x="5041532" y="5247714"/>
            <a:ext cx="18646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</a:rPr>
              <a:t>Intra-block</a:t>
            </a:r>
            <a:br>
              <a:rPr lang="en-US" sz="2800" dirty="0" smtClean="0">
                <a:solidFill>
                  <a:schemeClr val="accent1"/>
                </a:solidFill>
              </a:rPr>
            </a:br>
            <a:r>
              <a:rPr lang="en-US" sz="2800" dirty="0" smtClean="0">
                <a:solidFill>
                  <a:schemeClr val="accent1"/>
                </a:solidFill>
              </a:rPr>
              <a:t>transfer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24819" y="5263102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+</a:t>
            </a:r>
            <a:endParaRPr lang="en-US" sz="5400" dirty="0"/>
          </a:p>
        </p:txBody>
      </p:sp>
      <p:sp>
        <p:nvSpPr>
          <p:cNvPr id="50" name="TextBox 49"/>
          <p:cNvSpPr txBox="1"/>
          <p:nvPr/>
        </p:nvSpPr>
        <p:spPr>
          <a:xfrm>
            <a:off x="7543172" y="5247713"/>
            <a:ext cx="18646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</a:rPr>
              <a:t>Inter-block</a:t>
            </a:r>
            <a:br>
              <a:rPr lang="en-US" sz="2800" dirty="0" smtClean="0">
                <a:solidFill>
                  <a:schemeClr val="accent2"/>
                </a:solidFill>
              </a:rPr>
            </a:br>
            <a:r>
              <a:rPr lang="en-US" sz="2800" dirty="0" smtClean="0">
                <a:solidFill>
                  <a:schemeClr val="accent2"/>
                </a:solidFill>
              </a:rPr>
              <a:t>transfer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41533" y="5263102"/>
            <a:ext cx="1883286" cy="923330"/>
          </a:xfrm>
          <a:prstGeom prst="rect">
            <a:avLst/>
          </a:prstGeom>
          <a:solidFill>
            <a:srgbClr val="3F3F3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2279964" y="1773817"/>
            <a:ext cx="7632072" cy="2544024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>
            <a:off x="4823988" y="1773817"/>
            <a:ext cx="0" cy="2544024"/>
          </a:xfrm>
          <a:prstGeom prst="line">
            <a:avLst/>
          </a:prstGeom>
          <a:ln w="28575">
            <a:solidFill>
              <a:schemeClr val="tx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7368012" y="1773817"/>
            <a:ext cx="0" cy="2544024"/>
          </a:xfrm>
          <a:prstGeom prst="line">
            <a:avLst/>
          </a:prstGeom>
          <a:ln w="28575">
            <a:solidFill>
              <a:schemeClr val="tx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2279964" y="1773817"/>
            <a:ext cx="7632072" cy="2544024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2886546" y="2289865"/>
            <a:ext cx="443620" cy="4436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5" name="Group 64"/>
          <p:cNvGrpSpPr/>
          <p:nvPr/>
        </p:nvGrpSpPr>
        <p:grpSpPr>
          <a:xfrm>
            <a:off x="9142492" y="3022288"/>
            <a:ext cx="443620" cy="785286"/>
            <a:chOff x="9142492" y="3489013"/>
            <a:chExt cx="443620" cy="785286"/>
          </a:xfrm>
        </p:grpSpPr>
        <p:sp>
          <p:nvSpPr>
            <p:cNvPr id="66" name="Rectangle 65"/>
            <p:cNvSpPr/>
            <p:nvPr/>
          </p:nvSpPr>
          <p:spPr>
            <a:xfrm>
              <a:off x="9142492" y="3830679"/>
              <a:ext cx="443620" cy="4436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7" name="Picture 6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9997" y="3489013"/>
              <a:ext cx="308610" cy="256032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4840972" y="3591201"/>
            <a:ext cx="293625" cy="549370"/>
            <a:chOff x="7518166" y="2604052"/>
            <a:chExt cx="293625" cy="549370"/>
          </a:xfrm>
          <a:solidFill>
            <a:schemeClr val="accent6"/>
          </a:solidFill>
        </p:grpSpPr>
        <p:sp>
          <p:nvSpPr>
            <p:cNvPr id="71" name="Rectangle 70"/>
            <p:cNvSpPr/>
            <p:nvPr/>
          </p:nvSpPr>
          <p:spPr>
            <a:xfrm>
              <a:off x="7518166" y="2604052"/>
              <a:ext cx="57403" cy="5493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 flipH="1">
              <a:off x="7575569" y="2886464"/>
              <a:ext cx="236222" cy="0"/>
            </a:xfrm>
            <a:prstGeom prst="straightConnector1">
              <a:avLst/>
            </a:prstGeom>
            <a:grpFill/>
            <a:ln w="38100">
              <a:solidFill>
                <a:schemeClr val="accent6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4515809" y="3591201"/>
            <a:ext cx="298513" cy="549370"/>
            <a:chOff x="7187327" y="3147464"/>
            <a:chExt cx="298513" cy="549370"/>
          </a:xfrm>
        </p:grpSpPr>
        <p:sp>
          <p:nvSpPr>
            <p:cNvPr id="74" name="Rectangle 73"/>
            <p:cNvSpPr/>
            <p:nvPr/>
          </p:nvSpPr>
          <p:spPr>
            <a:xfrm>
              <a:off x="7423549" y="3147464"/>
              <a:ext cx="62291" cy="549370"/>
            </a:xfrm>
            <a:prstGeom prst="rect">
              <a:avLst/>
            </a:prstGeom>
            <a:solidFill>
              <a:srgbClr val="70AD47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 flipH="1">
              <a:off x="7187327" y="3429876"/>
              <a:ext cx="236222" cy="0"/>
            </a:xfrm>
            <a:prstGeom prst="straightConnector1">
              <a:avLst/>
            </a:prstGeom>
            <a:ln w="38100">
              <a:solidFill>
                <a:srgbClr val="70AD47">
                  <a:alpha val="25098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7383780" y="3156043"/>
            <a:ext cx="293625" cy="549370"/>
            <a:chOff x="7518166" y="2604052"/>
            <a:chExt cx="293625" cy="549370"/>
          </a:xfrm>
          <a:solidFill>
            <a:schemeClr val="accent6"/>
          </a:solidFill>
        </p:grpSpPr>
        <p:sp>
          <p:nvSpPr>
            <p:cNvPr id="78" name="Rectangle 77"/>
            <p:cNvSpPr/>
            <p:nvPr/>
          </p:nvSpPr>
          <p:spPr>
            <a:xfrm>
              <a:off x="7518166" y="2604052"/>
              <a:ext cx="57403" cy="5493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 flipH="1">
              <a:off x="7575569" y="2886464"/>
              <a:ext cx="236222" cy="0"/>
            </a:xfrm>
            <a:prstGeom prst="straightConnector1">
              <a:avLst/>
            </a:prstGeom>
            <a:grpFill/>
            <a:ln w="38100">
              <a:solidFill>
                <a:schemeClr val="accent6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7054283" y="3156043"/>
            <a:ext cx="296497" cy="549370"/>
            <a:chOff x="7182993" y="3147464"/>
            <a:chExt cx="296497" cy="549370"/>
          </a:xfrm>
        </p:grpSpPr>
        <p:sp>
          <p:nvSpPr>
            <p:cNvPr id="81" name="Rectangle 80"/>
            <p:cNvSpPr/>
            <p:nvPr/>
          </p:nvSpPr>
          <p:spPr>
            <a:xfrm>
              <a:off x="7417199" y="3147464"/>
              <a:ext cx="62291" cy="549370"/>
            </a:xfrm>
            <a:prstGeom prst="rect">
              <a:avLst/>
            </a:prstGeom>
            <a:solidFill>
              <a:srgbClr val="70AD47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flipH="1">
              <a:off x="7182993" y="3429876"/>
              <a:ext cx="236222" cy="0"/>
            </a:xfrm>
            <a:prstGeom prst="straightConnector1">
              <a:avLst/>
            </a:prstGeom>
            <a:ln w="38100">
              <a:solidFill>
                <a:srgbClr val="70AD47">
                  <a:alpha val="25098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6" name="Straight Connector 105"/>
          <p:cNvCxnSpPr>
            <a:stCxn id="105" idx="0"/>
            <a:endCxn id="84" idx="0"/>
          </p:cNvCxnSpPr>
          <p:nvPr/>
        </p:nvCxnSpPr>
        <p:spPr>
          <a:xfrm flipV="1">
            <a:off x="4822998" y="3609724"/>
            <a:ext cx="2542059" cy="49917"/>
          </a:xfrm>
          <a:prstGeom prst="line">
            <a:avLst/>
          </a:prstGeom>
          <a:ln w="28575">
            <a:solidFill>
              <a:schemeClr val="accent2"/>
            </a:solidFill>
            <a:prstDash val="dash"/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Freeform 83"/>
          <p:cNvSpPr/>
          <p:nvPr/>
        </p:nvSpPr>
        <p:spPr>
          <a:xfrm>
            <a:off x="7365057" y="3609724"/>
            <a:ext cx="2089150" cy="476900"/>
          </a:xfrm>
          <a:custGeom>
            <a:avLst/>
            <a:gdLst>
              <a:gd name="connsiteX0" fmla="*/ 0 w 2082800"/>
              <a:gd name="connsiteY0" fmla="*/ 0 h 483250"/>
              <a:gd name="connsiteX1" fmla="*/ 1371600 w 2082800"/>
              <a:gd name="connsiteY1" fmla="*/ 482600 h 483250"/>
              <a:gd name="connsiteX2" fmla="*/ 2082800 w 2082800"/>
              <a:gd name="connsiteY2" fmla="*/ 82550 h 48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2800" h="483250">
                <a:moveTo>
                  <a:pt x="0" y="0"/>
                </a:moveTo>
                <a:cubicBezTo>
                  <a:pt x="512233" y="234421"/>
                  <a:pt x="1024467" y="468842"/>
                  <a:pt x="1371600" y="482600"/>
                </a:cubicBezTo>
                <a:cubicBezTo>
                  <a:pt x="1718733" y="496358"/>
                  <a:pt x="1900766" y="289454"/>
                  <a:pt x="2082800" y="82550"/>
                </a:cubicBezTo>
              </a:path>
            </a:pathLst>
          </a:custGeom>
          <a:noFill/>
          <a:ln w="28575">
            <a:solidFill>
              <a:schemeClr val="tx1">
                <a:lumMod val="50000"/>
              </a:schemeClr>
            </a:solidFill>
            <a:prstDash val="dash"/>
            <a:headEnd type="oval" w="med" len="med"/>
            <a:tailEnd type="triangle" w="med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212" y="3581225"/>
            <a:ext cx="461772" cy="320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608" y="3621899"/>
            <a:ext cx="452628" cy="324612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2429371" y="2287198"/>
            <a:ext cx="902128" cy="446287"/>
            <a:chOff x="2429371" y="2753923"/>
            <a:chExt cx="902128" cy="446287"/>
          </a:xfrm>
        </p:grpSpPr>
        <p:pic>
          <p:nvPicPr>
            <p:cNvPr id="93" name="Picture 9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9371" y="2851651"/>
              <a:ext cx="354330" cy="256032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5212" y="2753923"/>
              <a:ext cx="446287" cy="446287"/>
            </a:xfrm>
            <a:prstGeom prst="rect">
              <a:avLst/>
            </a:prstGeom>
          </p:spPr>
        </p:pic>
      </p:grpSp>
      <p:sp>
        <p:nvSpPr>
          <p:cNvPr id="95" name="TextBox 94"/>
          <p:cNvSpPr txBox="1"/>
          <p:nvPr/>
        </p:nvSpPr>
        <p:spPr>
          <a:xfrm>
            <a:off x="3034356" y="4330684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Block 1</a:t>
            </a:r>
            <a:endParaRPr lang="en-US" sz="2400" dirty="0"/>
          </a:p>
        </p:txBody>
      </p:sp>
      <p:sp>
        <p:nvSpPr>
          <p:cNvPr id="97" name="TextBox 96"/>
          <p:cNvSpPr txBox="1"/>
          <p:nvPr/>
        </p:nvSpPr>
        <p:spPr>
          <a:xfrm>
            <a:off x="5566873" y="4317847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Block 2</a:t>
            </a:r>
            <a:endParaRPr lang="en-US" sz="2400" dirty="0"/>
          </a:p>
        </p:txBody>
      </p:sp>
      <p:sp>
        <p:nvSpPr>
          <p:cNvPr id="98" name="TextBox 97"/>
          <p:cNvSpPr txBox="1"/>
          <p:nvPr/>
        </p:nvSpPr>
        <p:spPr>
          <a:xfrm>
            <a:off x="8089267" y="4330299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Block 3</a:t>
            </a:r>
            <a:endParaRPr lang="en-US" sz="2400" dirty="0"/>
          </a:p>
        </p:txBody>
      </p:sp>
      <p:sp>
        <p:nvSpPr>
          <p:cNvPr id="101" name="Freeform 100"/>
          <p:cNvSpPr/>
          <p:nvPr/>
        </p:nvSpPr>
        <p:spPr>
          <a:xfrm>
            <a:off x="3236232" y="2640958"/>
            <a:ext cx="1585289" cy="1382118"/>
          </a:xfrm>
          <a:custGeom>
            <a:avLst/>
            <a:gdLst>
              <a:gd name="connsiteX0" fmla="*/ 0 w 1714500"/>
              <a:gd name="connsiteY0" fmla="*/ 0 h 1301750"/>
              <a:gd name="connsiteX1" fmla="*/ 349250 w 1714500"/>
              <a:gd name="connsiteY1" fmla="*/ 1035050 h 1301750"/>
              <a:gd name="connsiteX2" fmla="*/ 1714500 w 1714500"/>
              <a:gd name="connsiteY2" fmla="*/ 1301750 h 130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500" h="1301750">
                <a:moveTo>
                  <a:pt x="0" y="0"/>
                </a:moveTo>
                <a:cubicBezTo>
                  <a:pt x="31750" y="409046"/>
                  <a:pt x="63500" y="818092"/>
                  <a:pt x="349250" y="1035050"/>
                </a:cubicBezTo>
                <a:cubicBezTo>
                  <a:pt x="635000" y="1252008"/>
                  <a:pt x="1174750" y="1276879"/>
                  <a:pt x="1714500" y="1301750"/>
                </a:cubicBezTo>
              </a:path>
            </a:pathLst>
          </a:custGeom>
          <a:noFill/>
          <a:ln w="28575">
            <a:solidFill>
              <a:schemeClr val="tx1">
                <a:lumMod val="50000"/>
              </a:schemeClr>
            </a:solidFill>
            <a:prstDash val="dash"/>
            <a:headEnd type="none" w="med" len="med"/>
            <a:tailEnd type="triangl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3" name="Group 102"/>
          <p:cNvGrpSpPr/>
          <p:nvPr/>
        </p:nvGrpSpPr>
        <p:grpSpPr>
          <a:xfrm>
            <a:off x="4513343" y="2117924"/>
            <a:ext cx="618788" cy="549370"/>
            <a:chOff x="4345302" y="4940827"/>
            <a:chExt cx="618788" cy="549370"/>
          </a:xfrm>
        </p:grpSpPr>
        <p:grpSp>
          <p:nvGrpSpPr>
            <p:cNvPr id="108" name="Group 107"/>
            <p:cNvGrpSpPr/>
            <p:nvPr/>
          </p:nvGrpSpPr>
          <p:grpSpPr>
            <a:xfrm>
              <a:off x="4670465" y="4940827"/>
              <a:ext cx="293625" cy="549370"/>
              <a:chOff x="7518166" y="2604052"/>
              <a:chExt cx="293625" cy="549370"/>
            </a:xfrm>
            <a:solidFill>
              <a:schemeClr val="accent6"/>
            </a:solidFill>
          </p:grpSpPr>
          <p:sp>
            <p:nvSpPr>
              <p:cNvPr id="112" name="Rectangle 111"/>
              <p:cNvSpPr/>
              <p:nvPr/>
            </p:nvSpPr>
            <p:spPr>
              <a:xfrm>
                <a:off x="7518166" y="2604052"/>
                <a:ext cx="57403" cy="549370"/>
              </a:xfrm>
              <a:prstGeom prst="rect">
                <a:avLst/>
              </a:prstGeom>
              <a:solidFill>
                <a:srgbClr val="70AD47">
                  <a:alpha val="2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13" name="Straight Arrow Connector 112"/>
              <p:cNvCxnSpPr/>
              <p:nvPr/>
            </p:nvCxnSpPr>
            <p:spPr>
              <a:xfrm flipH="1">
                <a:off x="7575569" y="2886464"/>
                <a:ext cx="236222" cy="0"/>
              </a:xfrm>
              <a:prstGeom prst="straightConnector1">
                <a:avLst/>
              </a:prstGeom>
              <a:grpFill/>
              <a:ln w="38100">
                <a:solidFill>
                  <a:srgbClr val="70AD47">
                    <a:alpha val="25098"/>
                  </a:srgb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up 108"/>
            <p:cNvGrpSpPr/>
            <p:nvPr/>
          </p:nvGrpSpPr>
          <p:grpSpPr>
            <a:xfrm>
              <a:off x="4345302" y="4940827"/>
              <a:ext cx="298513" cy="549370"/>
              <a:chOff x="7187327" y="3147464"/>
              <a:chExt cx="298513" cy="549370"/>
            </a:xfrm>
          </p:grpSpPr>
          <p:sp>
            <p:nvSpPr>
              <p:cNvPr id="110" name="Rectangle 109"/>
              <p:cNvSpPr/>
              <p:nvPr/>
            </p:nvSpPr>
            <p:spPr>
              <a:xfrm>
                <a:off x="7423549" y="3147464"/>
                <a:ext cx="62291" cy="54937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/>
                  </a:solidFill>
                </a:endParaRPr>
              </a:p>
            </p:txBody>
          </p:sp>
          <p:cxnSp>
            <p:nvCxnSpPr>
              <p:cNvPr id="111" name="Straight Arrow Connector 110"/>
              <p:cNvCxnSpPr/>
              <p:nvPr/>
            </p:nvCxnSpPr>
            <p:spPr>
              <a:xfrm flipH="1">
                <a:off x="7187327" y="3429876"/>
                <a:ext cx="236222" cy="0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" name="Arc 103"/>
          <p:cNvSpPr/>
          <p:nvPr/>
        </p:nvSpPr>
        <p:spPr>
          <a:xfrm>
            <a:off x="4152989" y="2537004"/>
            <a:ext cx="1340610" cy="1486072"/>
          </a:xfrm>
          <a:prstGeom prst="arc">
            <a:avLst>
              <a:gd name="adj1" fmla="val 16209849"/>
              <a:gd name="adj2" fmla="val 5420781"/>
            </a:avLst>
          </a:prstGeom>
          <a:ln w="28575">
            <a:solidFill>
              <a:schemeClr val="accent2"/>
            </a:solidFill>
            <a:prstDash val="dash"/>
            <a:headEnd type="triangle" w="med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Arc 104"/>
          <p:cNvSpPr/>
          <p:nvPr/>
        </p:nvSpPr>
        <p:spPr>
          <a:xfrm rot="10800000">
            <a:off x="4296769" y="2534160"/>
            <a:ext cx="1055683" cy="1125484"/>
          </a:xfrm>
          <a:prstGeom prst="arc">
            <a:avLst>
              <a:gd name="adj1" fmla="val 16209849"/>
              <a:gd name="adj2" fmla="val 5420781"/>
            </a:avLst>
          </a:prstGeom>
          <a:ln w="28575">
            <a:solidFill>
              <a:schemeClr val="accent2"/>
            </a:solidFill>
            <a:prstDash val="dash"/>
            <a:headEnd type="triangle" w="med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9" name="Picture 6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633" y="2733485"/>
            <a:ext cx="457200" cy="320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535" y="2885809"/>
            <a:ext cx="457200" cy="32004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62" y="3713593"/>
            <a:ext cx="457200" cy="32004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3916558" y="1189267"/>
            <a:ext cx="4358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Three</a:t>
            </a:r>
            <a:r>
              <a:rPr lang="en-US" sz="2400" dirty="0" smtClean="0"/>
              <a:t> patch-to-patch transfers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1621261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4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4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 Flux Transfer</a:t>
            </a:r>
            <a:endParaRPr lang="en-US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411" y="5072195"/>
            <a:ext cx="889504" cy="8895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09" y="6027567"/>
            <a:ext cx="872109" cy="3573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82760" y="5263102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=</a:t>
            </a:r>
            <a:endParaRPr lang="en-US" sz="5400" dirty="0"/>
          </a:p>
        </p:txBody>
      </p:sp>
      <p:sp>
        <p:nvSpPr>
          <p:cNvPr id="17" name="TextBox 16"/>
          <p:cNvSpPr txBox="1"/>
          <p:nvPr/>
        </p:nvSpPr>
        <p:spPr>
          <a:xfrm>
            <a:off x="5041532" y="5247714"/>
            <a:ext cx="18646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</a:rPr>
              <a:t>Intra-block</a:t>
            </a:r>
            <a:br>
              <a:rPr lang="en-US" sz="2800" dirty="0" smtClean="0">
                <a:solidFill>
                  <a:schemeClr val="accent1"/>
                </a:solidFill>
              </a:rPr>
            </a:br>
            <a:r>
              <a:rPr lang="en-US" sz="2800" dirty="0" smtClean="0">
                <a:solidFill>
                  <a:schemeClr val="accent1"/>
                </a:solidFill>
              </a:rPr>
              <a:t>transfer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24819" y="5263102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+</a:t>
            </a:r>
            <a:endParaRPr lang="en-US" sz="5400" dirty="0"/>
          </a:p>
        </p:txBody>
      </p:sp>
      <p:sp>
        <p:nvSpPr>
          <p:cNvPr id="50" name="TextBox 49"/>
          <p:cNvSpPr txBox="1"/>
          <p:nvPr/>
        </p:nvSpPr>
        <p:spPr>
          <a:xfrm>
            <a:off x="7543172" y="5247713"/>
            <a:ext cx="18646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</a:rPr>
              <a:t>Inter-block</a:t>
            </a:r>
            <a:br>
              <a:rPr lang="en-US" sz="2800" dirty="0" smtClean="0">
                <a:solidFill>
                  <a:schemeClr val="accent2"/>
                </a:solidFill>
              </a:rPr>
            </a:br>
            <a:r>
              <a:rPr lang="en-US" sz="2800" dirty="0" smtClean="0">
                <a:solidFill>
                  <a:schemeClr val="accent2"/>
                </a:solidFill>
              </a:rPr>
              <a:t>transfer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41533" y="5263102"/>
            <a:ext cx="1883286" cy="923330"/>
          </a:xfrm>
          <a:prstGeom prst="rect">
            <a:avLst/>
          </a:prstGeom>
          <a:solidFill>
            <a:srgbClr val="3F3F3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2279964" y="1773817"/>
            <a:ext cx="7632072" cy="2544024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>
            <a:off x="4823988" y="1773817"/>
            <a:ext cx="0" cy="2544024"/>
          </a:xfrm>
          <a:prstGeom prst="line">
            <a:avLst/>
          </a:prstGeom>
          <a:ln w="28575">
            <a:solidFill>
              <a:schemeClr val="tx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7368012" y="1773817"/>
            <a:ext cx="0" cy="2544024"/>
          </a:xfrm>
          <a:prstGeom prst="line">
            <a:avLst/>
          </a:prstGeom>
          <a:ln w="28575">
            <a:solidFill>
              <a:schemeClr val="tx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2279964" y="1773817"/>
            <a:ext cx="7632072" cy="2544024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2886546" y="2289865"/>
            <a:ext cx="443620" cy="4436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5" name="Group 64"/>
          <p:cNvGrpSpPr/>
          <p:nvPr/>
        </p:nvGrpSpPr>
        <p:grpSpPr>
          <a:xfrm>
            <a:off x="9142492" y="3022288"/>
            <a:ext cx="443620" cy="785286"/>
            <a:chOff x="9142492" y="3489013"/>
            <a:chExt cx="443620" cy="785286"/>
          </a:xfrm>
        </p:grpSpPr>
        <p:sp>
          <p:nvSpPr>
            <p:cNvPr id="66" name="Rectangle 65"/>
            <p:cNvSpPr/>
            <p:nvPr/>
          </p:nvSpPr>
          <p:spPr>
            <a:xfrm>
              <a:off x="9142492" y="3830679"/>
              <a:ext cx="443620" cy="4436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7" name="Picture 6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9997" y="3489013"/>
              <a:ext cx="308610" cy="256032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4840972" y="3591201"/>
            <a:ext cx="293625" cy="549370"/>
            <a:chOff x="7518166" y="2604052"/>
            <a:chExt cx="293625" cy="549370"/>
          </a:xfrm>
          <a:solidFill>
            <a:schemeClr val="accent6"/>
          </a:solidFill>
        </p:grpSpPr>
        <p:sp>
          <p:nvSpPr>
            <p:cNvPr id="71" name="Rectangle 70"/>
            <p:cNvSpPr/>
            <p:nvPr/>
          </p:nvSpPr>
          <p:spPr>
            <a:xfrm>
              <a:off x="7518166" y="2604052"/>
              <a:ext cx="57403" cy="5493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 flipH="1">
              <a:off x="7575569" y="2886464"/>
              <a:ext cx="236222" cy="0"/>
            </a:xfrm>
            <a:prstGeom prst="straightConnector1">
              <a:avLst/>
            </a:prstGeom>
            <a:grpFill/>
            <a:ln w="38100">
              <a:solidFill>
                <a:schemeClr val="accent6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4515809" y="3591201"/>
            <a:ext cx="298513" cy="549370"/>
            <a:chOff x="7187327" y="3147464"/>
            <a:chExt cx="298513" cy="549370"/>
          </a:xfrm>
        </p:grpSpPr>
        <p:sp>
          <p:nvSpPr>
            <p:cNvPr id="74" name="Rectangle 73"/>
            <p:cNvSpPr/>
            <p:nvPr/>
          </p:nvSpPr>
          <p:spPr>
            <a:xfrm>
              <a:off x="7423549" y="3147464"/>
              <a:ext cx="62291" cy="549370"/>
            </a:xfrm>
            <a:prstGeom prst="rect">
              <a:avLst/>
            </a:prstGeom>
            <a:solidFill>
              <a:srgbClr val="70AD47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 flipH="1">
              <a:off x="7187327" y="3429876"/>
              <a:ext cx="236222" cy="0"/>
            </a:xfrm>
            <a:prstGeom prst="straightConnector1">
              <a:avLst/>
            </a:prstGeom>
            <a:ln w="38100">
              <a:solidFill>
                <a:srgbClr val="70AD47">
                  <a:alpha val="25098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7054283" y="3546568"/>
            <a:ext cx="623122" cy="549370"/>
            <a:chOff x="7054283" y="3546568"/>
            <a:chExt cx="623122" cy="549370"/>
          </a:xfrm>
        </p:grpSpPr>
        <p:grpSp>
          <p:nvGrpSpPr>
            <p:cNvPr id="77" name="Group 76"/>
            <p:cNvGrpSpPr/>
            <p:nvPr/>
          </p:nvGrpSpPr>
          <p:grpSpPr>
            <a:xfrm>
              <a:off x="7383780" y="3546568"/>
              <a:ext cx="293625" cy="549370"/>
              <a:chOff x="7518166" y="2604052"/>
              <a:chExt cx="293625" cy="549370"/>
            </a:xfrm>
            <a:solidFill>
              <a:schemeClr val="accent6"/>
            </a:solidFill>
          </p:grpSpPr>
          <p:sp>
            <p:nvSpPr>
              <p:cNvPr id="78" name="Rectangle 77"/>
              <p:cNvSpPr/>
              <p:nvPr/>
            </p:nvSpPr>
            <p:spPr>
              <a:xfrm>
                <a:off x="7518166" y="2604052"/>
                <a:ext cx="57403" cy="5493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9" name="Straight Arrow Connector 78"/>
              <p:cNvCxnSpPr/>
              <p:nvPr/>
            </p:nvCxnSpPr>
            <p:spPr>
              <a:xfrm flipH="1">
                <a:off x="7575569" y="2886464"/>
                <a:ext cx="236222" cy="0"/>
              </a:xfrm>
              <a:prstGeom prst="straightConnector1">
                <a:avLst/>
              </a:prstGeom>
              <a:grpFill/>
              <a:ln w="3810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7054283" y="3546568"/>
              <a:ext cx="296497" cy="549370"/>
              <a:chOff x="7182993" y="3147464"/>
              <a:chExt cx="296497" cy="549370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7417199" y="3147464"/>
                <a:ext cx="62291" cy="549370"/>
              </a:xfrm>
              <a:prstGeom prst="rect">
                <a:avLst/>
              </a:prstGeom>
              <a:solidFill>
                <a:srgbClr val="70AD47">
                  <a:alpha val="2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/>
                  </a:solidFill>
                </a:endParaRPr>
              </a:p>
            </p:txBody>
          </p:sp>
          <p:cxnSp>
            <p:nvCxnSpPr>
              <p:cNvPr id="82" name="Straight Arrow Connector 81"/>
              <p:cNvCxnSpPr/>
              <p:nvPr/>
            </p:nvCxnSpPr>
            <p:spPr>
              <a:xfrm flipH="1">
                <a:off x="7182993" y="3429876"/>
                <a:ext cx="236222" cy="0"/>
              </a:xfrm>
              <a:prstGeom prst="straightConnector1">
                <a:avLst/>
              </a:prstGeom>
              <a:ln w="38100">
                <a:solidFill>
                  <a:srgbClr val="70AD47">
                    <a:alpha val="25098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6" name="Straight Connector 105"/>
          <p:cNvCxnSpPr>
            <a:stCxn id="105" idx="0"/>
          </p:cNvCxnSpPr>
          <p:nvPr/>
        </p:nvCxnSpPr>
        <p:spPr>
          <a:xfrm flipV="1">
            <a:off x="4822998" y="3609724"/>
            <a:ext cx="2542059" cy="49917"/>
          </a:xfrm>
          <a:prstGeom prst="line">
            <a:avLst/>
          </a:prstGeom>
          <a:ln w="28575">
            <a:solidFill>
              <a:schemeClr val="accent2"/>
            </a:solidFill>
            <a:prstDash val="dash"/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212" y="3581225"/>
            <a:ext cx="461772" cy="320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114" y="3497335"/>
            <a:ext cx="452628" cy="324612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2429371" y="2287198"/>
            <a:ext cx="902128" cy="446287"/>
            <a:chOff x="2429371" y="2753923"/>
            <a:chExt cx="902128" cy="446287"/>
          </a:xfrm>
        </p:grpSpPr>
        <p:pic>
          <p:nvPicPr>
            <p:cNvPr id="93" name="Picture 9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9371" y="2851651"/>
              <a:ext cx="354330" cy="256032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5212" y="2753923"/>
              <a:ext cx="446287" cy="446287"/>
            </a:xfrm>
            <a:prstGeom prst="rect">
              <a:avLst/>
            </a:prstGeom>
          </p:spPr>
        </p:pic>
      </p:grpSp>
      <p:sp>
        <p:nvSpPr>
          <p:cNvPr id="95" name="TextBox 94"/>
          <p:cNvSpPr txBox="1"/>
          <p:nvPr/>
        </p:nvSpPr>
        <p:spPr>
          <a:xfrm>
            <a:off x="3034356" y="4330684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Block 1</a:t>
            </a:r>
            <a:endParaRPr lang="en-US" sz="2400" dirty="0"/>
          </a:p>
        </p:txBody>
      </p:sp>
      <p:sp>
        <p:nvSpPr>
          <p:cNvPr id="97" name="TextBox 96"/>
          <p:cNvSpPr txBox="1"/>
          <p:nvPr/>
        </p:nvSpPr>
        <p:spPr>
          <a:xfrm>
            <a:off x="5566873" y="4317847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Block 2</a:t>
            </a:r>
            <a:endParaRPr lang="en-US" sz="2400" dirty="0"/>
          </a:p>
        </p:txBody>
      </p:sp>
      <p:sp>
        <p:nvSpPr>
          <p:cNvPr id="98" name="TextBox 97"/>
          <p:cNvSpPr txBox="1"/>
          <p:nvPr/>
        </p:nvSpPr>
        <p:spPr>
          <a:xfrm>
            <a:off x="8089267" y="4330299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Block 3</a:t>
            </a:r>
            <a:endParaRPr lang="en-US" sz="2400" dirty="0"/>
          </a:p>
        </p:txBody>
      </p:sp>
      <p:sp>
        <p:nvSpPr>
          <p:cNvPr id="101" name="Freeform 100"/>
          <p:cNvSpPr/>
          <p:nvPr/>
        </p:nvSpPr>
        <p:spPr>
          <a:xfrm>
            <a:off x="3236232" y="2640958"/>
            <a:ext cx="1585289" cy="1382118"/>
          </a:xfrm>
          <a:custGeom>
            <a:avLst/>
            <a:gdLst>
              <a:gd name="connsiteX0" fmla="*/ 0 w 1714500"/>
              <a:gd name="connsiteY0" fmla="*/ 0 h 1301750"/>
              <a:gd name="connsiteX1" fmla="*/ 349250 w 1714500"/>
              <a:gd name="connsiteY1" fmla="*/ 1035050 h 1301750"/>
              <a:gd name="connsiteX2" fmla="*/ 1714500 w 1714500"/>
              <a:gd name="connsiteY2" fmla="*/ 1301750 h 130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500" h="1301750">
                <a:moveTo>
                  <a:pt x="0" y="0"/>
                </a:moveTo>
                <a:cubicBezTo>
                  <a:pt x="31750" y="409046"/>
                  <a:pt x="63500" y="818092"/>
                  <a:pt x="349250" y="1035050"/>
                </a:cubicBezTo>
                <a:cubicBezTo>
                  <a:pt x="635000" y="1252008"/>
                  <a:pt x="1174750" y="1276879"/>
                  <a:pt x="1714500" y="1301750"/>
                </a:cubicBezTo>
              </a:path>
            </a:pathLst>
          </a:custGeom>
          <a:noFill/>
          <a:ln w="28575">
            <a:solidFill>
              <a:schemeClr val="tx1">
                <a:lumMod val="50000"/>
              </a:schemeClr>
            </a:solidFill>
            <a:prstDash val="dash"/>
            <a:headEnd type="none" w="med" len="med"/>
            <a:tailEnd type="triangl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3" name="Group 102"/>
          <p:cNvGrpSpPr/>
          <p:nvPr/>
        </p:nvGrpSpPr>
        <p:grpSpPr>
          <a:xfrm>
            <a:off x="4513343" y="2117924"/>
            <a:ext cx="618788" cy="549370"/>
            <a:chOff x="4345302" y="4940827"/>
            <a:chExt cx="618788" cy="549370"/>
          </a:xfrm>
        </p:grpSpPr>
        <p:grpSp>
          <p:nvGrpSpPr>
            <p:cNvPr id="108" name="Group 107"/>
            <p:cNvGrpSpPr/>
            <p:nvPr/>
          </p:nvGrpSpPr>
          <p:grpSpPr>
            <a:xfrm>
              <a:off x="4670465" y="4940827"/>
              <a:ext cx="293625" cy="549370"/>
              <a:chOff x="7518166" y="2604052"/>
              <a:chExt cx="293625" cy="549370"/>
            </a:xfrm>
            <a:solidFill>
              <a:schemeClr val="accent6"/>
            </a:solidFill>
          </p:grpSpPr>
          <p:sp>
            <p:nvSpPr>
              <p:cNvPr id="112" name="Rectangle 111"/>
              <p:cNvSpPr/>
              <p:nvPr/>
            </p:nvSpPr>
            <p:spPr>
              <a:xfrm>
                <a:off x="7518166" y="2604052"/>
                <a:ext cx="57403" cy="549370"/>
              </a:xfrm>
              <a:prstGeom prst="rect">
                <a:avLst/>
              </a:prstGeom>
              <a:solidFill>
                <a:srgbClr val="70AD47">
                  <a:alpha val="2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13" name="Straight Arrow Connector 112"/>
              <p:cNvCxnSpPr/>
              <p:nvPr/>
            </p:nvCxnSpPr>
            <p:spPr>
              <a:xfrm flipH="1">
                <a:off x="7575569" y="2886464"/>
                <a:ext cx="236222" cy="0"/>
              </a:xfrm>
              <a:prstGeom prst="straightConnector1">
                <a:avLst/>
              </a:prstGeom>
              <a:grpFill/>
              <a:ln w="38100">
                <a:solidFill>
                  <a:srgbClr val="70AD47">
                    <a:alpha val="25098"/>
                  </a:srgb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up 108"/>
            <p:cNvGrpSpPr/>
            <p:nvPr/>
          </p:nvGrpSpPr>
          <p:grpSpPr>
            <a:xfrm>
              <a:off x="4345302" y="4940827"/>
              <a:ext cx="298513" cy="549370"/>
              <a:chOff x="7187327" y="3147464"/>
              <a:chExt cx="298513" cy="549370"/>
            </a:xfrm>
          </p:grpSpPr>
          <p:sp>
            <p:nvSpPr>
              <p:cNvPr id="110" name="Rectangle 109"/>
              <p:cNvSpPr/>
              <p:nvPr/>
            </p:nvSpPr>
            <p:spPr>
              <a:xfrm>
                <a:off x="7423549" y="3147464"/>
                <a:ext cx="62291" cy="54937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/>
                  </a:solidFill>
                </a:endParaRPr>
              </a:p>
            </p:txBody>
          </p:sp>
          <p:cxnSp>
            <p:nvCxnSpPr>
              <p:cNvPr id="111" name="Straight Arrow Connector 110"/>
              <p:cNvCxnSpPr/>
              <p:nvPr/>
            </p:nvCxnSpPr>
            <p:spPr>
              <a:xfrm flipH="1">
                <a:off x="7187327" y="3429876"/>
                <a:ext cx="236222" cy="0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" name="Arc 103"/>
          <p:cNvSpPr/>
          <p:nvPr/>
        </p:nvSpPr>
        <p:spPr>
          <a:xfrm>
            <a:off x="4152989" y="2537004"/>
            <a:ext cx="1340610" cy="1486072"/>
          </a:xfrm>
          <a:prstGeom prst="arc">
            <a:avLst>
              <a:gd name="adj1" fmla="val 16209849"/>
              <a:gd name="adj2" fmla="val 5420781"/>
            </a:avLst>
          </a:prstGeom>
          <a:ln w="28575">
            <a:solidFill>
              <a:schemeClr val="accent2"/>
            </a:solidFill>
            <a:prstDash val="dash"/>
            <a:headEnd type="triangle" w="med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Arc 104"/>
          <p:cNvSpPr/>
          <p:nvPr/>
        </p:nvSpPr>
        <p:spPr>
          <a:xfrm rot="10800000">
            <a:off x="4296769" y="2534160"/>
            <a:ext cx="1055683" cy="1125484"/>
          </a:xfrm>
          <a:prstGeom prst="arc">
            <a:avLst>
              <a:gd name="adj1" fmla="val 16209849"/>
              <a:gd name="adj2" fmla="val 5420781"/>
            </a:avLst>
          </a:prstGeom>
          <a:ln w="28575">
            <a:solidFill>
              <a:schemeClr val="accent2"/>
            </a:solidFill>
            <a:prstDash val="dash"/>
            <a:headEnd type="triangle" w="med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9" name="Picture 6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633" y="2733485"/>
            <a:ext cx="457200" cy="320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535" y="2885809"/>
            <a:ext cx="457200" cy="32004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62" y="3713593"/>
            <a:ext cx="457200" cy="32004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054283" y="1898743"/>
            <a:ext cx="623122" cy="549370"/>
            <a:chOff x="7054283" y="1898743"/>
            <a:chExt cx="623122" cy="549370"/>
          </a:xfrm>
        </p:grpSpPr>
        <p:grpSp>
          <p:nvGrpSpPr>
            <p:cNvPr id="55" name="Group 54"/>
            <p:cNvGrpSpPr/>
            <p:nvPr/>
          </p:nvGrpSpPr>
          <p:grpSpPr>
            <a:xfrm>
              <a:off x="7383780" y="1898743"/>
              <a:ext cx="293625" cy="549370"/>
              <a:chOff x="7518166" y="2604052"/>
              <a:chExt cx="293625" cy="549370"/>
            </a:xfrm>
            <a:solidFill>
              <a:schemeClr val="accent6"/>
            </a:solidFill>
          </p:grpSpPr>
          <p:sp>
            <p:nvSpPr>
              <p:cNvPr id="57" name="Rectangle 56"/>
              <p:cNvSpPr/>
              <p:nvPr/>
            </p:nvSpPr>
            <p:spPr>
              <a:xfrm>
                <a:off x="7518166" y="2604052"/>
                <a:ext cx="57403" cy="549370"/>
              </a:xfrm>
              <a:prstGeom prst="rect">
                <a:avLst/>
              </a:prstGeom>
              <a:solidFill>
                <a:srgbClr val="70AD47">
                  <a:alpha val="2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8" name="Straight Arrow Connector 57"/>
              <p:cNvCxnSpPr/>
              <p:nvPr/>
            </p:nvCxnSpPr>
            <p:spPr>
              <a:xfrm flipH="1">
                <a:off x="7575569" y="2886464"/>
                <a:ext cx="236222" cy="0"/>
              </a:xfrm>
              <a:prstGeom prst="straightConnector1">
                <a:avLst/>
              </a:prstGeom>
              <a:grpFill/>
              <a:ln w="38100">
                <a:solidFill>
                  <a:srgbClr val="70AD47">
                    <a:alpha val="25098"/>
                  </a:srgb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/>
            <p:cNvGrpSpPr/>
            <p:nvPr/>
          </p:nvGrpSpPr>
          <p:grpSpPr>
            <a:xfrm>
              <a:off x="7054283" y="1898743"/>
              <a:ext cx="296497" cy="549370"/>
              <a:chOff x="7182993" y="3147464"/>
              <a:chExt cx="296497" cy="549370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7417199" y="3147464"/>
                <a:ext cx="62291" cy="549370"/>
              </a:xfrm>
              <a:prstGeom prst="rect">
                <a:avLst/>
              </a:prstGeom>
              <a:solidFill>
                <a:srgbClr val="70AD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/>
                  </a:solidFill>
                </a:endParaRPr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 flipH="1">
                <a:off x="7182993" y="3429876"/>
                <a:ext cx="236222" cy="0"/>
              </a:xfrm>
              <a:prstGeom prst="straightConnector1">
                <a:avLst/>
              </a:prstGeom>
              <a:ln w="38100">
                <a:solidFill>
                  <a:srgbClr val="70AD4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2" name="Arc 61"/>
          <p:cNvSpPr/>
          <p:nvPr/>
        </p:nvSpPr>
        <p:spPr>
          <a:xfrm>
            <a:off x="6638460" y="1981211"/>
            <a:ext cx="1467711" cy="1626963"/>
          </a:xfrm>
          <a:prstGeom prst="arc">
            <a:avLst>
              <a:gd name="adj1" fmla="val 16209849"/>
              <a:gd name="adj2" fmla="val 5420781"/>
            </a:avLst>
          </a:prstGeom>
          <a:ln w="28575">
            <a:solidFill>
              <a:schemeClr val="accent2"/>
            </a:solidFill>
            <a:prstDash val="dash"/>
            <a:headEnd type="triangle" w="med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3" name="Group 62"/>
          <p:cNvGrpSpPr/>
          <p:nvPr/>
        </p:nvGrpSpPr>
        <p:grpSpPr>
          <a:xfrm>
            <a:off x="7383780" y="2641693"/>
            <a:ext cx="293625" cy="549370"/>
            <a:chOff x="7518166" y="2604052"/>
            <a:chExt cx="293625" cy="549370"/>
          </a:xfrm>
          <a:solidFill>
            <a:schemeClr val="accent6"/>
          </a:solidFill>
        </p:grpSpPr>
        <p:sp>
          <p:nvSpPr>
            <p:cNvPr id="64" name="Rectangle 63"/>
            <p:cNvSpPr/>
            <p:nvPr/>
          </p:nvSpPr>
          <p:spPr>
            <a:xfrm>
              <a:off x="7518166" y="2604052"/>
              <a:ext cx="57403" cy="5493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 flipH="1">
              <a:off x="7575569" y="2886464"/>
              <a:ext cx="236222" cy="0"/>
            </a:xfrm>
            <a:prstGeom prst="straightConnector1">
              <a:avLst/>
            </a:prstGeom>
            <a:grpFill/>
            <a:ln w="38100">
              <a:solidFill>
                <a:schemeClr val="accent6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>
            <a:off x="7054283" y="2641693"/>
            <a:ext cx="296497" cy="549370"/>
            <a:chOff x="7182993" y="3147464"/>
            <a:chExt cx="296497" cy="549370"/>
          </a:xfrm>
        </p:grpSpPr>
        <p:sp>
          <p:nvSpPr>
            <p:cNvPr id="83" name="Rectangle 82"/>
            <p:cNvSpPr/>
            <p:nvPr/>
          </p:nvSpPr>
          <p:spPr>
            <a:xfrm>
              <a:off x="7417199" y="3147464"/>
              <a:ext cx="62291" cy="549370"/>
            </a:xfrm>
            <a:prstGeom prst="rect">
              <a:avLst/>
            </a:prstGeom>
            <a:solidFill>
              <a:srgbClr val="70AD47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H="1">
              <a:off x="7182993" y="3429876"/>
              <a:ext cx="236222" cy="0"/>
            </a:xfrm>
            <a:prstGeom prst="straightConnector1">
              <a:avLst/>
            </a:prstGeom>
            <a:ln w="38100">
              <a:solidFill>
                <a:srgbClr val="70AD47">
                  <a:alpha val="25098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Arc 85"/>
          <p:cNvSpPr/>
          <p:nvPr/>
        </p:nvSpPr>
        <p:spPr>
          <a:xfrm rot="10800000">
            <a:off x="6840793" y="1999857"/>
            <a:ext cx="1055683" cy="1125484"/>
          </a:xfrm>
          <a:prstGeom prst="arc">
            <a:avLst>
              <a:gd name="adj1" fmla="val 16209849"/>
              <a:gd name="adj2" fmla="val 5420781"/>
            </a:avLst>
          </a:prstGeom>
          <a:ln w="28575">
            <a:solidFill>
              <a:schemeClr val="accent2"/>
            </a:solidFill>
            <a:prstDash val="dash"/>
            <a:headEnd type="triangle" w="med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7" name="Picture 8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16" y="2127178"/>
            <a:ext cx="457200" cy="3200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884" y="2404105"/>
            <a:ext cx="457200" cy="320040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86" idx="0"/>
          </p:cNvCxnSpPr>
          <p:nvPr/>
        </p:nvCxnSpPr>
        <p:spPr>
          <a:xfrm>
            <a:off x="7367022" y="3125338"/>
            <a:ext cx="1997280" cy="421224"/>
          </a:xfrm>
          <a:prstGeom prst="straightConnector1">
            <a:avLst/>
          </a:prstGeom>
          <a:ln w="28575">
            <a:solidFill>
              <a:schemeClr val="tx1">
                <a:lumMod val="50000"/>
              </a:schemeClr>
            </a:solidFill>
            <a:prstDash val="dash"/>
            <a:headEnd type="oval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4027967" y="1189267"/>
            <a:ext cx="41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Five</a:t>
            </a:r>
            <a:r>
              <a:rPr lang="en-US" sz="2400" dirty="0" smtClean="0"/>
              <a:t> patch-to-patch transfers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503532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4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4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95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4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4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  <p:bldP spid="62" grpId="0" animBg="1"/>
      <p:bldP spid="8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 Flux Transfer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7543172" y="5247713"/>
            <a:ext cx="18646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</a:rPr>
              <a:t>Inter-block</a:t>
            </a:r>
            <a:br>
              <a:rPr lang="en-US" sz="2800" dirty="0" smtClean="0">
                <a:solidFill>
                  <a:schemeClr val="accent2"/>
                </a:solidFill>
              </a:rPr>
            </a:br>
            <a:r>
              <a:rPr lang="en-US" sz="2800" dirty="0" smtClean="0">
                <a:solidFill>
                  <a:schemeClr val="accent2"/>
                </a:solidFill>
              </a:rPr>
              <a:t>transfer</a:t>
            </a:r>
            <a:endParaRPr lang="en-US" sz="2800" dirty="0">
              <a:solidFill>
                <a:schemeClr val="accent2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315965" y="1309541"/>
            <a:ext cx="5466398" cy="1394460"/>
            <a:chOff x="4315965" y="1309541"/>
            <a:chExt cx="5466398" cy="1394460"/>
          </a:xfrm>
        </p:grpSpPr>
        <p:sp>
          <p:nvSpPr>
            <p:cNvPr id="21" name="TextBox 20"/>
            <p:cNvSpPr txBox="1"/>
            <p:nvPr/>
          </p:nvSpPr>
          <p:spPr>
            <a:xfrm>
              <a:off x="4315965" y="1545105"/>
              <a:ext cx="5886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/>
                <a:t>=</a:t>
              </a:r>
              <a:endParaRPr lang="en-US" sz="5400" dirty="0"/>
            </a:p>
          </p:txBody>
        </p:sp>
        <p:pic>
          <p:nvPicPr>
            <p:cNvPr id="53" name="Picture 5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9863" y="1309541"/>
              <a:ext cx="4762500" cy="1394460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5891695" y="1514240"/>
              <a:ext cx="3775393" cy="830997"/>
              <a:chOff x="6025076" y="1596433"/>
              <a:chExt cx="3775393" cy="830997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025076" y="1596433"/>
                <a:ext cx="377539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/>
                  <a:t>Energy propagated with</a:t>
                </a:r>
                <a:br>
                  <a:rPr lang="en-US" sz="2400" dirty="0" smtClean="0"/>
                </a:br>
                <a:r>
                  <a:rPr lang="en-US" sz="2400" dirty="0" smtClean="0"/>
                  <a:t>   patch-to-patch transfers</a:t>
                </a:r>
                <a:endParaRPr lang="en-US" sz="2400" dirty="0"/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9208" y="2097151"/>
                <a:ext cx="102870" cy="257175"/>
              </a:xfrm>
              <a:prstGeom prst="rect">
                <a:avLst/>
              </a:prstGeom>
            </p:spPr>
          </p:pic>
        </p:grpSp>
      </p:grpSp>
      <p:sp>
        <p:nvSpPr>
          <p:cNvPr id="71" name="TextBox 70" hidden="1"/>
          <p:cNvSpPr txBox="1"/>
          <p:nvPr/>
        </p:nvSpPr>
        <p:spPr>
          <a:xfrm>
            <a:off x="2409638" y="1529717"/>
            <a:ext cx="18646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</a:rPr>
              <a:t>Inter-block</a:t>
            </a:r>
            <a:br>
              <a:rPr lang="en-US" sz="2800" dirty="0" smtClean="0">
                <a:solidFill>
                  <a:schemeClr val="accent2"/>
                </a:solidFill>
              </a:rPr>
            </a:br>
            <a:r>
              <a:rPr lang="en-US" sz="2800" dirty="0" smtClean="0">
                <a:solidFill>
                  <a:schemeClr val="accent2"/>
                </a:solidFill>
              </a:rPr>
              <a:t>transfer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264940" y="2909959"/>
            <a:ext cx="5662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Formulated as a </a:t>
            </a:r>
            <a:r>
              <a:rPr lang="en-US" sz="2800" b="1" dirty="0" smtClean="0"/>
              <a:t>Neumann series</a:t>
            </a:r>
            <a:endParaRPr lang="en-US" sz="2800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3545463" y="2909959"/>
            <a:ext cx="5101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Computing a </a:t>
            </a:r>
            <a:r>
              <a:rPr lang="en-US" sz="2800" b="1" dirty="0" smtClean="0">
                <a:solidFill>
                  <a:schemeClr val="accent2"/>
                </a:solidFill>
              </a:rPr>
              <a:t>matrix inversion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76235" y="3090731"/>
            <a:ext cx="4122077" cy="3477876"/>
            <a:chOff x="4176235" y="3090731"/>
            <a:chExt cx="4122077" cy="3477876"/>
          </a:xfrm>
        </p:grpSpPr>
        <p:sp>
          <p:nvSpPr>
            <p:cNvPr id="76" name="TextBox 75"/>
            <p:cNvSpPr txBox="1"/>
            <p:nvPr/>
          </p:nvSpPr>
          <p:spPr>
            <a:xfrm>
              <a:off x="4176235" y="3090731"/>
              <a:ext cx="1124026" cy="3477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endParaRPr lang="en-US" sz="2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98063" y="3090732"/>
              <a:ext cx="1124026" cy="3477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US" sz="2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600685" y="3371433"/>
              <a:ext cx="697627" cy="8309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5089737" y="4208787"/>
              <a:ext cx="1918851" cy="1913593"/>
              <a:chOff x="5281372" y="2622215"/>
              <a:chExt cx="1918851" cy="1913593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5281372" y="2622215"/>
                <a:ext cx="1918851" cy="1913593"/>
              </a:xfrm>
              <a:prstGeom prst="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6630" y="2622215"/>
                <a:ext cx="1913593" cy="191359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20" name="TextBox 19"/>
            <p:cNvSpPr txBox="1"/>
            <p:nvPr/>
          </p:nvSpPr>
          <p:spPr>
            <a:xfrm rot="16200000">
              <a:off x="4408781" y="4980917"/>
              <a:ext cx="9925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billions</a:t>
              </a:r>
              <a:endPara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515454" y="3808677"/>
              <a:ext cx="10807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billions</a:t>
              </a:r>
              <a:endPara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7130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42135 -0.54259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-271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74" grpId="0"/>
      <p:bldP spid="74" grpId="1"/>
      <p:bldP spid="8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/>
          <p:cNvGrpSpPr/>
          <p:nvPr/>
        </p:nvGrpSpPr>
        <p:grpSpPr>
          <a:xfrm>
            <a:off x="2279964" y="2952822"/>
            <a:ext cx="7632072" cy="3018526"/>
            <a:chOff x="2279964" y="3126072"/>
            <a:chExt cx="7632072" cy="3018526"/>
          </a:xfrm>
        </p:grpSpPr>
        <p:sp>
          <p:nvSpPr>
            <p:cNvPr id="62" name="Rectangle 61"/>
            <p:cNvSpPr/>
            <p:nvPr/>
          </p:nvSpPr>
          <p:spPr>
            <a:xfrm>
              <a:off x="2279964" y="3126072"/>
              <a:ext cx="7632072" cy="2544024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4823988" y="3126072"/>
              <a:ext cx="0" cy="2544024"/>
            </a:xfrm>
            <a:prstGeom prst="line">
              <a:avLst/>
            </a:prstGeom>
            <a:ln w="28575">
              <a:solidFill>
                <a:schemeClr val="tx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7368012" y="3126072"/>
              <a:ext cx="0" cy="2544024"/>
            </a:xfrm>
            <a:prstGeom prst="line">
              <a:avLst/>
            </a:prstGeom>
            <a:ln w="28575">
              <a:solidFill>
                <a:schemeClr val="tx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2279964" y="3126072"/>
              <a:ext cx="7632072" cy="2544024"/>
            </a:xfrm>
            <a:prstGeom prst="rect">
              <a:avLst/>
            </a:prstGeom>
            <a:noFill/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034356" y="5682933"/>
              <a:ext cx="1194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Block 1</a:t>
              </a:r>
              <a:endParaRPr lang="en-US" sz="2400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566873" y="5670096"/>
              <a:ext cx="1194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Block 2</a:t>
              </a:r>
              <a:endParaRPr lang="en-US" sz="24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089267" y="5682548"/>
              <a:ext cx="1194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Block 3</a:t>
              </a:r>
              <a:endParaRPr lang="en-US" sz="2400" dirty="0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Monte Carlo Matrix Inversion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7610213" y="6356350"/>
            <a:ext cx="4458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/>
              <a:t>Based on </a:t>
            </a:r>
            <a:r>
              <a:rPr lang="en-US" sz="2000" dirty="0"/>
              <a:t>[Forsythe and Leibler 1950</a:t>
            </a:r>
            <a:r>
              <a:rPr lang="en-US" sz="2000" dirty="0" smtClean="0"/>
              <a:t>]</a:t>
            </a:r>
            <a:endParaRPr lang="en-US" sz="2000" dirty="0"/>
          </a:p>
        </p:txBody>
      </p:sp>
      <p:sp>
        <p:nvSpPr>
          <p:cNvPr id="54" name="TextBox 53"/>
          <p:cNvSpPr txBox="1"/>
          <p:nvPr/>
        </p:nvSpPr>
        <p:spPr>
          <a:xfrm>
            <a:off x="3008456" y="1534703"/>
            <a:ext cx="6175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Estimate             using a random walk</a:t>
            </a:r>
            <a:endParaRPr lang="en-US" sz="2800" dirty="0"/>
          </a:p>
        </p:txBody>
      </p:sp>
      <p:grpSp>
        <p:nvGrpSpPr>
          <p:cNvPr id="77" name="Group 76"/>
          <p:cNvGrpSpPr/>
          <p:nvPr/>
        </p:nvGrpSpPr>
        <p:grpSpPr>
          <a:xfrm>
            <a:off x="7383780" y="3411022"/>
            <a:ext cx="293625" cy="549370"/>
            <a:chOff x="7518166" y="2604052"/>
            <a:chExt cx="293625" cy="549370"/>
          </a:xfrm>
          <a:solidFill>
            <a:schemeClr val="accent6"/>
          </a:solidFill>
        </p:grpSpPr>
        <p:sp>
          <p:nvSpPr>
            <p:cNvPr id="78" name="Rectangle 77"/>
            <p:cNvSpPr/>
            <p:nvPr/>
          </p:nvSpPr>
          <p:spPr>
            <a:xfrm>
              <a:off x="7518166" y="2604052"/>
              <a:ext cx="57403" cy="5493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 flipH="1">
              <a:off x="7575569" y="2886464"/>
              <a:ext cx="236222" cy="0"/>
            </a:xfrm>
            <a:prstGeom prst="straightConnector1">
              <a:avLst/>
            </a:prstGeom>
            <a:grpFill/>
            <a:ln w="38100">
              <a:solidFill>
                <a:schemeClr val="accent6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7054283" y="3411022"/>
            <a:ext cx="296497" cy="549370"/>
            <a:chOff x="7182993" y="3147464"/>
            <a:chExt cx="296497" cy="549370"/>
          </a:xfrm>
        </p:grpSpPr>
        <p:sp>
          <p:nvSpPr>
            <p:cNvPr id="81" name="Rectangle 80"/>
            <p:cNvSpPr/>
            <p:nvPr/>
          </p:nvSpPr>
          <p:spPr>
            <a:xfrm>
              <a:off x="7417199" y="3147464"/>
              <a:ext cx="62291" cy="54937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flipH="1">
              <a:off x="7182993" y="3429876"/>
              <a:ext cx="236222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9142492" y="4542959"/>
            <a:ext cx="443620" cy="809673"/>
            <a:chOff x="9142492" y="4716209"/>
            <a:chExt cx="443620" cy="809673"/>
          </a:xfrm>
        </p:grpSpPr>
        <p:sp>
          <p:nvSpPr>
            <p:cNvPr id="68" name="Rectangle 67"/>
            <p:cNvSpPr/>
            <p:nvPr/>
          </p:nvSpPr>
          <p:spPr>
            <a:xfrm>
              <a:off x="9142492" y="4716209"/>
              <a:ext cx="443620" cy="4436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7" name="Picture 8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9997" y="5269850"/>
              <a:ext cx="308610" cy="256032"/>
            </a:xfrm>
            <a:prstGeom prst="rect">
              <a:avLst/>
            </a:prstGeom>
          </p:spPr>
        </p:pic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07" y="4547972"/>
            <a:ext cx="446589" cy="446589"/>
          </a:xfrm>
          <a:prstGeom prst="rect">
            <a:avLst/>
          </a:prstGeom>
        </p:spPr>
      </p:pic>
      <p:cxnSp>
        <p:nvCxnSpPr>
          <p:cNvPr id="97" name="Straight Arrow Connector 96"/>
          <p:cNvCxnSpPr/>
          <p:nvPr/>
        </p:nvCxnSpPr>
        <p:spPr>
          <a:xfrm flipH="1" flipV="1">
            <a:off x="7368013" y="3814009"/>
            <a:ext cx="1833739" cy="796495"/>
          </a:xfrm>
          <a:prstGeom prst="straightConnector1">
            <a:avLst/>
          </a:prstGeom>
          <a:ln w="28575">
            <a:solidFill>
              <a:schemeClr val="tx1"/>
            </a:solidFill>
            <a:prstDash val="dashDot"/>
            <a:headEnd type="none" w="med" len="med"/>
            <a:tailEnd type="triangle" w="med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892" y="3916471"/>
            <a:ext cx="452628" cy="32461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09" y="1201656"/>
            <a:ext cx="722643" cy="72264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77" y="1990119"/>
            <a:ext cx="872109" cy="35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8547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/>
          <p:cNvGrpSpPr/>
          <p:nvPr/>
        </p:nvGrpSpPr>
        <p:grpSpPr>
          <a:xfrm>
            <a:off x="2279964" y="2952822"/>
            <a:ext cx="7632072" cy="3018526"/>
            <a:chOff x="2279964" y="3126072"/>
            <a:chExt cx="7632072" cy="3018526"/>
          </a:xfrm>
        </p:grpSpPr>
        <p:sp>
          <p:nvSpPr>
            <p:cNvPr id="62" name="Rectangle 61"/>
            <p:cNvSpPr/>
            <p:nvPr/>
          </p:nvSpPr>
          <p:spPr>
            <a:xfrm>
              <a:off x="2279964" y="3126072"/>
              <a:ext cx="7632072" cy="2544024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4823988" y="3126072"/>
              <a:ext cx="0" cy="2544024"/>
            </a:xfrm>
            <a:prstGeom prst="line">
              <a:avLst/>
            </a:prstGeom>
            <a:ln w="28575">
              <a:solidFill>
                <a:schemeClr val="tx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7368012" y="3126072"/>
              <a:ext cx="0" cy="2544024"/>
            </a:xfrm>
            <a:prstGeom prst="line">
              <a:avLst/>
            </a:prstGeom>
            <a:ln w="28575">
              <a:solidFill>
                <a:schemeClr val="tx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2279964" y="3126072"/>
              <a:ext cx="7632072" cy="2544024"/>
            </a:xfrm>
            <a:prstGeom prst="rect">
              <a:avLst/>
            </a:prstGeom>
            <a:noFill/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034356" y="5682933"/>
              <a:ext cx="1194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Block 1</a:t>
              </a:r>
              <a:endParaRPr lang="en-US" sz="2400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566873" y="5670096"/>
              <a:ext cx="1194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Block 2</a:t>
              </a:r>
              <a:endParaRPr lang="en-US" sz="24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089267" y="5682548"/>
              <a:ext cx="1194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Block 3</a:t>
              </a:r>
              <a:endParaRPr lang="en-US" sz="2400" dirty="0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Monte Carlo Matrix Inversion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7610213" y="6356350"/>
            <a:ext cx="4458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/>
              <a:t>Based on </a:t>
            </a:r>
            <a:r>
              <a:rPr lang="en-US" sz="2000" dirty="0"/>
              <a:t>[Forsythe and Leibler 1950</a:t>
            </a:r>
            <a:r>
              <a:rPr lang="en-US" sz="2000" dirty="0" smtClean="0"/>
              <a:t>]</a:t>
            </a:r>
            <a:endParaRPr lang="en-US" sz="2000" dirty="0"/>
          </a:p>
        </p:txBody>
      </p:sp>
      <p:sp>
        <p:nvSpPr>
          <p:cNvPr id="54" name="TextBox 53"/>
          <p:cNvSpPr txBox="1"/>
          <p:nvPr/>
        </p:nvSpPr>
        <p:spPr>
          <a:xfrm>
            <a:off x="3008456" y="1534703"/>
            <a:ext cx="6175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Estimate             using a random walk</a:t>
            </a:r>
            <a:endParaRPr lang="en-US" sz="2800" dirty="0"/>
          </a:p>
        </p:txBody>
      </p:sp>
      <p:grpSp>
        <p:nvGrpSpPr>
          <p:cNvPr id="70" name="Group 69"/>
          <p:cNvGrpSpPr/>
          <p:nvPr/>
        </p:nvGrpSpPr>
        <p:grpSpPr>
          <a:xfrm>
            <a:off x="4840972" y="4770206"/>
            <a:ext cx="293625" cy="549370"/>
            <a:chOff x="7518166" y="2604052"/>
            <a:chExt cx="293625" cy="549370"/>
          </a:xfrm>
          <a:solidFill>
            <a:schemeClr val="accent6"/>
          </a:solidFill>
        </p:grpSpPr>
        <p:sp>
          <p:nvSpPr>
            <p:cNvPr id="71" name="Rectangle 70"/>
            <p:cNvSpPr/>
            <p:nvPr/>
          </p:nvSpPr>
          <p:spPr>
            <a:xfrm>
              <a:off x="7518166" y="2604052"/>
              <a:ext cx="57403" cy="5493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 flipH="1">
              <a:off x="7575569" y="2886464"/>
              <a:ext cx="236222" cy="0"/>
            </a:xfrm>
            <a:prstGeom prst="straightConnector1">
              <a:avLst/>
            </a:prstGeom>
            <a:grpFill/>
            <a:ln w="38100">
              <a:solidFill>
                <a:schemeClr val="accent6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4515809" y="4770206"/>
            <a:ext cx="298513" cy="549370"/>
            <a:chOff x="7187327" y="3147464"/>
            <a:chExt cx="298513" cy="549370"/>
          </a:xfrm>
        </p:grpSpPr>
        <p:sp>
          <p:nvSpPr>
            <p:cNvPr id="74" name="Rectangle 73"/>
            <p:cNvSpPr/>
            <p:nvPr/>
          </p:nvSpPr>
          <p:spPr>
            <a:xfrm>
              <a:off x="7423549" y="3147464"/>
              <a:ext cx="62291" cy="54937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 flipH="1">
              <a:off x="7187327" y="3429876"/>
              <a:ext cx="236222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7383780" y="3411022"/>
            <a:ext cx="293625" cy="549370"/>
            <a:chOff x="7518166" y="2604052"/>
            <a:chExt cx="293625" cy="549370"/>
          </a:xfrm>
          <a:solidFill>
            <a:schemeClr val="accent6"/>
          </a:solidFill>
        </p:grpSpPr>
        <p:sp>
          <p:nvSpPr>
            <p:cNvPr id="78" name="Rectangle 77"/>
            <p:cNvSpPr/>
            <p:nvPr/>
          </p:nvSpPr>
          <p:spPr>
            <a:xfrm>
              <a:off x="7518166" y="2604052"/>
              <a:ext cx="57403" cy="549370"/>
            </a:xfrm>
            <a:prstGeom prst="rect">
              <a:avLst/>
            </a:prstGeom>
            <a:solidFill>
              <a:srgbClr val="70AD47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 flipH="1">
              <a:off x="7575569" y="2886464"/>
              <a:ext cx="236222" cy="0"/>
            </a:xfrm>
            <a:prstGeom prst="straightConnector1">
              <a:avLst/>
            </a:prstGeom>
            <a:grpFill/>
            <a:ln w="38100">
              <a:solidFill>
                <a:srgbClr val="70AD47">
                  <a:alpha val="25098"/>
                </a:srgb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7054283" y="3411022"/>
            <a:ext cx="296497" cy="549370"/>
            <a:chOff x="7182993" y="3147464"/>
            <a:chExt cx="296497" cy="549370"/>
          </a:xfrm>
        </p:grpSpPr>
        <p:sp>
          <p:nvSpPr>
            <p:cNvPr id="81" name="Rectangle 80"/>
            <p:cNvSpPr/>
            <p:nvPr/>
          </p:nvSpPr>
          <p:spPr>
            <a:xfrm>
              <a:off x="7417199" y="3147464"/>
              <a:ext cx="62291" cy="54937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flipH="1">
              <a:off x="7182993" y="3429876"/>
              <a:ext cx="236222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9142492" y="4542959"/>
            <a:ext cx="443620" cy="809673"/>
            <a:chOff x="9142492" y="4716209"/>
            <a:chExt cx="443620" cy="809673"/>
          </a:xfrm>
        </p:grpSpPr>
        <p:sp>
          <p:nvSpPr>
            <p:cNvPr id="68" name="Rectangle 67"/>
            <p:cNvSpPr/>
            <p:nvPr/>
          </p:nvSpPr>
          <p:spPr>
            <a:xfrm>
              <a:off x="9142492" y="4716209"/>
              <a:ext cx="443620" cy="4436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7" name="Picture 8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9997" y="5269850"/>
              <a:ext cx="308610" cy="256032"/>
            </a:xfrm>
            <a:prstGeom prst="rect">
              <a:avLst/>
            </a:prstGeom>
          </p:spPr>
        </p:pic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07" y="4547972"/>
            <a:ext cx="446589" cy="446589"/>
          </a:xfrm>
          <a:prstGeom prst="rect">
            <a:avLst/>
          </a:prstGeom>
        </p:spPr>
      </p:pic>
      <p:cxnSp>
        <p:nvCxnSpPr>
          <p:cNvPr id="97" name="Straight Arrow Connector 96"/>
          <p:cNvCxnSpPr/>
          <p:nvPr/>
        </p:nvCxnSpPr>
        <p:spPr>
          <a:xfrm flipH="1" flipV="1">
            <a:off x="7368013" y="3814009"/>
            <a:ext cx="1833739" cy="796495"/>
          </a:xfrm>
          <a:prstGeom prst="straightConnector1">
            <a:avLst/>
          </a:prstGeom>
          <a:ln w="28575">
            <a:solidFill>
              <a:schemeClr val="tx1"/>
            </a:solidFill>
            <a:prstDash val="dashDot"/>
            <a:headEnd type="none" w="med" len="med"/>
            <a:tailEnd type="triangle" w="med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892" y="3916471"/>
            <a:ext cx="452628" cy="324612"/>
          </a:xfrm>
          <a:prstGeom prst="rect">
            <a:avLst/>
          </a:prstGeom>
        </p:spPr>
      </p:pic>
      <p:sp>
        <p:nvSpPr>
          <p:cNvPr id="157" name="Freeform 156"/>
          <p:cNvSpPr/>
          <p:nvPr/>
        </p:nvSpPr>
        <p:spPr>
          <a:xfrm>
            <a:off x="4822040" y="3812222"/>
            <a:ext cx="2530642" cy="1395050"/>
          </a:xfrm>
          <a:custGeom>
            <a:avLst/>
            <a:gdLst>
              <a:gd name="connsiteX0" fmla="*/ 2531444 w 2531444"/>
              <a:gd name="connsiteY0" fmla="*/ 0 h 1145406"/>
              <a:gd name="connsiteX1" fmla="*/ 1703672 w 2531444"/>
              <a:gd name="connsiteY1" fmla="*/ 952901 h 1145406"/>
              <a:gd name="connsiteX2" fmla="*/ 0 w 2531444"/>
              <a:gd name="connsiteY2" fmla="*/ 1145406 h 114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1444" h="1145406">
                <a:moveTo>
                  <a:pt x="2531444" y="0"/>
                </a:moveTo>
                <a:cubicBezTo>
                  <a:pt x="2328511" y="381000"/>
                  <a:pt x="2125579" y="762000"/>
                  <a:pt x="1703672" y="952901"/>
                </a:cubicBezTo>
                <a:cubicBezTo>
                  <a:pt x="1281765" y="1143802"/>
                  <a:pt x="640882" y="1144604"/>
                  <a:pt x="0" y="1145406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dashDot"/>
            <a:headEnd type="oval" w="med" len="med"/>
            <a:tailEnd type="triangle" w="med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1" name="Picture 1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241" y="5064596"/>
            <a:ext cx="457200" cy="320040"/>
          </a:xfrm>
          <a:prstGeom prst="rect">
            <a:avLst/>
          </a:prstGeom>
        </p:spPr>
      </p:pic>
      <p:grpSp>
        <p:nvGrpSpPr>
          <p:cNvPr id="113" name="Group 112"/>
          <p:cNvGrpSpPr/>
          <p:nvPr/>
        </p:nvGrpSpPr>
        <p:grpSpPr>
          <a:xfrm>
            <a:off x="4839024" y="3325962"/>
            <a:ext cx="293625" cy="549370"/>
            <a:chOff x="7518166" y="2604052"/>
            <a:chExt cx="293625" cy="549370"/>
          </a:xfrm>
          <a:solidFill>
            <a:schemeClr val="accent6"/>
          </a:solidFill>
        </p:grpSpPr>
        <p:sp>
          <p:nvSpPr>
            <p:cNvPr id="114" name="Rectangle 113"/>
            <p:cNvSpPr/>
            <p:nvPr/>
          </p:nvSpPr>
          <p:spPr>
            <a:xfrm>
              <a:off x="7518166" y="2604052"/>
              <a:ext cx="57403" cy="5493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5" name="Straight Arrow Connector 114"/>
            <p:cNvCxnSpPr/>
            <p:nvPr/>
          </p:nvCxnSpPr>
          <p:spPr>
            <a:xfrm flipH="1">
              <a:off x="7575569" y="2886464"/>
              <a:ext cx="236222" cy="0"/>
            </a:xfrm>
            <a:prstGeom prst="straightConnector1">
              <a:avLst/>
            </a:prstGeom>
            <a:grpFill/>
            <a:ln w="38100">
              <a:solidFill>
                <a:schemeClr val="accent6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/>
          <p:cNvGrpSpPr/>
          <p:nvPr/>
        </p:nvGrpSpPr>
        <p:grpSpPr>
          <a:xfrm>
            <a:off x="4513861" y="3325962"/>
            <a:ext cx="298513" cy="549370"/>
            <a:chOff x="7187327" y="3147464"/>
            <a:chExt cx="298513" cy="549370"/>
          </a:xfrm>
        </p:grpSpPr>
        <p:sp>
          <p:nvSpPr>
            <p:cNvPr id="117" name="Rectangle 116"/>
            <p:cNvSpPr/>
            <p:nvPr/>
          </p:nvSpPr>
          <p:spPr>
            <a:xfrm>
              <a:off x="7423549" y="3147464"/>
              <a:ext cx="62291" cy="54937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  <p:cxnSp>
          <p:nvCxnSpPr>
            <p:cNvPr id="118" name="Straight Arrow Connector 117"/>
            <p:cNvCxnSpPr/>
            <p:nvPr/>
          </p:nvCxnSpPr>
          <p:spPr>
            <a:xfrm flipH="1">
              <a:off x="7187327" y="3429876"/>
              <a:ext cx="236222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Arc 122"/>
          <p:cNvSpPr/>
          <p:nvPr/>
        </p:nvSpPr>
        <p:spPr>
          <a:xfrm rot="10800000">
            <a:off x="4077618" y="3721365"/>
            <a:ext cx="1489429" cy="1489429"/>
          </a:xfrm>
          <a:prstGeom prst="arc">
            <a:avLst>
              <a:gd name="adj1" fmla="val 16200000"/>
              <a:gd name="adj2" fmla="val 5423128"/>
            </a:avLst>
          </a:prstGeom>
          <a:ln w="28575">
            <a:solidFill>
              <a:srgbClr val="FFFF00"/>
            </a:solidFill>
            <a:prstDash val="dashDot"/>
            <a:headEnd type="oval" w="med" len="med"/>
            <a:tailEnd type="triangle" w="med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5" name="Picture 1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34" y="4306059"/>
            <a:ext cx="457200" cy="320040"/>
          </a:xfrm>
          <a:prstGeom prst="rect">
            <a:avLst/>
          </a:prstGeom>
        </p:spPr>
      </p:pic>
      <p:grpSp>
        <p:nvGrpSpPr>
          <p:cNvPr id="141" name="Group 140"/>
          <p:cNvGrpSpPr/>
          <p:nvPr/>
        </p:nvGrpSpPr>
        <p:grpSpPr>
          <a:xfrm>
            <a:off x="6187898" y="3079385"/>
            <a:ext cx="443620" cy="807159"/>
            <a:chOff x="5858909" y="3368308"/>
            <a:chExt cx="443620" cy="807159"/>
          </a:xfrm>
        </p:grpSpPr>
        <p:sp>
          <p:nvSpPr>
            <p:cNvPr id="138" name="Rectangle 137"/>
            <p:cNvSpPr/>
            <p:nvPr/>
          </p:nvSpPr>
          <p:spPr>
            <a:xfrm>
              <a:off x="5858909" y="3731847"/>
              <a:ext cx="443620" cy="4436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0" name="Picture 13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8982" y="3368308"/>
              <a:ext cx="326898" cy="29718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325" y="3892216"/>
            <a:ext cx="461772" cy="3200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708477" y="1201656"/>
            <a:ext cx="872109" cy="1145841"/>
            <a:chOff x="4708477" y="1201656"/>
            <a:chExt cx="872109" cy="1145841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3209" y="1201656"/>
              <a:ext cx="722643" cy="72264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477" y="1990119"/>
              <a:ext cx="872109" cy="35737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868" y="3212518"/>
            <a:ext cx="431795" cy="431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572" y="4569763"/>
            <a:ext cx="431795" cy="431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99" y="3122549"/>
            <a:ext cx="431795" cy="431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143" y="2921315"/>
            <a:ext cx="1346728" cy="101420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03" y="4657493"/>
            <a:ext cx="337357" cy="253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58" y="2681708"/>
            <a:ext cx="1313476" cy="1313476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67" y="3447179"/>
            <a:ext cx="446287" cy="446287"/>
          </a:xfrm>
          <a:prstGeom prst="rect">
            <a:avLst/>
          </a:prstGeom>
        </p:spPr>
      </p:pic>
      <p:cxnSp>
        <p:nvCxnSpPr>
          <p:cNvPr id="142" name="Straight Arrow Connector 141"/>
          <p:cNvCxnSpPr>
            <a:stCxn id="123" idx="2"/>
          </p:cNvCxnSpPr>
          <p:nvPr/>
        </p:nvCxnSpPr>
        <p:spPr>
          <a:xfrm>
            <a:off x="4827343" y="3721382"/>
            <a:ext cx="1597270" cy="7656"/>
          </a:xfrm>
          <a:prstGeom prst="straightConnector1">
            <a:avLst/>
          </a:prstGeom>
          <a:ln w="28575">
            <a:solidFill>
              <a:schemeClr val="tx1"/>
            </a:solidFill>
            <a:prstDash val="dashDot"/>
            <a:headEnd type="oval" w="med" len="med"/>
            <a:tailEnd type="triangle" w="med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839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  <p:bldP spid="1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/>
          <p:cNvGrpSpPr/>
          <p:nvPr/>
        </p:nvGrpSpPr>
        <p:grpSpPr>
          <a:xfrm>
            <a:off x="2279964" y="2952822"/>
            <a:ext cx="7632072" cy="3018526"/>
            <a:chOff x="2279964" y="3126072"/>
            <a:chExt cx="7632072" cy="3018526"/>
          </a:xfrm>
        </p:grpSpPr>
        <p:sp>
          <p:nvSpPr>
            <p:cNvPr id="62" name="Rectangle 61"/>
            <p:cNvSpPr/>
            <p:nvPr/>
          </p:nvSpPr>
          <p:spPr>
            <a:xfrm>
              <a:off x="2279964" y="3126072"/>
              <a:ext cx="7632072" cy="2544024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4823988" y="3126072"/>
              <a:ext cx="0" cy="2544024"/>
            </a:xfrm>
            <a:prstGeom prst="line">
              <a:avLst/>
            </a:prstGeom>
            <a:ln w="28575">
              <a:solidFill>
                <a:schemeClr val="tx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7368012" y="3126072"/>
              <a:ext cx="0" cy="2544024"/>
            </a:xfrm>
            <a:prstGeom prst="line">
              <a:avLst/>
            </a:prstGeom>
            <a:ln w="28575">
              <a:solidFill>
                <a:schemeClr val="tx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2279964" y="3126072"/>
              <a:ext cx="7632072" cy="2544024"/>
            </a:xfrm>
            <a:prstGeom prst="rect">
              <a:avLst/>
            </a:prstGeom>
            <a:noFill/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034356" y="5682933"/>
              <a:ext cx="1194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Block 1</a:t>
              </a:r>
              <a:endParaRPr lang="en-US" sz="2400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566873" y="5670096"/>
              <a:ext cx="1194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Block 2</a:t>
              </a:r>
              <a:endParaRPr lang="en-US" sz="24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089267" y="5682548"/>
              <a:ext cx="1194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Block 3</a:t>
              </a:r>
              <a:endParaRPr lang="en-US" sz="2400" dirty="0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Monte Carlo Matrix Inversion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7610213" y="6356350"/>
            <a:ext cx="4458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/>
              <a:t>Based on </a:t>
            </a:r>
            <a:r>
              <a:rPr lang="en-US" sz="2000" dirty="0"/>
              <a:t>[Forsythe and Leibler 1950</a:t>
            </a:r>
            <a:r>
              <a:rPr lang="en-US" sz="2000" dirty="0" smtClean="0"/>
              <a:t>]</a:t>
            </a:r>
            <a:endParaRPr lang="en-US" sz="2000" dirty="0"/>
          </a:p>
        </p:txBody>
      </p:sp>
      <p:sp>
        <p:nvSpPr>
          <p:cNvPr id="54" name="TextBox 53"/>
          <p:cNvSpPr txBox="1"/>
          <p:nvPr/>
        </p:nvSpPr>
        <p:spPr>
          <a:xfrm>
            <a:off x="3008456" y="1534703"/>
            <a:ext cx="6175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Estimate             using a random walk</a:t>
            </a:r>
            <a:endParaRPr lang="en-US" sz="2800" dirty="0"/>
          </a:p>
        </p:txBody>
      </p:sp>
      <p:grpSp>
        <p:nvGrpSpPr>
          <p:cNvPr id="70" name="Group 69"/>
          <p:cNvGrpSpPr/>
          <p:nvPr/>
        </p:nvGrpSpPr>
        <p:grpSpPr>
          <a:xfrm>
            <a:off x="4840972" y="4770206"/>
            <a:ext cx="293625" cy="549370"/>
            <a:chOff x="7518166" y="2604052"/>
            <a:chExt cx="293625" cy="549370"/>
          </a:xfrm>
          <a:solidFill>
            <a:schemeClr val="accent6"/>
          </a:solidFill>
        </p:grpSpPr>
        <p:sp>
          <p:nvSpPr>
            <p:cNvPr id="71" name="Rectangle 70"/>
            <p:cNvSpPr/>
            <p:nvPr/>
          </p:nvSpPr>
          <p:spPr>
            <a:xfrm>
              <a:off x="7518166" y="2604052"/>
              <a:ext cx="57403" cy="549370"/>
            </a:xfrm>
            <a:prstGeom prst="rect">
              <a:avLst/>
            </a:prstGeom>
            <a:solidFill>
              <a:srgbClr val="70AD47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 flipH="1">
              <a:off x="7575569" y="2886464"/>
              <a:ext cx="236222" cy="0"/>
            </a:xfrm>
            <a:prstGeom prst="straightConnector1">
              <a:avLst/>
            </a:prstGeom>
            <a:grpFill/>
            <a:ln w="38100">
              <a:solidFill>
                <a:srgbClr val="70AD47">
                  <a:alpha val="25098"/>
                </a:srgb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4515809" y="4770206"/>
            <a:ext cx="298513" cy="549370"/>
            <a:chOff x="7187327" y="3147464"/>
            <a:chExt cx="298513" cy="549370"/>
          </a:xfrm>
        </p:grpSpPr>
        <p:sp>
          <p:nvSpPr>
            <p:cNvPr id="74" name="Rectangle 73"/>
            <p:cNvSpPr/>
            <p:nvPr/>
          </p:nvSpPr>
          <p:spPr>
            <a:xfrm>
              <a:off x="7423549" y="3147464"/>
              <a:ext cx="62291" cy="54937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 flipH="1">
              <a:off x="7187327" y="3429876"/>
              <a:ext cx="236222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7383780" y="3411022"/>
            <a:ext cx="293625" cy="549370"/>
            <a:chOff x="7518166" y="2604052"/>
            <a:chExt cx="293625" cy="549370"/>
          </a:xfrm>
          <a:solidFill>
            <a:schemeClr val="accent6"/>
          </a:solidFill>
        </p:grpSpPr>
        <p:sp>
          <p:nvSpPr>
            <p:cNvPr id="78" name="Rectangle 77"/>
            <p:cNvSpPr/>
            <p:nvPr/>
          </p:nvSpPr>
          <p:spPr>
            <a:xfrm>
              <a:off x="7518166" y="2604052"/>
              <a:ext cx="57403" cy="549370"/>
            </a:xfrm>
            <a:prstGeom prst="rect">
              <a:avLst/>
            </a:prstGeom>
            <a:solidFill>
              <a:srgbClr val="70AD47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 flipH="1">
              <a:off x="7575569" y="2886464"/>
              <a:ext cx="236222" cy="0"/>
            </a:xfrm>
            <a:prstGeom prst="straightConnector1">
              <a:avLst/>
            </a:prstGeom>
            <a:grpFill/>
            <a:ln w="38100">
              <a:solidFill>
                <a:srgbClr val="70AD47">
                  <a:alpha val="25098"/>
                </a:srgb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7054283" y="3411022"/>
            <a:ext cx="296497" cy="549370"/>
            <a:chOff x="7182993" y="3147464"/>
            <a:chExt cx="296497" cy="549370"/>
          </a:xfrm>
        </p:grpSpPr>
        <p:sp>
          <p:nvSpPr>
            <p:cNvPr id="81" name="Rectangle 80"/>
            <p:cNvSpPr/>
            <p:nvPr/>
          </p:nvSpPr>
          <p:spPr>
            <a:xfrm>
              <a:off x="7417199" y="3147464"/>
              <a:ext cx="62291" cy="54937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flipH="1">
              <a:off x="7182993" y="3429876"/>
              <a:ext cx="236222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9142492" y="4542959"/>
            <a:ext cx="443620" cy="809673"/>
            <a:chOff x="9142492" y="4716209"/>
            <a:chExt cx="443620" cy="809673"/>
          </a:xfrm>
        </p:grpSpPr>
        <p:sp>
          <p:nvSpPr>
            <p:cNvPr id="68" name="Rectangle 67"/>
            <p:cNvSpPr/>
            <p:nvPr/>
          </p:nvSpPr>
          <p:spPr>
            <a:xfrm>
              <a:off x="9142492" y="4716209"/>
              <a:ext cx="443620" cy="4436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7" name="Picture 8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9997" y="5269850"/>
              <a:ext cx="308610" cy="256032"/>
            </a:xfrm>
            <a:prstGeom prst="rect">
              <a:avLst/>
            </a:prstGeom>
          </p:spPr>
        </p:pic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07" y="4547972"/>
            <a:ext cx="446589" cy="446589"/>
          </a:xfrm>
          <a:prstGeom prst="rect">
            <a:avLst/>
          </a:prstGeom>
        </p:spPr>
      </p:pic>
      <p:cxnSp>
        <p:nvCxnSpPr>
          <p:cNvPr id="97" name="Straight Arrow Connector 96"/>
          <p:cNvCxnSpPr/>
          <p:nvPr/>
        </p:nvCxnSpPr>
        <p:spPr>
          <a:xfrm flipH="1" flipV="1">
            <a:off x="7368013" y="3814009"/>
            <a:ext cx="1833739" cy="796495"/>
          </a:xfrm>
          <a:prstGeom prst="straightConnector1">
            <a:avLst/>
          </a:prstGeom>
          <a:ln w="28575">
            <a:solidFill>
              <a:schemeClr val="tx1"/>
            </a:solidFill>
            <a:prstDash val="dashDot"/>
            <a:headEnd type="none" w="med" len="med"/>
            <a:tailEnd type="triangle" w="med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892" y="3916471"/>
            <a:ext cx="452628" cy="324612"/>
          </a:xfrm>
          <a:prstGeom prst="rect">
            <a:avLst/>
          </a:prstGeom>
        </p:spPr>
      </p:pic>
      <p:sp>
        <p:nvSpPr>
          <p:cNvPr id="157" name="Freeform 156"/>
          <p:cNvSpPr/>
          <p:nvPr/>
        </p:nvSpPr>
        <p:spPr>
          <a:xfrm>
            <a:off x="4822040" y="3812222"/>
            <a:ext cx="2530642" cy="1395050"/>
          </a:xfrm>
          <a:custGeom>
            <a:avLst/>
            <a:gdLst>
              <a:gd name="connsiteX0" fmla="*/ 2531444 w 2531444"/>
              <a:gd name="connsiteY0" fmla="*/ 0 h 1145406"/>
              <a:gd name="connsiteX1" fmla="*/ 1703672 w 2531444"/>
              <a:gd name="connsiteY1" fmla="*/ 952901 h 1145406"/>
              <a:gd name="connsiteX2" fmla="*/ 0 w 2531444"/>
              <a:gd name="connsiteY2" fmla="*/ 1145406 h 114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1444" h="1145406">
                <a:moveTo>
                  <a:pt x="2531444" y="0"/>
                </a:moveTo>
                <a:cubicBezTo>
                  <a:pt x="2328511" y="381000"/>
                  <a:pt x="2125579" y="762000"/>
                  <a:pt x="1703672" y="952901"/>
                </a:cubicBezTo>
                <a:cubicBezTo>
                  <a:pt x="1281765" y="1143802"/>
                  <a:pt x="640882" y="1144604"/>
                  <a:pt x="0" y="1145406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dashDot"/>
            <a:headEnd type="oval" w="med" len="med"/>
            <a:tailEnd type="triangle" w="med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1" name="Picture 1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241" y="5064596"/>
            <a:ext cx="457200" cy="320040"/>
          </a:xfrm>
          <a:prstGeom prst="rect">
            <a:avLst/>
          </a:prstGeom>
        </p:spPr>
      </p:pic>
      <p:grpSp>
        <p:nvGrpSpPr>
          <p:cNvPr id="113" name="Group 112"/>
          <p:cNvGrpSpPr/>
          <p:nvPr/>
        </p:nvGrpSpPr>
        <p:grpSpPr>
          <a:xfrm>
            <a:off x="4839024" y="3325962"/>
            <a:ext cx="293625" cy="549370"/>
            <a:chOff x="7518166" y="2604052"/>
            <a:chExt cx="293625" cy="549370"/>
          </a:xfrm>
          <a:solidFill>
            <a:schemeClr val="accent6"/>
          </a:solidFill>
        </p:grpSpPr>
        <p:sp>
          <p:nvSpPr>
            <p:cNvPr id="114" name="Rectangle 113"/>
            <p:cNvSpPr/>
            <p:nvPr/>
          </p:nvSpPr>
          <p:spPr>
            <a:xfrm>
              <a:off x="7518166" y="2604052"/>
              <a:ext cx="57403" cy="5493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5" name="Straight Arrow Connector 114"/>
            <p:cNvCxnSpPr/>
            <p:nvPr/>
          </p:nvCxnSpPr>
          <p:spPr>
            <a:xfrm flipH="1">
              <a:off x="7575569" y="2886464"/>
              <a:ext cx="236222" cy="0"/>
            </a:xfrm>
            <a:prstGeom prst="straightConnector1">
              <a:avLst/>
            </a:prstGeom>
            <a:grpFill/>
            <a:ln w="38100">
              <a:solidFill>
                <a:schemeClr val="accent6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/>
          <p:cNvGrpSpPr/>
          <p:nvPr/>
        </p:nvGrpSpPr>
        <p:grpSpPr>
          <a:xfrm>
            <a:off x="4513861" y="3325962"/>
            <a:ext cx="298513" cy="549370"/>
            <a:chOff x="7187327" y="3147464"/>
            <a:chExt cx="298513" cy="549370"/>
          </a:xfrm>
        </p:grpSpPr>
        <p:sp>
          <p:nvSpPr>
            <p:cNvPr id="117" name="Rectangle 116"/>
            <p:cNvSpPr/>
            <p:nvPr/>
          </p:nvSpPr>
          <p:spPr>
            <a:xfrm>
              <a:off x="7423549" y="3147464"/>
              <a:ext cx="62291" cy="549370"/>
            </a:xfrm>
            <a:prstGeom prst="rect">
              <a:avLst/>
            </a:prstGeom>
            <a:solidFill>
              <a:srgbClr val="70AD47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  <p:cxnSp>
          <p:nvCxnSpPr>
            <p:cNvPr id="118" name="Straight Arrow Connector 117"/>
            <p:cNvCxnSpPr/>
            <p:nvPr/>
          </p:nvCxnSpPr>
          <p:spPr>
            <a:xfrm flipH="1">
              <a:off x="7187327" y="3429876"/>
              <a:ext cx="236222" cy="0"/>
            </a:xfrm>
            <a:prstGeom prst="straightConnector1">
              <a:avLst/>
            </a:prstGeom>
            <a:ln w="38100">
              <a:solidFill>
                <a:srgbClr val="70AD47">
                  <a:alpha val="25098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Arc 122"/>
          <p:cNvSpPr/>
          <p:nvPr/>
        </p:nvSpPr>
        <p:spPr>
          <a:xfrm rot="10800000">
            <a:off x="4077618" y="3721365"/>
            <a:ext cx="1489429" cy="1489429"/>
          </a:xfrm>
          <a:prstGeom prst="arc">
            <a:avLst>
              <a:gd name="adj1" fmla="val 16200000"/>
              <a:gd name="adj2" fmla="val 5423128"/>
            </a:avLst>
          </a:prstGeom>
          <a:ln w="28575">
            <a:solidFill>
              <a:srgbClr val="FFFF00"/>
            </a:solidFill>
            <a:prstDash val="dashDot"/>
            <a:headEnd type="oval" w="med" len="med"/>
            <a:tailEnd type="triangle" w="med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5" name="Picture 1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34" y="4306059"/>
            <a:ext cx="457200" cy="320040"/>
          </a:xfrm>
          <a:prstGeom prst="rect">
            <a:avLst/>
          </a:prstGeom>
        </p:spPr>
      </p:pic>
      <p:grpSp>
        <p:nvGrpSpPr>
          <p:cNvPr id="141" name="Group 140"/>
          <p:cNvGrpSpPr/>
          <p:nvPr/>
        </p:nvGrpSpPr>
        <p:grpSpPr>
          <a:xfrm>
            <a:off x="6187898" y="3079385"/>
            <a:ext cx="443620" cy="807159"/>
            <a:chOff x="5858909" y="3368308"/>
            <a:chExt cx="443620" cy="807159"/>
          </a:xfrm>
        </p:grpSpPr>
        <p:sp>
          <p:nvSpPr>
            <p:cNvPr id="138" name="Rectangle 137"/>
            <p:cNvSpPr/>
            <p:nvPr/>
          </p:nvSpPr>
          <p:spPr>
            <a:xfrm>
              <a:off x="5858909" y="3731847"/>
              <a:ext cx="443620" cy="4436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0" name="Picture 139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8982" y="3368308"/>
              <a:ext cx="326898" cy="29718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325" y="3892216"/>
            <a:ext cx="461772" cy="3200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708477" y="1201656"/>
            <a:ext cx="872109" cy="1145841"/>
            <a:chOff x="4708477" y="1201656"/>
            <a:chExt cx="872109" cy="1145841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3209" y="1201656"/>
              <a:ext cx="722643" cy="72264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477" y="1990119"/>
              <a:ext cx="872109" cy="35737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868" y="3212518"/>
            <a:ext cx="431795" cy="431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572" y="4569763"/>
            <a:ext cx="431795" cy="431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99" y="3122549"/>
            <a:ext cx="431795" cy="431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739" y="3299210"/>
            <a:ext cx="337357" cy="253018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03" y="4657493"/>
            <a:ext cx="337357" cy="253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985" y="3168578"/>
            <a:ext cx="329912" cy="329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159" y="1991993"/>
            <a:ext cx="797433" cy="3573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283" y="1720122"/>
            <a:ext cx="709422" cy="16002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308" y="1235182"/>
            <a:ext cx="711603" cy="711603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67" y="3447179"/>
            <a:ext cx="446287" cy="44628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96" y="3452733"/>
            <a:ext cx="446287" cy="446287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4603557" y="1946785"/>
            <a:ext cx="1364477" cy="817270"/>
            <a:chOff x="5179547" y="526099"/>
            <a:chExt cx="1364477" cy="817270"/>
          </a:xfrm>
        </p:grpSpPr>
        <p:cxnSp>
          <p:nvCxnSpPr>
            <p:cNvPr id="92" name="Straight Arrow Connector 91"/>
            <p:cNvCxnSpPr>
              <a:stCxn id="93" idx="0"/>
            </p:cNvCxnSpPr>
            <p:nvPr/>
          </p:nvCxnSpPr>
          <p:spPr>
            <a:xfrm flipV="1">
              <a:off x="5861786" y="526099"/>
              <a:ext cx="0" cy="4479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5179547" y="974037"/>
              <a:ext cx="1364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Throughput</a:t>
              </a:r>
              <a:endParaRPr lang="en-US" dirty="0"/>
            </a:p>
          </p:txBody>
        </p:sp>
      </p:grpSp>
      <p:cxnSp>
        <p:nvCxnSpPr>
          <p:cNvPr id="142" name="Straight Arrow Connector 141"/>
          <p:cNvCxnSpPr>
            <a:stCxn id="123" idx="2"/>
          </p:cNvCxnSpPr>
          <p:nvPr/>
        </p:nvCxnSpPr>
        <p:spPr>
          <a:xfrm>
            <a:off x="4827343" y="3721382"/>
            <a:ext cx="1597270" cy="7656"/>
          </a:xfrm>
          <a:prstGeom prst="straightConnector1">
            <a:avLst/>
          </a:prstGeom>
          <a:ln w="28575">
            <a:solidFill>
              <a:schemeClr val="tx1"/>
            </a:solidFill>
            <a:prstDash val="dashDot"/>
            <a:headEnd type="oval" w="med" len="med"/>
            <a:tailEnd type="triangle" w="med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6443977" y="1380814"/>
            <a:ext cx="1890685" cy="830997"/>
            <a:chOff x="5722466" y="1322877"/>
            <a:chExt cx="1890685" cy="830997"/>
          </a:xfrm>
        </p:grpSpPr>
        <p:pic>
          <p:nvPicPr>
            <p:cNvPr id="9" name="Picture 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466" y="1622339"/>
              <a:ext cx="237363" cy="240030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5990592" y="1322877"/>
              <a:ext cx="162255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1"/>
                  </a:solidFill>
                </a:rPr>
                <a:t>Intra-block</a:t>
              </a:r>
              <a:br>
                <a:rPr lang="en-US" sz="2400" dirty="0" smtClean="0">
                  <a:solidFill>
                    <a:schemeClr val="accent1"/>
                  </a:solidFill>
                </a:rPr>
              </a:br>
              <a:r>
                <a:rPr lang="en-US" sz="2400" dirty="0" smtClean="0">
                  <a:solidFill>
                    <a:schemeClr val="accent1"/>
                  </a:solidFill>
                </a:rPr>
                <a:t>transfer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99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0.07499 3.7037E-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03594 -0.30301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7" y="-1516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750" fill="hold"/>
                                        <p:tgtEl>
                                          <p:spTgt spid="83"/>
                                        </p:tgtEl>
                                      </p:cBhvr>
                                      <p:by x="158000" y="15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3790608" y="1201656"/>
            <a:ext cx="872109" cy="1145841"/>
            <a:chOff x="4708477" y="1201656"/>
            <a:chExt cx="872109" cy="1145841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3209" y="1201656"/>
              <a:ext cx="722643" cy="722643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477" y="1990119"/>
              <a:ext cx="872109" cy="35737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982800" y="1276255"/>
            <a:ext cx="4066199" cy="954107"/>
            <a:chOff x="4982800" y="1276255"/>
            <a:chExt cx="4066199" cy="954107"/>
          </a:xfrm>
        </p:grpSpPr>
        <p:pic>
          <p:nvPicPr>
            <p:cNvPr id="10" name="Picture 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800" y="1642818"/>
              <a:ext cx="339090" cy="22098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544513" y="1276255"/>
              <a:ext cx="350448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Average indirect</a:t>
              </a:r>
              <a:br>
                <a:rPr lang="en-US" sz="2800" dirty="0" smtClean="0"/>
              </a:br>
              <a:r>
                <a:rPr lang="en-US" sz="2800" dirty="0" smtClean="0"/>
                <a:t>illumination in voxel  </a:t>
              </a:r>
              <a:endParaRPr lang="en-US" sz="2800" i="1" dirty="0"/>
            </a:p>
          </p:txBody>
        </p:sp>
        <p:pic>
          <p:nvPicPr>
            <p:cNvPr id="18" name="Picture 1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328" y="1835107"/>
              <a:ext cx="109728" cy="27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908698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3790608" y="1201656"/>
            <a:ext cx="872109" cy="1145841"/>
            <a:chOff x="4708477" y="1201656"/>
            <a:chExt cx="872109" cy="1145841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3209" y="1201656"/>
              <a:ext cx="722643" cy="722643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477" y="1990119"/>
              <a:ext cx="872109" cy="35737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982800" y="1276255"/>
            <a:ext cx="4066199" cy="954107"/>
            <a:chOff x="4982800" y="1276255"/>
            <a:chExt cx="4066199" cy="954107"/>
          </a:xfrm>
        </p:grpSpPr>
        <p:pic>
          <p:nvPicPr>
            <p:cNvPr id="10" name="Picture 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800" y="1642818"/>
              <a:ext cx="339090" cy="22098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544513" y="1276255"/>
              <a:ext cx="350448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Average indirect</a:t>
              </a:r>
              <a:br>
                <a:rPr lang="en-US" sz="2800" dirty="0" smtClean="0"/>
              </a:br>
              <a:r>
                <a:rPr lang="en-US" sz="2800" dirty="0" smtClean="0"/>
                <a:t>illumination in voxel  </a:t>
              </a:r>
              <a:endParaRPr lang="en-US" sz="2800" i="1" dirty="0"/>
            </a:p>
          </p:txBody>
        </p:sp>
        <p:pic>
          <p:nvPicPr>
            <p:cNvPr id="18" name="Picture 1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328" y="1835107"/>
              <a:ext cx="109728" cy="274320"/>
            </a:xfrm>
            <a:prstGeom prst="rect">
              <a:avLst/>
            </a:prstGeom>
          </p:spPr>
        </p:pic>
      </p:grpSp>
      <p:grpSp>
        <p:nvGrpSpPr>
          <p:cNvPr id="103" name="Group 102"/>
          <p:cNvGrpSpPr/>
          <p:nvPr/>
        </p:nvGrpSpPr>
        <p:grpSpPr>
          <a:xfrm>
            <a:off x="663943" y="3025511"/>
            <a:ext cx="2456672" cy="2931670"/>
            <a:chOff x="663943" y="3025511"/>
            <a:chExt cx="2456672" cy="2931670"/>
          </a:xfrm>
        </p:grpSpPr>
        <p:sp>
          <p:nvSpPr>
            <p:cNvPr id="104" name="Rectangle 103"/>
            <p:cNvSpPr/>
            <p:nvPr/>
          </p:nvSpPr>
          <p:spPr>
            <a:xfrm>
              <a:off x="663943" y="3223791"/>
              <a:ext cx="2456672" cy="273339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215651" y="3025511"/>
              <a:ext cx="1353256" cy="400110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Precomp.</a:t>
              </a:r>
              <a:endParaRPr lang="en-US" sz="2000" b="1" dirty="0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3571361" y="3025511"/>
            <a:ext cx="7989911" cy="2931670"/>
            <a:chOff x="3571361" y="3025511"/>
            <a:chExt cx="7989911" cy="2931670"/>
          </a:xfrm>
        </p:grpSpPr>
        <p:sp>
          <p:nvSpPr>
            <p:cNvPr id="107" name="Rectangle 106"/>
            <p:cNvSpPr/>
            <p:nvPr/>
          </p:nvSpPr>
          <p:spPr>
            <a:xfrm>
              <a:off x="3571361" y="3223790"/>
              <a:ext cx="7989911" cy="273339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234863" y="3025511"/>
              <a:ext cx="2662909" cy="400110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Run-time evaluation</a:t>
              </a:r>
              <a:endParaRPr lang="en-US" sz="2000" b="1" dirty="0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854593" y="3596286"/>
            <a:ext cx="2075375" cy="2253624"/>
            <a:chOff x="854593" y="3596286"/>
            <a:chExt cx="2075375" cy="2253624"/>
          </a:xfrm>
        </p:grpSpPr>
        <p:sp>
          <p:nvSpPr>
            <p:cNvPr id="110" name="TextBox 109"/>
            <p:cNvSpPr txBox="1"/>
            <p:nvPr/>
          </p:nvSpPr>
          <p:spPr>
            <a:xfrm>
              <a:off x="854593" y="5080469"/>
              <a:ext cx="20753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/>
                <a:t>Transfer Matrix</a:t>
              </a:r>
              <a:br>
                <a:rPr lang="en-US" sz="2200" dirty="0" smtClean="0"/>
              </a:br>
              <a:r>
                <a:rPr lang="en-US" sz="2200" dirty="0" smtClean="0"/>
                <a:t>Computation</a:t>
              </a:r>
              <a:endParaRPr lang="en-US" sz="2200" dirty="0"/>
            </a:p>
          </p:txBody>
        </p:sp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541" y="3596286"/>
              <a:ext cx="1393481" cy="139348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19" name="Rectangle 118"/>
          <p:cNvSpPr/>
          <p:nvPr/>
        </p:nvSpPr>
        <p:spPr>
          <a:xfrm>
            <a:off x="550718" y="3025512"/>
            <a:ext cx="2695694" cy="3053170"/>
          </a:xfrm>
          <a:prstGeom prst="rect">
            <a:avLst/>
          </a:prstGeom>
          <a:solidFill>
            <a:srgbClr val="3F3F3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0" name="Group 119"/>
          <p:cNvGrpSpPr/>
          <p:nvPr/>
        </p:nvGrpSpPr>
        <p:grpSpPr>
          <a:xfrm>
            <a:off x="3703061" y="3697896"/>
            <a:ext cx="1691489" cy="2152014"/>
            <a:chOff x="3703061" y="3697896"/>
            <a:chExt cx="1691489" cy="2152014"/>
          </a:xfrm>
        </p:grpSpPr>
        <p:sp>
          <p:nvSpPr>
            <p:cNvPr id="121" name="TextBox 120"/>
            <p:cNvSpPr txBox="1"/>
            <p:nvPr/>
          </p:nvSpPr>
          <p:spPr>
            <a:xfrm>
              <a:off x="3703061" y="5080469"/>
              <a:ext cx="16914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/>
                <a:t>Source Flux</a:t>
              </a:r>
              <a:br>
                <a:rPr lang="en-US" sz="2200" dirty="0" smtClean="0"/>
              </a:br>
              <a:r>
                <a:rPr lang="en-US" sz="2200" dirty="0" smtClean="0"/>
                <a:t>Evaluation</a:t>
              </a:r>
              <a:endParaRPr lang="en-US" sz="2200" dirty="0"/>
            </a:p>
          </p:txBody>
        </p:sp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125" y="3697896"/>
              <a:ext cx="1251359" cy="125135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24" name="Group 123"/>
          <p:cNvGrpSpPr/>
          <p:nvPr/>
        </p:nvGrpSpPr>
        <p:grpSpPr>
          <a:xfrm>
            <a:off x="6316596" y="3738409"/>
            <a:ext cx="2321981" cy="1777495"/>
            <a:chOff x="6316596" y="3738409"/>
            <a:chExt cx="2321981" cy="1777495"/>
          </a:xfrm>
        </p:grpSpPr>
        <p:sp>
          <p:nvSpPr>
            <p:cNvPr id="126" name="TextBox 125"/>
            <p:cNvSpPr txBox="1"/>
            <p:nvPr/>
          </p:nvSpPr>
          <p:spPr>
            <a:xfrm>
              <a:off x="6316596" y="5085017"/>
              <a:ext cx="232198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/>
                <a:t>Modular Transfer</a:t>
              </a:r>
              <a:endParaRPr lang="en-US" sz="2200" dirty="0"/>
            </a:p>
          </p:txBody>
        </p:sp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2173" y="3738409"/>
              <a:ext cx="2211846" cy="110923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28" name="Group 127"/>
          <p:cNvGrpSpPr/>
          <p:nvPr/>
        </p:nvGrpSpPr>
        <p:grpSpPr>
          <a:xfrm>
            <a:off x="9204877" y="3667346"/>
            <a:ext cx="2116284" cy="1854190"/>
            <a:chOff x="9204877" y="3667346"/>
            <a:chExt cx="2116284" cy="1854190"/>
          </a:xfrm>
        </p:grpSpPr>
        <p:sp>
          <p:nvSpPr>
            <p:cNvPr id="129" name="TextBox 128"/>
            <p:cNvSpPr txBox="1"/>
            <p:nvPr/>
          </p:nvSpPr>
          <p:spPr>
            <a:xfrm>
              <a:off x="9204877" y="5090649"/>
              <a:ext cx="211628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/>
                <a:t>Final Gathering</a:t>
              </a:r>
              <a:endParaRPr lang="en-US" sz="2200" dirty="0"/>
            </a:p>
          </p:txBody>
        </p:sp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1808" y="3667346"/>
              <a:ext cx="1322421" cy="13224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31" name="Rectangle 130"/>
          <p:cNvSpPr/>
          <p:nvPr/>
        </p:nvSpPr>
        <p:spPr>
          <a:xfrm>
            <a:off x="3699315" y="3590354"/>
            <a:ext cx="5064541" cy="2259556"/>
          </a:xfrm>
          <a:prstGeom prst="rect">
            <a:avLst/>
          </a:prstGeom>
          <a:solidFill>
            <a:srgbClr val="3F3F3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238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34115 -0.01528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57" y="-76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750" fill="hold"/>
                                        <p:tgtEl>
                                          <p:spTgt spid="1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918" y="1599249"/>
            <a:ext cx="7060165" cy="4521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10615" y="5969185"/>
            <a:ext cx="2186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Focus on cloth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6744374" y="2437606"/>
            <a:ext cx="4551680" cy="3998489"/>
            <a:chOff x="3075757" y="1445086"/>
            <a:chExt cx="4551680" cy="3998489"/>
          </a:xfrm>
        </p:grpSpPr>
        <p:sp>
          <p:nvSpPr>
            <p:cNvPr id="23" name="TextBox 22"/>
            <p:cNvSpPr txBox="1"/>
            <p:nvPr/>
          </p:nvSpPr>
          <p:spPr>
            <a:xfrm>
              <a:off x="3872668" y="4981910"/>
              <a:ext cx="29578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Generalize to others</a:t>
              </a:r>
              <a:endParaRPr lang="en-US" sz="24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3661" y="2581327"/>
              <a:ext cx="3193776" cy="239533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5757" y="1445086"/>
              <a:ext cx="3169920" cy="237744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741842" y="1259495"/>
            <a:ext cx="10708316" cy="694934"/>
            <a:chOff x="752600" y="986464"/>
            <a:chExt cx="10708316" cy="694934"/>
          </a:xfrm>
        </p:grpSpPr>
        <p:sp>
          <p:nvSpPr>
            <p:cNvPr id="9" name="Rounded Rectangle 8"/>
            <p:cNvSpPr/>
            <p:nvPr/>
          </p:nvSpPr>
          <p:spPr>
            <a:xfrm>
              <a:off x="752600" y="986464"/>
              <a:ext cx="10708316" cy="694934"/>
            </a:xfrm>
            <a:prstGeom prst="roundRect">
              <a:avLst/>
            </a:prstGeom>
            <a:solidFill>
              <a:schemeClr val="bg1">
                <a:lumMod val="65000"/>
                <a:lumOff val="35000"/>
              </a:schemeClr>
            </a:solidFill>
            <a:ln w="28575"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2600" y="1058536"/>
              <a:ext cx="107083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Efficient rendering of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high-resolution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en-US" sz="28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highly scattering</a:t>
              </a:r>
              <a:r>
                <a:rPr lang="en-US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volumes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r="6137"/>
          <a:stretch/>
        </p:blipFill>
        <p:spPr>
          <a:xfrm>
            <a:off x="814711" y="2437606"/>
            <a:ext cx="3707792" cy="2377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20029610">
            <a:off x="3446081" y="3798201"/>
            <a:ext cx="52998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Renders 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10X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faster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9413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76000" y="76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0.0583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5833 L -0.14648 0.13333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375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69000" y="69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2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Gathering</a:t>
            </a:r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2279964" y="2581312"/>
            <a:ext cx="7632072" cy="3726304"/>
            <a:chOff x="1873237" y="1598029"/>
            <a:chExt cx="7632072" cy="3726304"/>
          </a:xfrm>
        </p:grpSpPr>
        <p:sp>
          <p:nvSpPr>
            <p:cNvPr id="3" name="Rectangle 2"/>
            <p:cNvSpPr/>
            <p:nvPr/>
          </p:nvSpPr>
          <p:spPr>
            <a:xfrm>
              <a:off x="1873237" y="2780309"/>
              <a:ext cx="7632072" cy="2544024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 w="28575">
              <a:solidFill>
                <a:schemeClr val="tx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4417261" y="2780309"/>
              <a:ext cx="0" cy="2544024"/>
            </a:xfrm>
            <a:prstGeom prst="line">
              <a:avLst/>
            </a:prstGeom>
            <a:ln w="28575">
              <a:solidFill>
                <a:schemeClr val="tx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6961285" y="2780309"/>
              <a:ext cx="0" cy="2544024"/>
            </a:xfrm>
            <a:prstGeom prst="line">
              <a:avLst/>
            </a:prstGeom>
            <a:ln w="28575">
              <a:solidFill>
                <a:schemeClr val="tx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1873237" y="2780309"/>
              <a:ext cx="7632072" cy="2544024"/>
            </a:xfrm>
            <a:prstGeom prst="rect">
              <a:avLst/>
            </a:prstGeom>
            <a:noFill/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080" y="1598029"/>
              <a:ext cx="742384" cy="74238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37" name="Group 136"/>
          <p:cNvGrpSpPr/>
          <p:nvPr/>
        </p:nvGrpSpPr>
        <p:grpSpPr>
          <a:xfrm>
            <a:off x="3458332" y="4813794"/>
            <a:ext cx="443620" cy="802475"/>
            <a:chOff x="3458332" y="4765669"/>
            <a:chExt cx="443620" cy="802475"/>
          </a:xfrm>
        </p:grpSpPr>
        <p:sp>
          <p:nvSpPr>
            <p:cNvPr id="9" name="Rectangle 8"/>
            <p:cNvSpPr/>
            <p:nvPr/>
          </p:nvSpPr>
          <p:spPr>
            <a:xfrm>
              <a:off x="3458332" y="4765669"/>
              <a:ext cx="443620" cy="4436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6" name="Picture 13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709" y="5312112"/>
              <a:ext cx="308610" cy="256032"/>
            </a:xfrm>
            <a:prstGeom prst="rect">
              <a:avLst/>
            </a:prstGeom>
          </p:spPr>
        </p:pic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0634">
            <a:off x="9984160" y="2536182"/>
            <a:ext cx="855795" cy="855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61" name="Group 160"/>
          <p:cNvGrpSpPr/>
          <p:nvPr/>
        </p:nvGrpSpPr>
        <p:grpSpPr>
          <a:xfrm>
            <a:off x="5244421" y="3253338"/>
            <a:ext cx="3466442" cy="2305250"/>
            <a:chOff x="5244421" y="3205213"/>
            <a:chExt cx="3466442" cy="2305250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6574055" y="3205213"/>
              <a:ext cx="2136808" cy="2127183"/>
            </a:xfrm>
            <a:prstGeom prst="line">
              <a:avLst/>
            </a:prstGeom>
            <a:ln w="28575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6429676" y="3339966"/>
              <a:ext cx="1369143" cy="1536833"/>
            </a:xfrm>
            <a:prstGeom prst="line">
              <a:avLst/>
            </a:prstGeom>
            <a:ln w="28575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6237171" y="3397718"/>
              <a:ext cx="813103" cy="2112745"/>
            </a:xfrm>
            <a:prstGeom prst="line">
              <a:avLst/>
            </a:prstGeom>
            <a:ln w="28575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5988344" y="3407343"/>
              <a:ext cx="75572" cy="2103120"/>
            </a:xfrm>
            <a:prstGeom prst="line">
              <a:avLst/>
            </a:prstGeom>
            <a:ln w="28575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5244421" y="3349592"/>
              <a:ext cx="598114" cy="1478550"/>
            </a:xfrm>
            <a:prstGeom prst="line">
              <a:avLst/>
            </a:prstGeom>
            <a:ln w="28575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9" name="Straight Connector 88"/>
          <p:cNvCxnSpPr/>
          <p:nvPr/>
        </p:nvCxnSpPr>
        <p:spPr>
          <a:xfrm flipH="1">
            <a:off x="3782728" y="3224462"/>
            <a:ext cx="1886553" cy="1684291"/>
          </a:xfrm>
          <a:prstGeom prst="line">
            <a:avLst/>
          </a:pr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128" y="4822091"/>
            <a:ext cx="446589" cy="4465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363" y="4825060"/>
            <a:ext cx="446589" cy="446589"/>
          </a:xfrm>
          <a:prstGeom prst="rect">
            <a:avLst/>
          </a:prstGeom>
        </p:spPr>
      </p:pic>
      <p:grpSp>
        <p:nvGrpSpPr>
          <p:cNvPr id="140" name="Group 139"/>
          <p:cNvGrpSpPr/>
          <p:nvPr/>
        </p:nvGrpSpPr>
        <p:grpSpPr>
          <a:xfrm>
            <a:off x="3571212" y="3436218"/>
            <a:ext cx="6477563" cy="2460971"/>
            <a:chOff x="3571212" y="3388093"/>
            <a:chExt cx="6477563" cy="2460971"/>
          </a:xfrm>
        </p:grpSpPr>
        <p:cxnSp>
          <p:nvCxnSpPr>
            <p:cNvPr id="55" name="Straight Connector 54"/>
            <p:cNvCxnSpPr/>
            <p:nvPr/>
          </p:nvCxnSpPr>
          <p:spPr>
            <a:xfrm flipH="1">
              <a:off x="8710864" y="3388093"/>
              <a:ext cx="1337911" cy="1944303"/>
            </a:xfrm>
            <a:prstGeom prst="line">
              <a:avLst/>
            </a:prstGeom>
            <a:ln w="28575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 flipV="1">
              <a:off x="7788442" y="4876800"/>
              <a:ext cx="922422" cy="455596"/>
            </a:xfrm>
            <a:prstGeom prst="line">
              <a:avLst/>
            </a:prstGeom>
            <a:ln w="28575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7034463" y="4876800"/>
              <a:ext cx="753979" cy="633663"/>
            </a:xfrm>
            <a:prstGeom prst="line">
              <a:avLst/>
            </a:prstGeom>
            <a:ln w="28575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 flipV="1">
              <a:off x="5987184" y="5496758"/>
              <a:ext cx="1043019" cy="18518"/>
            </a:xfrm>
            <a:prstGeom prst="line">
              <a:avLst/>
            </a:prstGeom>
            <a:ln w="28575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5257351" y="4826254"/>
              <a:ext cx="734618" cy="678736"/>
            </a:xfrm>
            <a:prstGeom prst="line">
              <a:avLst/>
            </a:prstGeom>
            <a:ln w="28575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3782728" y="4823390"/>
              <a:ext cx="1469419" cy="37369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5" name="Picture 10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4419" y="5479060"/>
              <a:ext cx="281178" cy="178308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1222" y="5063448"/>
              <a:ext cx="288036" cy="178308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8864" y="5666184"/>
              <a:ext cx="290322" cy="182880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737" y="5648796"/>
              <a:ext cx="294894" cy="178308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5239" y="4979347"/>
              <a:ext cx="288036" cy="182880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212" y="4544317"/>
              <a:ext cx="301752" cy="1805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41" name="TextBox 140"/>
          <p:cNvSpPr txBox="1"/>
          <p:nvPr/>
        </p:nvSpPr>
        <p:spPr>
          <a:xfrm>
            <a:off x="3324246" y="1009706"/>
            <a:ext cx="5543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Based on standard volume path tracing</a:t>
            </a:r>
            <a:endParaRPr lang="en-US" sz="2400" dirty="0"/>
          </a:p>
        </p:txBody>
      </p:sp>
      <p:grpSp>
        <p:nvGrpSpPr>
          <p:cNvPr id="168" name="Group 167"/>
          <p:cNvGrpSpPr/>
          <p:nvPr/>
        </p:nvGrpSpPr>
        <p:grpSpPr>
          <a:xfrm>
            <a:off x="5193729" y="1905994"/>
            <a:ext cx="1804543" cy="461665"/>
            <a:chOff x="5682373" y="1954119"/>
            <a:chExt cx="1804543" cy="461665"/>
          </a:xfrm>
        </p:grpSpPr>
        <p:sp>
          <p:nvSpPr>
            <p:cNvPr id="166" name="TextBox 165"/>
            <p:cNvSpPr txBox="1"/>
            <p:nvPr/>
          </p:nvSpPr>
          <p:spPr>
            <a:xfrm>
              <a:off x="5682373" y="1954119"/>
              <a:ext cx="11095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Picked</a:t>
              </a:r>
              <a:endParaRPr lang="en-US" sz="2400" dirty="0"/>
            </a:p>
          </p:txBody>
        </p:sp>
        <p:pic>
          <p:nvPicPr>
            <p:cNvPr id="167" name="Picture 16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1972" y="2075558"/>
              <a:ext cx="694944" cy="219456"/>
            </a:xfrm>
            <a:prstGeom prst="rect">
              <a:avLst/>
            </a:prstGeom>
          </p:spPr>
        </p:pic>
      </p:grpSp>
      <p:sp>
        <p:nvSpPr>
          <p:cNvPr id="163" name="TextBox 162"/>
          <p:cNvSpPr txBox="1"/>
          <p:nvPr/>
        </p:nvSpPr>
        <p:spPr>
          <a:xfrm>
            <a:off x="2996061" y="1457850"/>
            <a:ext cx="5907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Approximate </a:t>
            </a:r>
            <a:r>
              <a:rPr lang="en-US" sz="2400" b="1" dirty="0" smtClean="0">
                <a:solidFill>
                  <a:schemeClr val="accent2"/>
                </a:solidFill>
              </a:rPr>
              <a:t>indirect illumination</a:t>
            </a:r>
            <a:r>
              <a:rPr lang="en-US" sz="2400" dirty="0" smtClean="0"/>
              <a:t> using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818766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43334 -0.48634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67" y="-2432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472" y="2967335"/>
            <a:ext cx="72250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Results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664098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324136" y="3173575"/>
            <a:ext cx="3571052" cy="1804287"/>
            <a:chOff x="1609386" y="2223952"/>
            <a:chExt cx="3571052" cy="18042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996" y="2223952"/>
              <a:ext cx="1300980" cy="1300980"/>
            </a:xfrm>
            <a:prstGeom prst="rect">
              <a:avLst/>
            </a:prstGeom>
            <a:ln w="76200">
              <a:solidFill>
                <a:schemeClr val="accent2"/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1609386" y="3566574"/>
              <a:ext cx="15712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2"/>
                  </a:solidFill>
                </a:rPr>
                <a:t>One voxel</a:t>
              </a:r>
              <a:endParaRPr lang="en-US" sz="2400" dirty="0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671401" y="2520499"/>
              <a:ext cx="2509037" cy="707886"/>
              <a:chOff x="6376626" y="5063674"/>
              <a:chExt cx="2509037" cy="707886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7147687" y="5063674"/>
                <a:ext cx="173797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/>
                  <a:t>Thousands of</a:t>
                </a:r>
                <a:br>
                  <a:rPr lang="en-US" sz="2000" dirty="0" smtClean="0"/>
                </a:br>
                <a:r>
                  <a:rPr lang="en-US" sz="2000" dirty="0" smtClean="0"/>
                  <a:t>cloth voxels</a:t>
                </a:r>
                <a:endParaRPr lang="en-US" sz="2000" dirty="0"/>
              </a:p>
            </p:txBody>
          </p:sp>
          <p:cxnSp>
            <p:nvCxnSpPr>
              <p:cNvPr id="8" name="Straight Arrow Connector 7"/>
              <p:cNvCxnSpPr>
                <a:stCxn id="7" idx="1"/>
              </p:cNvCxnSpPr>
              <p:nvPr/>
            </p:nvCxnSpPr>
            <p:spPr>
              <a:xfrm flipH="1">
                <a:off x="6376626" y="5417617"/>
                <a:ext cx="77106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47" y="1433402"/>
            <a:ext cx="1101440" cy="67044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195929" y="2145486"/>
            <a:ext cx="232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Exemplar Block</a:t>
            </a:r>
            <a:endParaRPr lang="en-US" sz="2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5642401" y="1295378"/>
            <a:ext cx="3398138" cy="954107"/>
            <a:chOff x="5642401" y="1392658"/>
            <a:chExt cx="3398138" cy="954107"/>
          </a:xfrm>
        </p:grpSpPr>
        <p:sp>
          <p:nvSpPr>
            <p:cNvPr id="13" name="Right Arrow 12"/>
            <p:cNvSpPr/>
            <p:nvPr/>
          </p:nvSpPr>
          <p:spPr>
            <a:xfrm>
              <a:off x="5642401" y="1617867"/>
              <a:ext cx="852494" cy="496683"/>
            </a:xfrm>
            <a:prstGeom prst="rightArrow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95400" y="1392658"/>
              <a:ext cx="214513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1000 voxels</a:t>
              </a:r>
              <a:br>
                <a:rPr lang="en-US" sz="2800" dirty="0" smtClean="0"/>
              </a:br>
              <a:r>
                <a:rPr lang="en-US" sz="2800" dirty="0" smtClean="0"/>
                <a:t>500 patches</a:t>
              </a:r>
              <a:endParaRPr lang="en-US" sz="28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705497" y="5398645"/>
            <a:ext cx="6781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Precomputation</a:t>
            </a:r>
            <a:r>
              <a:rPr lang="en-US" sz="2800" dirty="0" smtClean="0"/>
              <a:t> time (per block): </a:t>
            </a:r>
            <a:r>
              <a:rPr lang="en-US" sz="2800" b="1" dirty="0" smtClean="0"/>
              <a:t>4 hours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2206221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73225"/>
            <a:ext cx="4078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 (90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cxnSp>
        <p:nvCxnSpPr>
          <p:cNvPr id="7" name="Straight Connector 6"/>
          <p:cNvCxnSpPr>
            <a:endCxn id="2" idx="2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70461" y="6273225"/>
            <a:ext cx="4921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Result (10 mins, 9X)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154379"/>
            <a:ext cx="2090057" cy="156754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690" y="154379"/>
            <a:ext cx="2090058" cy="156754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8423222" y="154379"/>
            <a:ext cx="3602526" cy="954107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Blocks: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250 000</a:t>
            </a:r>
          </a:p>
          <a:p>
            <a:pPr algn="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Exemplar Blocks: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850684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will_movelight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000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4849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(single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precomputation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7977635"/>
      </p:ext>
    </p:extLst>
  </p:cSld>
  <p:clrMapOvr>
    <a:masterClrMapping/>
  </p:clrMapOvr>
  <p:transition advClick="0" advTm="94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73225"/>
            <a:ext cx="4305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 (192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096000" y="-1"/>
            <a:ext cx="6095998" cy="685799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01392" y="6273223"/>
            <a:ext cx="5490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Result (15 mins, 12.8X)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154379"/>
            <a:ext cx="2090058" cy="156754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689" y="154379"/>
            <a:ext cx="2090058" cy="156754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423221" y="154378"/>
            <a:ext cx="3602526" cy="954107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Blocks: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250 000</a:t>
            </a:r>
          </a:p>
          <a:p>
            <a:pPr algn="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Exemplar Blocks: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378914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304002"/>
            <a:ext cx="2153154" cy="553998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noise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92801" y="6302123"/>
            <a:ext cx="4099200" cy="553998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Significant darkening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63495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273225"/>
            <a:ext cx="4305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 (108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29021" y="6276279"/>
            <a:ext cx="5262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Result (15 mins, 7.2X)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154379"/>
            <a:ext cx="2090058" cy="156754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689" y="154379"/>
            <a:ext cx="2090057" cy="156754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8123459" y="151325"/>
            <a:ext cx="3902287" cy="954107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Blocks: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1 350 000</a:t>
            </a:r>
          </a:p>
          <a:p>
            <a:pPr algn="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Exemplar Blocks: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435725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273225"/>
            <a:ext cx="4305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 (108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29021" y="6276279"/>
            <a:ext cx="5262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Result (15 mins</a:t>
            </a:r>
            <a:r>
              <a:rPr 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7.2X)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154379"/>
            <a:ext cx="2090057" cy="156754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689" y="154379"/>
            <a:ext cx="2090058" cy="156754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8021125" y="151325"/>
            <a:ext cx="4004622" cy="954107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Blocks: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1 350 000</a:t>
            </a:r>
          </a:p>
          <a:p>
            <a:pPr algn="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(same exemplar blocks)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401266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mask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4849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(single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precomputation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2332519"/>
      </p:ext>
    </p:extLst>
  </p:cSld>
  <p:clrMapOvr>
    <a:masterClrMapping/>
  </p:clrMapOvr>
  <p:transition advClick="0" advTm="1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83884" y="2967335"/>
            <a:ext cx="42242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189753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mask2_zo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8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27787"/>
      </p:ext>
    </p:extLst>
  </p:cSld>
  <p:clrMapOvr>
    <a:masterClrMapping/>
  </p:clrMapOvr>
  <p:transition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6334780"/>
            <a:ext cx="3603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 (17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mins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096000" y="0"/>
            <a:ext cx="4572001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30567" y="6334780"/>
            <a:ext cx="4437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Result (5.6 mins, 3X)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920172" y="3244333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Model based on [</a:t>
            </a:r>
            <a:r>
              <a:rPr lang="en-US" dirty="0" err="1" smtClean="0"/>
              <a:t>Marschner</a:t>
            </a:r>
            <a:r>
              <a:rPr lang="en-US" dirty="0" smtClean="0"/>
              <a:t> et al. 2003]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63618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06424"/>
            <a:ext cx="10635115" cy="5070539"/>
          </a:xfrm>
        </p:spPr>
        <p:txBody>
          <a:bodyPr/>
          <a:lstStyle/>
          <a:p>
            <a:r>
              <a:rPr lang="en-US" dirty="0"/>
              <a:t>We introduced a </a:t>
            </a:r>
            <a:r>
              <a:rPr lang="en-US" b="1" dirty="0" smtClean="0">
                <a:solidFill>
                  <a:srgbClr val="FFC000"/>
                </a:solidFill>
              </a:rPr>
              <a:t>precomputation based</a:t>
            </a:r>
            <a:r>
              <a:rPr lang="en-US" dirty="0" smtClean="0"/>
              <a:t> approach</a:t>
            </a:r>
          </a:p>
          <a:p>
            <a:pPr lvl="1">
              <a:spcBef>
                <a:spcPts val="1500"/>
              </a:spcBef>
              <a:spcAft>
                <a:spcPts val="1000"/>
              </a:spcAft>
            </a:pPr>
            <a:r>
              <a:rPr lang="en-US" dirty="0" smtClean="0"/>
              <a:t>Accelerates </a:t>
            </a:r>
            <a:r>
              <a:rPr lang="en-US" dirty="0"/>
              <a:t>renderings of </a:t>
            </a:r>
            <a:r>
              <a:rPr lang="en-US" b="1" dirty="0">
                <a:solidFill>
                  <a:srgbClr val="FFC000"/>
                </a:solidFill>
              </a:rPr>
              <a:t>very complex</a:t>
            </a:r>
            <a:r>
              <a:rPr lang="en-US" dirty="0"/>
              <a:t> volumes built from sets of </a:t>
            </a:r>
            <a:r>
              <a:rPr lang="en-US" b="1" dirty="0">
                <a:solidFill>
                  <a:srgbClr val="FFC000"/>
                </a:solidFill>
              </a:rPr>
              <a:t>exemplar </a:t>
            </a:r>
            <a:r>
              <a:rPr lang="en-US" b="1" dirty="0" smtClean="0">
                <a:solidFill>
                  <a:srgbClr val="FFC000"/>
                </a:solidFill>
              </a:rPr>
              <a:t>blocks</a:t>
            </a: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grpSp>
        <p:nvGrpSpPr>
          <p:cNvPr id="61" name="Group 60"/>
          <p:cNvGrpSpPr/>
          <p:nvPr/>
        </p:nvGrpSpPr>
        <p:grpSpPr>
          <a:xfrm>
            <a:off x="838199" y="2785287"/>
            <a:ext cx="2632452" cy="3368832"/>
            <a:chOff x="1396541" y="2785288"/>
            <a:chExt cx="2632452" cy="3368832"/>
          </a:xfrm>
        </p:grpSpPr>
        <p:sp>
          <p:nvSpPr>
            <p:cNvPr id="60" name="TextBox 59"/>
            <p:cNvSpPr txBox="1"/>
            <p:nvPr/>
          </p:nvSpPr>
          <p:spPr>
            <a:xfrm>
              <a:off x="1396541" y="2785288"/>
              <a:ext cx="26324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Exemplars Blocks</a:t>
              </a:r>
              <a:endParaRPr lang="en-US" sz="24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211666" y="5630900"/>
              <a:ext cx="10021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/>
                <a:t>… …</a:t>
              </a:r>
              <a:endParaRPr lang="en-US" sz="2800" b="1" dirty="0"/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571" y="3538312"/>
              <a:ext cx="1405090" cy="855273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571" y="4707338"/>
              <a:ext cx="1405089" cy="855272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71" name="Group 70"/>
            <p:cNvGrpSpPr/>
            <p:nvPr/>
          </p:nvGrpSpPr>
          <p:grpSpPr>
            <a:xfrm>
              <a:off x="2000770" y="3527245"/>
              <a:ext cx="1423987" cy="882386"/>
              <a:chOff x="919163" y="1584589"/>
              <a:chExt cx="1423987" cy="882386"/>
            </a:xfrm>
          </p:grpSpPr>
          <p:cxnSp>
            <p:nvCxnSpPr>
              <p:cNvPr id="99" name="Straight Connector 98"/>
              <p:cNvCxnSpPr/>
              <p:nvPr/>
            </p:nvCxnSpPr>
            <p:spPr>
              <a:xfrm>
                <a:off x="919163" y="176671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919163" y="1937766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919163" y="210882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919163" y="2279876"/>
                <a:ext cx="14239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1208707" y="1585913"/>
                <a:ext cx="0" cy="8810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1488450" y="1585913"/>
                <a:ext cx="0" cy="8810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1768193" y="1584589"/>
                <a:ext cx="0" cy="8776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2047936" y="1585913"/>
                <a:ext cx="0" cy="8810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/>
            <p:cNvGrpSpPr/>
            <p:nvPr/>
          </p:nvGrpSpPr>
          <p:grpSpPr>
            <a:xfrm>
              <a:off x="2000770" y="4690618"/>
              <a:ext cx="1423987" cy="885682"/>
              <a:chOff x="915977" y="1576530"/>
              <a:chExt cx="1423987" cy="885682"/>
            </a:xfrm>
          </p:grpSpPr>
          <p:cxnSp>
            <p:nvCxnSpPr>
              <p:cNvPr id="91" name="Straight Connector 90"/>
              <p:cNvCxnSpPr/>
              <p:nvPr/>
            </p:nvCxnSpPr>
            <p:spPr>
              <a:xfrm>
                <a:off x="915977" y="176671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915977" y="1937766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915977" y="2108821"/>
                <a:ext cx="14148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915977" y="2279876"/>
                <a:ext cx="14239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1208707" y="1586056"/>
                <a:ext cx="0" cy="87615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1488450" y="1576530"/>
                <a:ext cx="0" cy="8809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1768193" y="1579826"/>
                <a:ext cx="0" cy="87300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2047936" y="1586056"/>
                <a:ext cx="0" cy="87615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/>
          <p:cNvGrpSpPr/>
          <p:nvPr/>
        </p:nvGrpSpPr>
        <p:grpSpPr>
          <a:xfrm>
            <a:off x="4184195" y="2785286"/>
            <a:ext cx="7096307" cy="3207160"/>
            <a:chOff x="4184195" y="2785286"/>
            <a:chExt cx="7096307" cy="3207160"/>
          </a:xfrm>
        </p:grpSpPr>
        <p:grpSp>
          <p:nvGrpSpPr>
            <p:cNvPr id="33" name="Group 32"/>
            <p:cNvGrpSpPr/>
            <p:nvPr/>
          </p:nvGrpSpPr>
          <p:grpSpPr>
            <a:xfrm>
              <a:off x="4184195" y="3538311"/>
              <a:ext cx="7096307" cy="2454135"/>
              <a:chOff x="1207932" y="3044739"/>
              <a:chExt cx="7096307" cy="2454135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64" r="21276" b="25945"/>
              <a:stretch/>
            </p:blipFill>
            <p:spPr>
              <a:xfrm>
                <a:off x="1207932" y="3044789"/>
                <a:ext cx="3324738" cy="245403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530" t="24064" r="25531" b="13703"/>
              <a:stretch/>
            </p:blipFill>
            <p:spPr>
              <a:xfrm>
                <a:off x="4979501" y="3044739"/>
                <a:ext cx="3324738" cy="245413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6675866" y="2785286"/>
              <a:ext cx="21201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Final Volumes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7802145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06424"/>
            <a:ext cx="10644739" cy="5070539"/>
          </a:xfrm>
        </p:spPr>
        <p:txBody>
          <a:bodyPr/>
          <a:lstStyle/>
          <a:p>
            <a:r>
              <a:rPr lang="en-US" dirty="0"/>
              <a:t>We introduced a </a:t>
            </a:r>
            <a:r>
              <a:rPr lang="en-US" b="1" dirty="0" smtClean="0">
                <a:solidFill>
                  <a:srgbClr val="FFC000"/>
                </a:solidFill>
              </a:rPr>
              <a:t>precomputation based</a:t>
            </a:r>
            <a:r>
              <a:rPr lang="en-US" dirty="0" smtClean="0"/>
              <a:t> approach</a:t>
            </a:r>
          </a:p>
          <a:p>
            <a:pPr lvl="1">
              <a:spcBef>
                <a:spcPts val="1500"/>
              </a:spcBef>
              <a:spcAft>
                <a:spcPts val="1000"/>
              </a:spcAft>
            </a:pPr>
            <a:r>
              <a:rPr lang="en-US" dirty="0" smtClean="0"/>
              <a:t>Accelerates </a:t>
            </a:r>
            <a:r>
              <a:rPr lang="en-US" dirty="0"/>
              <a:t>renderings of </a:t>
            </a:r>
            <a:r>
              <a:rPr lang="en-US" b="1" dirty="0">
                <a:solidFill>
                  <a:srgbClr val="FFC000"/>
                </a:solidFill>
              </a:rPr>
              <a:t>very complex</a:t>
            </a:r>
            <a:r>
              <a:rPr lang="en-US" dirty="0"/>
              <a:t> volumes built from sets of </a:t>
            </a:r>
            <a:r>
              <a:rPr lang="en-US" b="1" dirty="0">
                <a:solidFill>
                  <a:srgbClr val="FFC000"/>
                </a:solidFill>
              </a:rPr>
              <a:t>exemplar </a:t>
            </a:r>
            <a:r>
              <a:rPr lang="en-US" b="1" dirty="0" smtClean="0">
                <a:solidFill>
                  <a:srgbClr val="FFC000"/>
                </a:solidFill>
              </a:rPr>
              <a:t>blocks</a:t>
            </a:r>
          </a:p>
          <a:p>
            <a:pPr lvl="1"/>
            <a:r>
              <a:rPr lang="en-US" dirty="0" smtClean="0"/>
              <a:t>By </a:t>
            </a:r>
            <a:r>
              <a:rPr lang="en-US" dirty="0"/>
              <a:t>approximating high-order </a:t>
            </a:r>
            <a:r>
              <a:rPr lang="en-US" dirty="0" smtClean="0"/>
              <a:t>scattering </a:t>
            </a:r>
            <a:r>
              <a:rPr lang="en-US" dirty="0"/>
              <a:t>using a </a:t>
            </a:r>
            <a:r>
              <a:rPr lang="en-US" b="1" dirty="0">
                <a:solidFill>
                  <a:srgbClr val="FFC000"/>
                </a:solidFill>
              </a:rPr>
              <a:t>Modular Flux Transfer</a:t>
            </a:r>
            <a:r>
              <a:rPr lang="en-US" dirty="0"/>
              <a:t> framework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1288081" y="3514640"/>
            <a:ext cx="9615838" cy="2586915"/>
            <a:chOff x="663943" y="3025511"/>
            <a:chExt cx="10897329" cy="2931670"/>
          </a:xfrm>
        </p:grpSpPr>
        <p:grpSp>
          <p:nvGrpSpPr>
            <p:cNvPr id="6" name="Group 5"/>
            <p:cNvGrpSpPr/>
            <p:nvPr/>
          </p:nvGrpSpPr>
          <p:grpSpPr>
            <a:xfrm>
              <a:off x="663943" y="3025511"/>
              <a:ext cx="2456672" cy="2931670"/>
              <a:chOff x="663943" y="3025511"/>
              <a:chExt cx="2456672" cy="293167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663943" y="3223791"/>
                <a:ext cx="2456672" cy="273339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191786" y="3025511"/>
                <a:ext cx="1400988" cy="418552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/>
                  <a:t>Precomp.</a:t>
                </a:r>
                <a:endParaRPr lang="en-US" b="1" dirty="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571361" y="3025511"/>
              <a:ext cx="7989911" cy="2931670"/>
              <a:chOff x="3571361" y="3025511"/>
              <a:chExt cx="7989911" cy="293167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3571361" y="3223790"/>
                <a:ext cx="7989911" cy="273339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197303" y="3025511"/>
                <a:ext cx="2738030" cy="418552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/>
                  <a:t>Run-time Evaluation</a:t>
                </a:r>
                <a:endParaRPr lang="en-US" b="1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913262" y="3596286"/>
              <a:ext cx="1958040" cy="2216650"/>
              <a:chOff x="913262" y="3596286"/>
              <a:chExt cx="1958040" cy="2216650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913262" y="5080469"/>
                <a:ext cx="1958040" cy="7324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Transfer Matrix</a:t>
                </a:r>
                <a:br>
                  <a:rPr lang="en-US" dirty="0" smtClean="0"/>
                </a:br>
                <a:r>
                  <a:rPr lang="en-US" dirty="0" smtClean="0"/>
                  <a:t>Computation</a:t>
                </a:r>
                <a:endParaRPr lang="en-US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5541" y="3596286"/>
                <a:ext cx="1393481" cy="1393481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3746581" y="3698579"/>
              <a:ext cx="1604450" cy="2114357"/>
              <a:chOff x="3746581" y="3698579"/>
              <a:chExt cx="1604450" cy="2114357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3746581" y="5080469"/>
                <a:ext cx="1604450" cy="7324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Source Flux</a:t>
                </a:r>
                <a:br>
                  <a:rPr lang="en-US" dirty="0" smtClean="0"/>
                </a:br>
                <a:r>
                  <a:rPr lang="en-US" dirty="0" smtClean="0"/>
                  <a:t>Evaluation</a:t>
                </a:r>
                <a:endParaRPr lang="en-US" dirty="0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3126" y="3698579"/>
                <a:ext cx="1251359" cy="125135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6372173" y="3738409"/>
              <a:ext cx="2211846" cy="1765160"/>
              <a:chOff x="6372173" y="3738409"/>
              <a:chExt cx="2211846" cy="1765160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6384664" y="5085017"/>
                <a:ext cx="2185846" cy="418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Modular Transfer</a:t>
                </a:r>
                <a:endParaRPr lang="en-US" dirty="0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2173" y="3738409"/>
                <a:ext cx="2211846" cy="110923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9264597" y="3667345"/>
              <a:ext cx="1996844" cy="1841856"/>
              <a:chOff x="9264597" y="3667345"/>
              <a:chExt cx="1996844" cy="1841856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9264597" y="5090649"/>
                <a:ext cx="1996844" cy="418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Final Gathering</a:t>
                </a:r>
                <a:endParaRPr lang="en-US" dirty="0"/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01808" y="3667345"/>
                <a:ext cx="1322421" cy="132242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9129587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06424"/>
            <a:ext cx="10644739" cy="5070539"/>
          </a:xfrm>
        </p:spPr>
        <p:txBody>
          <a:bodyPr/>
          <a:lstStyle/>
          <a:p>
            <a:pPr>
              <a:spcBef>
                <a:spcPts val="1500"/>
              </a:spcBef>
              <a:spcAft>
                <a:spcPts val="1000"/>
              </a:spcAft>
            </a:pPr>
            <a:r>
              <a:rPr lang="en-US" dirty="0" smtClean="0"/>
              <a:t>Extending </a:t>
            </a:r>
            <a:r>
              <a:rPr lang="en-US" dirty="0"/>
              <a:t>this framework to permit material </a:t>
            </a:r>
            <a:r>
              <a:rPr lang="en-US" dirty="0" smtClean="0"/>
              <a:t>editing using</a:t>
            </a:r>
            <a:br>
              <a:rPr lang="en-US" dirty="0" smtClean="0"/>
            </a:br>
            <a:r>
              <a:rPr lang="en-US" dirty="0" smtClean="0"/>
              <a:t>[</a:t>
            </a:r>
            <a:r>
              <a:rPr lang="en-US" dirty="0" err="1" smtClean="0"/>
              <a:t>Hasan</a:t>
            </a:r>
            <a:r>
              <a:rPr lang="en-US" dirty="0" smtClean="0"/>
              <a:t> and </a:t>
            </a:r>
            <a:r>
              <a:rPr lang="en-US" dirty="0" err="1" smtClean="0"/>
              <a:t>Ramamoorthi</a:t>
            </a:r>
            <a:r>
              <a:rPr lang="en-US" dirty="0" smtClean="0"/>
              <a:t> 2013]</a:t>
            </a:r>
          </a:p>
          <a:p>
            <a:pPr>
              <a:spcBef>
                <a:spcPts val="1500"/>
              </a:spcBef>
              <a:spcAft>
                <a:spcPts val="1000"/>
              </a:spcAft>
            </a:pPr>
            <a:r>
              <a:rPr lang="en-US" dirty="0" smtClean="0"/>
              <a:t>Reducing </a:t>
            </a:r>
            <a:r>
              <a:rPr lang="en-US" dirty="0"/>
              <a:t>the </a:t>
            </a:r>
            <a:r>
              <a:rPr lang="en-US" dirty="0" err="1"/>
              <a:t>precomputation</a:t>
            </a:r>
            <a:r>
              <a:rPr lang="en-US" dirty="0"/>
              <a:t> </a:t>
            </a:r>
            <a:r>
              <a:rPr lang="en-US" dirty="0" smtClean="0"/>
              <a:t>cost</a:t>
            </a:r>
            <a:endParaRPr lang="en-US" dirty="0"/>
          </a:p>
          <a:p>
            <a:pPr>
              <a:spcBef>
                <a:spcPts val="1500"/>
              </a:spcBef>
              <a:spcAft>
                <a:spcPts val="1000"/>
              </a:spcAft>
            </a:pPr>
            <a:r>
              <a:rPr lang="en-US" dirty="0"/>
              <a:t>Better heuristics for choosing </a:t>
            </a:r>
            <a:r>
              <a:rPr lang="en-US" i="1" dirty="0" smtClean="0"/>
              <a:t> </a:t>
            </a:r>
            <a:r>
              <a:rPr lang="en-US" dirty="0" smtClean="0"/>
              <a:t>  adaptively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</a:t>
            </a:r>
            <a:r>
              <a:rPr lang="en-US" dirty="0"/>
              <a:t>Work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180" y="2979542"/>
            <a:ext cx="162687" cy="25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3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138" name="twill_tur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8192" t="10880" r="17104"/>
          <a:stretch/>
        </p:blipFill>
        <p:spPr>
          <a:xfrm>
            <a:off x="8738886" y="1189908"/>
            <a:ext cx="2854592" cy="22116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9" name="damask2_zoo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7071" t="3529" r="15338" b="3704"/>
          <a:stretch>
            <a:fillRect/>
          </a:stretch>
        </p:blipFill>
        <p:spPr>
          <a:xfrm>
            <a:off x="8738886" y="3996854"/>
            <a:ext cx="2860033" cy="22079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4" name="Title 1"/>
          <p:cNvSpPr txBox="1">
            <a:spLocks/>
          </p:cNvSpPr>
          <p:nvPr/>
        </p:nvSpPr>
        <p:spPr>
          <a:xfrm>
            <a:off x="804006" y="1189908"/>
            <a:ext cx="7139739" cy="15866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Modular Flux Transfer</a:t>
            </a:r>
            <a:b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Efficient Rendering of High-Resolution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Volumes with Repeated Structures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Subtitle 2"/>
          <p:cNvSpPr txBox="1">
            <a:spLocks/>
          </p:cNvSpPr>
          <p:nvPr/>
        </p:nvSpPr>
        <p:spPr>
          <a:xfrm>
            <a:off x="356967" y="3008145"/>
            <a:ext cx="8033815" cy="467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spcAft>
                <a:spcPts val="600"/>
              </a:spcAft>
              <a:buNone/>
            </a:pPr>
            <a:r>
              <a:rPr lang="sv-S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Shuang Zhao</a:t>
            </a:r>
            <a:r>
              <a:rPr lang="sv-SE" sz="2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v-S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Miloš Hašan</a:t>
            </a:r>
            <a:r>
              <a:rPr lang="sv-SE" sz="2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v-S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Ravi Ramamoorthi</a:t>
            </a:r>
            <a:r>
              <a:rPr lang="sv-SE" sz="2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v-S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Kavita Bala</a:t>
            </a:r>
            <a:r>
              <a:rPr lang="sv-SE" sz="2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200" baseline="30000" dirty="0"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01564" y="3506903"/>
            <a:ext cx="774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1200" baseline="30000" dirty="0" smtClean="0">
                <a:cs typeface="Arial" panose="020B0604020202020204" pitchFamily="34" charset="0"/>
              </a:rPr>
              <a:t> </a:t>
            </a:r>
            <a:r>
              <a:rPr lang="en-US" sz="2000" baseline="30000" dirty="0" smtClean="0">
                <a:cs typeface="Arial" panose="020B0604020202020204" pitchFamily="34" charset="0"/>
              </a:rPr>
              <a:t>1</a:t>
            </a:r>
            <a:r>
              <a:rPr lang="en-US" sz="2000" dirty="0" smtClean="0">
                <a:cs typeface="Arial" panose="020B0604020202020204" pitchFamily="34" charset="0"/>
              </a:rPr>
              <a:t>Cornell University, </a:t>
            </a:r>
            <a:r>
              <a:rPr lang="sv-SE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cs typeface="Arial" panose="020B0604020202020204" pitchFamily="34" charset="0"/>
              </a:rPr>
              <a:t>Autodesk, </a:t>
            </a:r>
            <a:r>
              <a:rPr lang="en-US" sz="2000" baseline="30000" dirty="0" smtClean="0">
                <a:cs typeface="Arial" panose="020B0604020202020204" pitchFamily="34" charset="0"/>
              </a:rPr>
              <a:t>3</a:t>
            </a:r>
            <a:r>
              <a:rPr lang="en-US" sz="2000" dirty="0" smtClean="0">
                <a:cs typeface="Arial" panose="020B0604020202020204" pitchFamily="34" charset="0"/>
              </a:rPr>
              <a:t>University of California, </a:t>
            </a:r>
            <a:r>
              <a:rPr lang="en-US" sz="2000" dirty="0">
                <a:cs typeface="Arial" panose="020B0604020202020204" pitchFamily="34" charset="0"/>
              </a:rPr>
              <a:t>Berkeley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927129" y="5112203"/>
            <a:ext cx="6893490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1" dirty="0" smtClean="0">
                <a:cs typeface="Arial" panose="020B0604020202020204" pitchFamily="34" charset="0"/>
              </a:rPr>
              <a:t>Funding: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ea typeface="ＭＳ Ｐゴシック" pitchFamily="-112" charset="-128"/>
              </a:rPr>
              <a:t>Intel Science and Technology Center – Visual </a:t>
            </a:r>
            <a:r>
              <a:rPr lang="en-US" sz="2000" dirty="0" smtClean="0">
                <a:ea typeface="ＭＳ Ｐゴシック" pitchFamily="-112" charset="-128"/>
              </a:rPr>
              <a:t>Computing,</a:t>
            </a:r>
            <a:br>
              <a:rPr lang="en-US" sz="2000" dirty="0" smtClean="0">
                <a:ea typeface="ＭＳ Ｐゴシック" pitchFamily="-112" charset="-128"/>
              </a:rPr>
            </a:br>
            <a:r>
              <a:rPr lang="en-US" sz="2000" dirty="0" smtClean="0">
                <a:ea typeface="ＭＳ Ｐゴシック" pitchFamily="-112" charset="-128"/>
              </a:rPr>
              <a:t>NSF IIS grants, </a:t>
            </a:r>
            <a:r>
              <a:rPr lang="en-US" sz="2000" dirty="0"/>
              <a:t>ONR PECASE </a:t>
            </a:r>
            <a:r>
              <a:rPr lang="en-US" sz="2000" dirty="0" smtClean="0"/>
              <a:t>grant, NVIDIA, Adobe, Pixar</a:t>
            </a:r>
            <a:endParaRPr lang="en-US" sz="2000" dirty="0"/>
          </a:p>
        </p:txBody>
      </p:sp>
      <p:sp>
        <p:nvSpPr>
          <p:cNvPr id="3" name="Rounded Rectangle 2"/>
          <p:cNvSpPr/>
          <p:nvPr/>
        </p:nvSpPr>
        <p:spPr>
          <a:xfrm>
            <a:off x="602109" y="4209426"/>
            <a:ext cx="7543530" cy="6003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Project website: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u="sng" dirty="0">
                <a:solidFill>
                  <a:schemeClr val="tx1"/>
                </a:solidFill>
              </a:rPr>
              <a:t>www.cs.cornell.edu/projects/ctcloth</a:t>
            </a:r>
          </a:p>
        </p:txBody>
      </p:sp>
    </p:spTree>
    <p:extLst>
      <p:ext uri="{BB962C8B-B14F-4D97-AF65-F5344CB8AC3E}">
        <p14:creationId xmlns:p14="http://schemas.microsoft.com/office/powerpoint/2010/main" val="300859449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320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38"/>
                </p:tgtEl>
              </p:cMediaNode>
            </p:video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Radiative transfer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[Ishimaru 1978</a:t>
            </a:r>
            <a:r>
              <a:rPr lang="en-US" sz="2000" dirty="0" smtClean="0"/>
              <a:t>], </a:t>
            </a:r>
            <a:r>
              <a:rPr lang="en-US" sz="2000" dirty="0"/>
              <a:t>[Jakob et al. 2010</a:t>
            </a:r>
            <a:r>
              <a:rPr lang="en-US" sz="2000" dirty="0" smtClean="0"/>
              <a:t>], …</a:t>
            </a:r>
            <a:endParaRPr lang="en-US" dirty="0"/>
          </a:p>
          <a:p>
            <a:pPr>
              <a:spcBef>
                <a:spcPts val="3000"/>
              </a:spcBef>
              <a:spcAft>
                <a:spcPts val="1200"/>
              </a:spcAft>
            </a:pPr>
            <a:r>
              <a:rPr lang="en-US" b="1" dirty="0" smtClean="0"/>
              <a:t>Approximation solutions</a:t>
            </a:r>
          </a:p>
          <a:p>
            <a:pPr lvl="1">
              <a:spcAft>
                <a:spcPts val="1200"/>
              </a:spcAft>
            </a:pPr>
            <a:r>
              <a:rPr lang="en-US" b="1" dirty="0" smtClean="0"/>
              <a:t>Diffusion approximation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dirty="0" smtClean="0"/>
              <a:t>[Jensen et al. 2001], [Wang et al. 2008], [Arbree et al. 2011], …</a:t>
            </a:r>
          </a:p>
          <a:p>
            <a:pPr lvl="1">
              <a:spcAft>
                <a:spcPts val="1200"/>
              </a:spcAft>
            </a:pPr>
            <a:r>
              <a:rPr lang="en-US" b="1" dirty="0" smtClean="0"/>
              <a:t>Approximating high-order scatterings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[Moon and Marschner 2006], [Jarosz et al. 2011], …</a:t>
            </a:r>
            <a:endParaRPr lang="en-US" dirty="0"/>
          </a:p>
          <a:p>
            <a:pPr>
              <a:spcBef>
                <a:spcPts val="3000"/>
              </a:spcBef>
            </a:pPr>
            <a:r>
              <a:rPr lang="en-US" b="1" dirty="0" err="1" smtClean="0"/>
              <a:t>Precomputation</a:t>
            </a:r>
            <a:r>
              <a:rPr lang="en-US" b="1" dirty="0" smtClean="0"/>
              <a:t>-based methods</a:t>
            </a:r>
          </a:p>
          <a:p>
            <a:pPr lvl="1"/>
            <a:r>
              <a:rPr lang="en-US" sz="2000" dirty="0" smtClean="0"/>
              <a:t>[Xu et al. 2001], </a:t>
            </a:r>
            <a:r>
              <a:rPr lang="en-US" sz="2000" b="1" dirty="0" smtClean="0">
                <a:solidFill>
                  <a:schemeClr val="accent2"/>
                </a:solidFill>
              </a:rPr>
              <a:t>[Loos et al. 2011]</a:t>
            </a:r>
            <a:r>
              <a:rPr lang="en-US" sz="2000" dirty="0" smtClean="0"/>
              <a:t>, …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241455" y="1084972"/>
            <a:ext cx="2018810" cy="1661859"/>
            <a:chOff x="6355509" y="-211636"/>
            <a:chExt cx="2018810" cy="1661859"/>
          </a:xfrm>
        </p:grpSpPr>
        <p:pic>
          <p:nvPicPr>
            <p:cNvPr id="7" name="Content Placeholder 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5509" y="-211636"/>
              <a:ext cx="1934161" cy="13848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6934501" y="1173224"/>
              <a:ext cx="14398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[Jakob et al. 2010]</a:t>
              </a:r>
              <a:endPara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156804" y="2932877"/>
            <a:ext cx="2103461" cy="1710060"/>
            <a:chOff x="9194800" y="3375053"/>
            <a:chExt cx="2103461" cy="171006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79451" y="3375053"/>
              <a:ext cx="1934161" cy="142959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9194800" y="4808114"/>
              <a:ext cx="21034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[Moon and Marschner 2006]</a:t>
              </a:r>
              <a:endPara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241455" y="4847377"/>
            <a:ext cx="2018810" cy="1806670"/>
            <a:chOff x="9122597" y="4571346"/>
            <a:chExt cx="2018810" cy="18066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71" b="6172"/>
            <a:stretch/>
          </p:blipFill>
          <p:spPr>
            <a:xfrm>
              <a:off x="9122597" y="4571346"/>
              <a:ext cx="1934162" cy="152967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9789947" y="6101017"/>
              <a:ext cx="13514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[Loos et al. 2011]</a:t>
              </a:r>
              <a:endPara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065030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159" y="2246321"/>
            <a:ext cx="2789682" cy="8081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Formulation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49354" y="1417157"/>
            <a:ext cx="1923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Pixel value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7038717" y="1403888"/>
            <a:ext cx="3025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path contributions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20837" y="1417157"/>
            <a:ext cx="2404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weighted sum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8337720" y="6356350"/>
            <a:ext cx="3730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/>
              <a:t>[</a:t>
            </a:r>
            <a:r>
              <a:rPr lang="en-US" sz="2000" dirty="0" err="1" smtClean="0"/>
              <a:t>Veach</a:t>
            </a:r>
            <a:r>
              <a:rPr lang="en-US" sz="2000" dirty="0" smtClean="0"/>
              <a:t> 1997; </a:t>
            </a:r>
            <a:r>
              <a:rPr lang="en-US" sz="2000" dirty="0" err="1" smtClean="0"/>
              <a:t>Pauly</a:t>
            </a:r>
            <a:r>
              <a:rPr lang="en-US" sz="2000" dirty="0" smtClean="0"/>
              <a:t> et al. 2000]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3979220" y="1414398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18303" y="1423024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of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47" name="Trapezoid 46"/>
          <p:cNvSpPr/>
          <p:nvPr/>
        </p:nvSpPr>
        <p:spPr>
          <a:xfrm>
            <a:off x="3624513" y="4787443"/>
            <a:ext cx="4851473" cy="1070811"/>
          </a:xfrm>
          <a:prstGeom prst="trapezoid">
            <a:avLst>
              <a:gd name="adj" fmla="val 95408"/>
            </a:avLst>
          </a:prstGeom>
          <a:solidFill>
            <a:srgbClr val="FFB66D"/>
          </a:solidFill>
          <a:ln w="190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564867" y="4035193"/>
            <a:ext cx="967565" cy="967564"/>
          </a:xfrm>
          <a:prstGeom prst="rect">
            <a:avLst/>
          </a:prstGeom>
          <a:solidFill>
            <a:srgbClr val="7F7F7F">
              <a:alpha val="50196"/>
            </a:srgbClr>
          </a:solidFill>
          <a:ln w="190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6530138" y="5002757"/>
            <a:ext cx="174562" cy="603480"/>
          </a:xfrm>
          <a:prstGeom prst="line">
            <a:avLst/>
          </a:prstGeom>
          <a:ln w="190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390308" y="5005931"/>
            <a:ext cx="179144" cy="600310"/>
          </a:xfrm>
          <a:prstGeom prst="line">
            <a:avLst/>
          </a:prstGeom>
          <a:ln w="190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Group 100"/>
          <p:cNvGrpSpPr/>
          <p:nvPr/>
        </p:nvGrpSpPr>
        <p:grpSpPr>
          <a:xfrm>
            <a:off x="6615452" y="4877548"/>
            <a:ext cx="531949" cy="808318"/>
            <a:chOff x="6615452" y="4877548"/>
            <a:chExt cx="531949" cy="808318"/>
          </a:xfrm>
        </p:grpSpPr>
        <p:cxnSp>
          <p:nvCxnSpPr>
            <p:cNvPr id="69" name="Straight Connector 68"/>
            <p:cNvCxnSpPr/>
            <p:nvPr/>
          </p:nvCxnSpPr>
          <p:spPr>
            <a:xfrm>
              <a:off x="6615452" y="4877548"/>
              <a:ext cx="347805" cy="513212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Picture 83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9655" y="5522417"/>
              <a:ext cx="257746" cy="16344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03" name="Group 102"/>
          <p:cNvGrpSpPr/>
          <p:nvPr/>
        </p:nvGrpSpPr>
        <p:grpSpPr>
          <a:xfrm>
            <a:off x="6231748" y="4559097"/>
            <a:ext cx="757598" cy="432645"/>
            <a:chOff x="6231748" y="4559097"/>
            <a:chExt cx="757598" cy="432645"/>
          </a:xfrm>
        </p:grpSpPr>
        <p:pic>
          <p:nvPicPr>
            <p:cNvPr id="86" name="Picture 8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5313" y="4828293"/>
              <a:ext cx="264033" cy="16344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66" name="Straight Connector 65"/>
            <p:cNvCxnSpPr/>
            <p:nvPr/>
          </p:nvCxnSpPr>
          <p:spPr>
            <a:xfrm>
              <a:off x="6231748" y="4559097"/>
              <a:ext cx="382801" cy="319681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/>
          <p:nvPr/>
        </p:nvGrpSpPr>
        <p:grpSpPr>
          <a:xfrm>
            <a:off x="5729619" y="4340011"/>
            <a:ext cx="639384" cy="572684"/>
            <a:chOff x="5729619" y="4340011"/>
            <a:chExt cx="639384" cy="572684"/>
          </a:xfrm>
        </p:grpSpPr>
        <p:cxnSp>
          <p:nvCxnSpPr>
            <p:cNvPr id="64" name="Straight Connector 63"/>
            <p:cNvCxnSpPr/>
            <p:nvPr/>
          </p:nvCxnSpPr>
          <p:spPr>
            <a:xfrm flipV="1">
              <a:off x="5729619" y="4554221"/>
              <a:ext cx="502129" cy="358474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8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2875" y="4340011"/>
              <a:ext cx="266128" cy="16764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05" name="Group 104"/>
          <p:cNvGrpSpPr/>
          <p:nvPr/>
        </p:nvGrpSpPr>
        <p:grpSpPr>
          <a:xfrm>
            <a:off x="5476654" y="4644284"/>
            <a:ext cx="397082" cy="566039"/>
            <a:chOff x="5476654" y="4644284"/>
            <a:chExt cx="397082" cy="566039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5476654" y="4644284"/>
              <a:ext cx="252965" cy="268411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0" name="Picture 8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3417" y="5046874"/>
              <a:ext cx="270319" cy="16344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06" name="Group 105"/>
          <p:cNvGrpSpPr/>
          <p:nvPr/>
        </p:nvGrpSpPr>
        <p:grpSpPr>
          <a:xfrm>
            <a:off x="4555394" y="4537754"/>
            <a:ext cx="921259" cy="841082"/>
            <a:chOff x="4555394" y="4537754"/>
            <a:chExt cx="921259" cy="841082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4555394" y="4644284"/>
              <a:ext cx="921259" cy="734552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" name="Picture 9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9766" y="4537754"/>
              <a:ext cx="264033" cy="167640"/>
            </a:xfrm>
            <a:prstGeom prst="rect">
              <a:avLst/>
            </a:prstGeom>
          </p:spPr>
        </p:pic>
      </p:grpSp>
      <p:sp>
        <p:nvSpPr>
          <p:cNvPr id="75" name="Trapezoid 74"/>
          <p:cNvSpPr/>
          <p:nvPr/>
        </p:nvSpPr>
        <p:spPr>
          <a:xfrm>
            <a:off x="5390300" y="4042991"/>
            <a:ext cx="1316781" cy="253605"/>
          </a:xfrm>
          <a:prstGeom prst="trapezoid">
            <a:avLst>
              <a:gd name="adj" fmla="val 67685"/>
            </a:avLst>
          </a:prstGeom>
          <a:solidFill>
            <a:srgbClr val="7F7F7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390304" y="4289552"/>
            <a:ext cx="1316684" cy="1316684"/>
          </a:xfrm>
          <a:prstGeom prst="rect">
            <a:avLst/>
          </a:prstGeom>
          <a:solidFill>
            <a:srgbClr val="7F7F7F">
              <a:alpha val="50196"/>
            </a:srgbClr>
          </a:solidFill>
          <a:ln w="190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5390302" y="4032021"/>
            <a:ext cx="174564" cy="257530"/>
          </a:xfrm>
          <a:prstGeom prst="line">
            <a:avLst/>
          </a:prstGeom>
          <a:ln w="190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532456" y="4032036"/>
            <a:ext cx="172269" cy="243425"/>
          </a:xfrm>
          <a:prstGeom prst="line">
            <a:avLst/>
          </a:prstGeom>
          <a:ln w="190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3624513" y="5858253"/>
            <a:ext cx="4851473" cy="175227"/>
          </a:xfrm>
          <a:prstGeom prst="rect">
            <a:avLst/>
          </a:prstGeom>
          <a:solidFill>
            <a:srgbClr val="FFB66D"/>
          </a:solidFill>
          <a:ln w="190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42" y="3638235"/>
            <a:ext cx="711795" cy="711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997">
            <a:off x="8873730" y="3610200"/>
            <a:ext cx="771836" cy="771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99" name="Group 98"/>
          <p:cNvGrpSpPr/>
          <p:nvPr/>
        </p:nvGrpSpPr>
        <p:grpSpPr>
          <a:xfrm>
            <a:off x="6963257" y="4306720"/>
            <a:ext cx="2074857" cy="1084041"/>
            <a:chOff x="6963257" y="4306720"/>
            <a:chExt cx="2074857" cy="1084041"/>
          </a:xfrm>
        </p:grpSpPr>
        <p:cxnSp>
          <p:nvCxnSpPr>
            <p:cNvPr id="73" name="Straight Connector 72"/>
            <p:cNvCxnSpPr/>
            <p:nvPr/>
          </p:nvCxnSpPr>
          <p:spPr>
            <a:xfrm flipV="1">
              <a:off x="6963257" y="4306720"/>
              <a:ext cx="1818588" cy="1084041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" name="Picture 8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1986" y="4463612"/>
              <a:ext cx="266128" cy="167640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3102836" y="4312546"/>
            <a:ext cx="1589813" cy="1351563"/>
            <a:chOff x="3102836" y="4312546"/>
            <a:chExt cx="1589813" cy="1351563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3244425" y="4312546"/>
              <a:ext cx="1317803" cy="1066290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Picture 9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6521" y="5496469"/>
              <a:ext cx="266128" cy="16764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6" name="Picture 9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2836" y="4423831"/>
              <a:ext cx="272415" cy="167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107872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Volumetric Model Creation</a:t>
            </a:r>
            <a:endParaRPr lang="en-US" b="0" dirty="0"/>
          </a:p>
        </p:txBody>
      </p:sp>
      <p:sp>
        <p:nvSpPr>
          <p:cNvPr id="9" name="TextBox 8"/>
          <p:cNvSpPr txBox="1"/>
          <p:nvPr/>
        </p:nvSpPr>
        <p:spPr>
          <a:xfrm>
            <a:off x="777770" y="4289989"/>
            <a:ext cx="2000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FFFF"/>
                </a:solidFill>
              </a:rPr>
              <a:t>Micro CT scan</a:t>
            </a:r>
            <a:br>
              <a:rPr lang="en-US" sz="2200" dirty="0" smtClean="0">
                <a:solidFill>
                  <a:srgbClr val="FFFFFF"/>
                </a:solidFill>
              </a:rPr>
            </a:br>
            <a:r>
              <a:rPr lang="en-US" sz="2200" dirty="0" smtClean="0">
                <a:solidFill>
                  <a:srgbClr val="FFFFFF"/>
                </a:solidFill>
              </a:rPr>
              <a:t>(structure)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868491" y="2409915"/>
            <a:ext cx="2723063" cy="2649515"/>
            <a:chOff x="2868491" y="2409915"/>
            <a:chExt cx="2723063" cy="26495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0026" y="2409915"/>
              <a:ext cx="1871528" cy="187152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3722681" y="4289989"/>
              <a:ext cx="186621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FFFFFF"/>
                  </a:solidFill>
                </a:rPr>
                <a:t>Photograph</a:t>
              </a:r>
              <a:br>
                <a:rPr lang="en-US" sz="2200" dirty="0" smtClean="0">
                  <a:solidFill>
                    <a:srgbClr val="FFFFFF"/>
                  </a:solidFill>
                </a:rPr>
              </a:br>
              <a:r>
                <a:rPr lang="en-US" sz="2200" dirty="0" smtClean="0">
                  <a:solidFill>
                    <a:srgbClr val="FFFFFF"/>
                  </a:solidFill>
                </a:rPr>
                <a:t>(appearance)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8491" y="2791681"/>
              <a:ext cx="67839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+</a:t>
              </a:r>
              <a:endParaRPr lang="en-US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838042" y="1923461"/>
            <a:ext cx="5493150" cy="3275323"/>
            <a:chOff x="5838042" y="1923461"/>
            <a:chExt cx="5493150" cy="327532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094" y="1923461"/>
              <a:ext cx="4551098" cy="28444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7024253" y="4767897"/>
              <a:ext cx="406277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FFFFFF"/>
                  </a:solidFill>
                </a:rPr>
                <a:t>Volumetric appearance models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5838042" y="3088118"/>
              <a:ext cx="695563" cy="515122"/>
            </a:xfrm>
            <a:prstGeom prst="rightArrow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910330" y="6356350"/>
            <a:ext cx="2158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/>
              <a:t>[Zhao et al. 2011]</a:t>
            </a:r>
            <a:endParaRPr lang="en-US" sz="2000" dirty="0"/>
          </a:p>
        </p:txBody>
      </p:sp>
      <p:pic>
        <p:nvPicPr>
          <p:cNvPr id="15" name="silk-xray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49281" b="1833"/>
          <a:stretch/>
        </p:blipFill>
        <p:spPr>
          <a:xfrm>
            <a:off x="822011" y="2409915"/>
            <a:ext cx="1914184" cy="1871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36251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white}&#10;\[ &#10;{\color{white} I} =&#10;{\color{white} \int_{\Omega}}\; {\color{white} f(\bar{\bf x})}&#10;{\color{white} \intd \mu(\bar{\bf x})}&#10;\]&#10;&#10;\end{document}"/>
  <p:tag name="IGUANATEXSIZE" val="2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begin{document}&#10;&#10;\color{white}&#10;\[ T \]&#10;&#10;\end{document}"/>
  <p:tag name="IGUANATEXSIZE" val="7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i \]&#10;&#10;\end{document}"/>
  <p:tag name="IGUANATEXSIZE" val="2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begin{document}&#10;&#10;\color{white}&#10;\[ \Phi^m(i) \]&#10;&#10;\end{document}"/>
  <p:tag name="IGUANATEXSIZE" val="2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definecolor{grey2}{RGB}{127,127,127}&#10;\newcommand{\intd}{\,\text{d}}&#10;\newcommand{\bx}{\bf x}&#10;\newcommand{\bom}{\boldsymbol\omega}&#10;&#10;\begin{document}&#10;&#10;\color{grey2}&#10;\[ T^{vp}_1 \]&#10;&#10;\end{document}"/>
  <p:tag name="IGUANATEXSIZE" val="2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definecolor{grey2}{RGB}{127,127,127}&#10;\newcommand{\intd}{\,\text{d}}&#10;\newcommand{\bx}{\bf x}&#10;\newcommand{\bom}{\boldsymbol\omega}&#10;&#10;\begin{document}&#10;&#10;\color{grey2}&#10;\[ T^{pv}_3 \]&#10;&#10;\end{document}"/>
  <p:tag name="IGUANATEXSIZE" val="2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orange2}&#10;\[ T^{pp}_2 \]&#10;&#10;\end{document}"/>
  <p:tag name="IGUANATEXSIZE" val="2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orange2}&#10;\[ T^{pp}_1 \]&#10;&#10;\end{document}"/>
  <p:tag name="IGUANATEXSIZE" val="2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orange2}&#10;\[ T^{pp}_2 \]&#10;&#10;\end{document}"/>
  <p:tag name="IGUANATEXSIZE" val="2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orange2}&#10;\[ T^{pp}_2 \]&#10;&#10;\end{document}"/>
  <p:tag name="IGUANATEXSIZE" val="2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orange2}&#10;\[ T^{pp}_1 \]&#10;&#10;\end{document}"/>
  <p:tag name="IGUANATEXSIZE" val="2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k \]&#10;&#10;\end{document}"/>
  <p:tag name="IGUANATEXSIZE" val="2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blue2}${\bf x}_3$&#10;\end{document}"/>
  <p:tag name="IGUANATEXSIZE" val="28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i \]&#10;&#10;\end{document}"/>
  <p:tag name="IGUANATEXSIZE" val="2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&#10;\begin{document}&#10;&#10;\color{white}&#10;\[ {\color{orange2} \sum_{i = 0}^{\infty}}&#10;\Big( \qquad \qquad \qquad \ \ \ \Big) \]&#10;&#10;\end{document}"/>
  <p:tag name="IGUANATEXSIZE" val="4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&#10;\begin{document}&#10;&#10;\color{orange2}&#10;\[ i \]&#10;&#10;\end{document}"/>
  <p:tag name="IGUANATEXSIZE" val="3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 T^{pv}_3 \]&#10;&#10;\end{document}"/>
  <p:tag name="IGUANATEXSIZE" val="2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begin{document}&#10;&#10;\color{white}&#10;\[ \Phi^m(i) \]&#10;&#10;\end{document}"/>
  <p:tag name="IGUANATEXSIZE" val="2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i \]&#10;&#10;\end{document}"/>
  <p:tag name="IGUANATEXSIZE" val="2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 T^{pv}_3 \]&#10;&#10;\end{document}"/>
  <p:tag name="IGUANATEXSIZE" val="2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yellow}&#10;\[ T^{pp}_2 \]&#10;&#10;\end{document}"/>
  <p:tag name="IGUANATEXSIZE" val="2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yellow}&#10;\[ T^{pp}_1 \]&#10;&#10;\end{document}"/>
  <p:tag name="IGUANATEXSIZE" val="2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 T^{vp}_2 \]&#10;&#10;\end{document}"/>
  <p:tag name="IGUANATEXSIZE" val="2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om}{\boldsymbol\omega}&#10;&#10;\begin{document}&#10;&#10;\color{blue2}$\bom_3$&#10;\end{document}"/>
  <p:tag name="IGUANATEXSIZE" val="28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begin{document}&#10;&#10;\color{white}&#10;\[ \Phi^m(i) \]&#10;&#10;\end{document}"/>
  <p:tag name="IGUANATEXSIZE" val="2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j \]&#10;&#10;\end{document}"/>
  <p:tag name="IGUANATEXSIZE" val="2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i \]&#10;&#10;\end{document}"/>
  <p:tag name="IGUANATEXSIZE" val="2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 T^{pv}_3 \]&#10;&#10;\end{document}"/>
  <p:tag name="IGUANATEXSIZE" val="2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yellow}&#10;\[ T^{pp}_2 \]&#10;&#10;\end{document}"/>
  <p:tag name="IGUANATEXSIZE" val="2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yellow}&#10;\[ T^{pp}_1 \]&#10;&#10;\end{document}"/>
  <p:tag name="IGUANATEXSIZE" val="2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 T^{vp}_2 \]&#10;&#10;\end{document}"/>
  <p:tag name="IGUANATEXSIZE" val="2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orange2}&#10;\[ \Phi^s(j) \]&#10;&#10;\end{document}"/>
  <p:tag name="IGUANATEXSIZE" val="2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 =  {\color{orange2} v \; \cdot} \]&#10;&#10;\end{document}"/>
  <p:tag name="IGUANATEXSIZE" val="2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 + \]&#10;&#10;\end{document}"/>
  <p:tag name="IGUANATEXSIZE" val="2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green2}${\bf x}_2$&#10;\end{document}"/>
  <p:tag name="IGUANATEXSIZE" val="28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begin{document}&#10;&#10;\color{white}&#10;\[ \Phi^m(i) \]&#10;&#10;\end{document}"/>
  <p:tag name="IGUANATEXSIZE" val="2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j \]&#10;&#10;\end{document}"/>
  <p:tag name="IGUANATEXSIZE" val="2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i \]&#10;&#10;\end{document}"/>
  <p:tag name="IGUANATEXSIZE" val="2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begin{document}&#10;&#10;\color{white}&#10;\[ \approx \]&#10;&#10;\end{document}"/>
  <p:tag name="IGUANATEXSIZE" val="4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begin{document}&#10;&#10;\color{white}&#10;\[ i \]&#10;&#10;\end{document}"/>
  <p:tag name="IGUANATEXSIZE" val="3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begin{document}&#10;&#10;\color{white}&#10;\[ \Phi^m(i) \]&#10;&#10;\end{document}"/>
  <p:tag name="IGUANATEXSIZE" val="2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begin{document}&#10;&#10;\color{white}&#10;\[ \approx \]&#10;&#10;\end{document}"/>
  <p:tag name="IGUANATEXSIZE" val="4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begin{document}&#10;&#10;\color{white}&#10;\[ i \]&#10;&#10;\end{document}"/>
  <p:tag name="IGUANATEXSIZE" val="3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begin{document}&#10;&#10;\color{white}&#10;\[ \Phi^m(i) \]&#10;&#10;\end{document}"/>
  <p:tag name="IGUANATEXSIZE" val="2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 k = 6 \]&#10;&#10;\end{document}"/>
  <p:tag name="IGUANATEXSIZE" val="2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om}{\boldsymbol\omega}&#10;&#10;\begin{document}&#10;&#10;\color{green2}${\bom}_2$&#10;\end{document}"/>
  <p:tag name="IGUANATEXSIZE" val="28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 {\bf x}_1 \]&#10;&#10;\end{document}"/>
  <p:tag name="IGUANATEXSIZE" val="24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 {\bf x}_2 \]&#10;&#10;\end{document}"/>
  <p:tag name="IGUANATEXSIZE" val="2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 {\bf x}_3 \]&#10;&#10;\end{document}"/>
  <p:tag name="IGUANATEXSIZE" val="2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 {\bf x}_4 \]&#10;&#10;\end{document}"/>
  <p:tag name="IGUANATEXSIZE" val="2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 {\bf x}_5 \]&#10;&#10;\end{document}"/>
  <p:tag name="IGUANATEXSIZE" val="2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 {\bf x}_k \]&#10;&#10;\end{document}"/>
  <p:tag name="IGUANATEXSIZE" val="2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i \]&#10;&#10;\end{document}"/>
  <p:tag name="IGUANATEXSIZE" val="2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&#10;\begin{document}&#10;&#10;\color{white}&#10;\[ k \]&#10;&#10;\end{document}"/>
  <p:tag name="IGUANATEXSIZE" val="2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orange2}${\bf x}_1$&#10;\end{document}"/>
  <p:tag name="IGUANATEXSIZE" val="2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om}{\boldsymbol\omega}&#10;&#10;\begin{document}&#10;&#10;\color{orange2}$\bom_1$&#10;\end{document}"/>
  <p:tag name="IGUANATEXSIZE" val="2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blue2}${\bf x}_3$&#10;\end{document}"/>
  <p:tag name="IGUANATEXSIZE" val="2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om}{\boldsymbol\omega}&#10;&#10;\begin{document}&#10;&#10;\color{blue2}$\bom_3$&#10;\end{document}"/>
  <p:tag name="IGUANATEXSIZE" val="2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green2}${\bf x}_2$&#10;\end{document}"/>
  <p:tag name="IGUANATEXSIZE" val="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white}&#10;\[ {\bf x}_6 \]&#10;&#10;\end{document}"/>
  <p:tag name="IGUANATEXSIZE" val="2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om}{\boldsymbol\omega}&#10;&#10;\begin{document}&#10;&#10;\color{green2}${\bom}_2$&#10;\end{document}"/>
  <p:tag name="IGUANATEXSIZE" val="2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orange2}${\bf x}_1$&#10;\end{document}"/>
  <p:tag name="IGUANATEXSIZE" val="2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om}{\boldsymbol\omega}&#10;&#10;\begin{document}&#10;&#10;\color{orange2}$\bom_1$&#10;\end{document}"/>
  <p:tag name="IGUANATEXSIZE" val="2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blue2}${\bf x}_3$&#10;\end{document}"/>
  <p:tag name="IGUANATEXSIZE" val="2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om}{\boldsymbol\omega}&#10;&#10;\begin{document}&#10;&#10;\color{blue2}$\bom_3$&#10;\end{document}"/>
  <p:tag name="IGUANATEXSIZE" val="2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green2}${\bf x}_2$&#10;\end{document}"/>
  <p:tag name="IGUANATEXSIZE" val="2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om}{\boldsymbol\omega}&#10;&#10;\begin{document}&#10;&#10;\color{green2}${\bom}_2$&#10;\end{document}"/>
  <p:tag name="IGUANATEXSIZE" val="2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orange2}${\bf x}_1$&#10;\end{document}"/>
  <p:tag name="IGUANATEXSIZE" val="2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om}{\boldsymbol\omega}&#10;&#10;\begin{document}&#10;&#10;\color{orange2}$\bom_1$&#10;\end{document}"/>
  <p:tag name="IGUANATEXSIZE" val="2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begin{document}&#10;&#10;\color{white}&#10;\[ T' \]&#10;&#10;\end{document}"/>
  <p:tag name="IGUANATEXSIZE" val="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white}&#10;\[ {\bf x}_7 \]&#10;&#10;\end{document}"/>
  <p:tag name="IGUANATEXSIZE" val="2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om}{\boldsymbol\omega}&#10;&#10;\begin{document}&#10;&#10;\color{orange2}$\bom_1$&#10;\end{document}"/>
  <p:tag name="IGUANATEXSIZE" val="2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om}{\boldsymbol\omega}&#10;&#10;\begin{document}&#10;&#10;\color{green2}${\bom}_2$&#10;\end{document}"/>
  <p:tag name="IGUANATEXSIZE" val="2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om}{\boldsymbol\omega}&#10;&#10;\begin{document}&#10;&#10;\color{blue2}$\bom_3$&#10;\end{document}"/>
  <p:tag name="IGUANATEXSIZE" val="2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om}{\boldsymbol\omega}&#10;&#10;\begin{document}&#10;&#10;\color{orange2}$\bom_1$&#10;\end{document}"/>
  <p:tag name="IGUANATEXSIZE" val="2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om}{\boldsymbol\omega}&#10;&#10;\begin{document}&#10;&#10;\color{green2}${\bom}_2$&#10;\end{document}"/>
  <p:tag name="IGUANATEXSIZE" val="2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om}{\boldsymbol\omega}&#10;&#10;\begin{document}&#10;&#10;\color{blue2}$\bom_3$&#10;\end{document}"/>
  <p:tag name="IGUANATEXSIZE" val="2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blue2}${\bf x}_3$&#10;\end{document}"/>
  <p:tag name="IGUANATEXSIZE" val="2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green2}${\bf x}_2$&#10;\end{document}"/>
  <p:tag name="IGUANATEXSIZE" val="2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orange2}${\bf x}_1$&#10;\end{document}"/>
  <p:tag name="IGUANATEXSIZE" val="2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blue2}${\bf x}_3$&#10;\end{document}"/>
  <p:tag name="IGUANATEXSIZE" val="2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white}&#10;\[ {\bf x}_0 \]&#10;&#10;\end{document}"/>
  <p:tag name="IGUANATEXSIZE" val="2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green2}${\bf x}_2$&#10;\end{document}"/>
  <p:tag name="IGUANATEXSIZE" val="2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orange2}${\bf x}_1$&#10;\end{document}"/>
  <p:tag name="IGUANATEXSIZE" val="2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begin{document}&#10;&#10;\color{white}&#10;\[ \boldsymbol\approx \]&#10;&#10;\end{document}"/>
  <p:tag name="IGUANATEXSIZE" val="4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begin{document}&#10;&#10;\color{white}&#10;\[ \boldsymbol= \]&#10;&#10;\end{document}"/>
  <p:tag name="IGUANATEXSIZE" val="4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begin{document}&#10;&#10;\color{white}&#10;\[ \boldsymbol\neq \]&#10;&#10;\end{document}"/>
  <p:tag name="IGUANATEXSIZE" val="4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white}&#10;\[ &#10;%{\color{orange2} I_j} =&#10;{\color{green2} \int_{\mathcal{P}}}\; {\color{blue2} f_j(\bar{\bf x})}&#10;{\color{green2} \intd \mu(\bar{\bf x})}&#10;\]&#10;&#10;\end{document}"/>
  <p:tag name="IGUANATEXSIZE" val="2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&#10;\begin{document}&#10;&#10;\color{orange2}&#10;\[ T^{vv} \]&#10;&#10;\end{document}"/>
  <p:tag name="IGUANATEXSIZE" val="4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j \]&#10;&#10;\end{document}"/>
  <p:tag name="IGUANATEXSIZE" val="2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i \]&#10;&#10;\end{document}"/>
  <p:tag name="IGUANATEXSIZE" val="2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&#10;\begin{document}&#10;&#10;\color{orange2}&#10;\[ T^{vv}(i, j) \]&#10;&#10;\end{document}"/>
  <p:tag name="IGUANATEXSIZE" val="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white}&#10;\[ {\bf x}_5 \]&#10;&#10;\end{document}"/>
  <p:tag name="IGUANATEXSIZE" val="2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&#10;\begin{document}&#10;&#10;\color{orange2}&#10;\[ T^{vv} \]&#10;&#10;\end{document}"/>
  <p:tag name="IGUANATEXSIZE" val="4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&#10;\begin{document}&#10;&#10;\color{orange2}&#10;\[ T^{vv} \]&#10;&#10;\end{document}"/>
  <p:tag name="IGUANATEXSIZE" val="4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&#10;\begin{document}&#10;&#10;\color{orange2}&#10;\[ T^{vv} \]&#10;&#10;\end{document}"/>
  <p:tag name="IGUANATEXSIZE" val="2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&#10;\begin{document}&#10;&#10;\color{blue2}&#10;\[ T^{pp} \]&#10;&#10;\end{document}"/>
  <p:tag name="IGUANATEXSIZE" val="4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&#10;\begin{document}&#10;&#10;\color{green2}&#10;\[ T^{pv} = (T^{vp})^{\top} \]&#10;&#10;\end{document}"/>
  <p:tag name="IGUANATEXSIZE" val="4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&#10;\begin{document}&#10;&#10;\color{orange2}&#10;\[ T^{vv} \]&#10;&#10;\end{document}"/>
  <p:tag name="IGUANATEXSIZE" val="4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&#10;{\boldsymbol\Phi}^m = \big( \qquad \qquad \; \ldots \big)&#10;\]&#10;&#10;\end{document}"/>
  <p:tag name="IGUANATEXSIZE" val="2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 {\boldsymbol\Phi}^m \]&#10;&#10;\end{document}"/>
  <p:tag name="IGUANATEXSIZE" val="4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i \]&#10;&#10;\end{document}"/>
  <p:tag name="IGUANATEXSIZE" val="2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3 \]&#10;&#10;\end{document}"/>
  <p:tag name="IGUANATEXSIZE" val="2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white}&#10;\[ {\bf x}_4 \]&#10;&#10;\end{document}"/>
  <p:tag name="IGUANATEXSIZE" val="2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2 \]&#10;&#10;\end{document}"/>
  <p:tag name="IGUANATEXSIZE" val="2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1 \]&#10;&#10;\end{document}"/>
  <p:tag name="IGUANATEXSIZE" val="2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&#10;{\boldsymbol\Phi}^s = \big( \qquad \qquad \qquad \; \; \ldots \big)&#10;\]&#10;&#10;\end{document}"/>
  <p:tag name="IGUANATEXSIZE" val="2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 {\boldsymbol\Phi}^s \]&#10;&#10;\end{document}"/>
  <p:tag name="IGUANATEXSIZE" val="4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&#10;{\boldsymbol\Phi}^s = \big( \qquad \qquad \qquad \; \; \ldots \big)&#10;\]&#10;&#10;\end{document}"/>
  <p:tag name="IGUANATEXSIZE" val="2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 {\boldsymbol\Phi}^s \]&#10;&#10;\end{document}"/>
  <p:tag name="IGUANATEXSIZE" val="4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&#10;{\boldsymbol\Phi}^s = \big( \qquad \qquad \qquad \; \; \ldots \big)&#10;\]&#10;&#10;\end{document}"/>
  <p:tag name="IGUANATEXSIZE" val="2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 {\boldsymbol\Phi}^s \]&#10;&#10;\end{document}"/>
  <p:tag name="IGUANATEXSIZE" val="4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1 \]&#10;&#10;\end{document}"/>
  <p:tag name="IGUANATEXSIZE" val="2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2 \]&#10;&#10;\end{document}"/>
  <p:tag name="IGUANATEXSIZE" val="2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white}&#10;\[ {\bf x}_3 \]&#10;&#10;\end{document}"/>
  <p:tag name="IGUANATEXSIZE" val="2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3 \]&#10;&#10;\end{document}"/>
  <p:tag name="IGUANATEXSIZE" val="2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4 \]&#10;&#10;\end{document}"/>
  <p:tag name="IGUANATEXSIZE" val="2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 {\boldsymbol\Phi}^s \]&#10;&#10;\end{document}"/>
  <p:tag name="IGUANATEXSIZE" val="2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&#10;{\boldsymbol\Phi}^m = \big( \qquad \qquad \; \ldots \big)&#10;\]&#10;&#10;\end{document}"/>
  <p:tag name="IGUANATEXSIZE" val="2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white}&#10;\[&#10;{\boldsymbol\Phi}^s = \big( \qquad \qquad \qquad \; \; \ldots \big)&#10;\]&#10;&#10;\end{document}"/>
  <p:tag name="IGUANATEXSIZE" val="2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blue2}&#10;\[ T^{vv}_3 \]&#10;&#10;\end{document}"/>
  <p:tag name="IGUANATEXSIZE" val="2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begin{document}&#10;&#10;\color{white}&#10;\[ \Phi^m(i) \]&#10;&#10;\end{document}"/>
  <p:tag name="IGUANATEXSIZE" val="2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j \]&#10;&#10;\end{document}"/>
  <p:tag name="IGUANATEXSIZE" val="2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i \]&#10;&#10;\end{document}"/>
  <p:tag name="IGUANATEXSIZE" val="2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blue2}&#10;\[ T^{vv}_3 \]&#10;&#10;\end{document}"/>
  <p:tag name="IGUANATEXSIZE" val="2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white}&#10;\[ {\bf x}_2 \]&#10;&#10;\end{document}"/>
  <p:tag name="IGUANATEXSIZE" val="2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begin{document}&#10;&#10;\color{white}&#10;\[ \Phi^m(i) \]&#10;&#10;\end{document}"/>
  <p:tag name="IGUANATEXSIZE" val="2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orange2}&#10;\[ T^{vp}_1 \]&#10;&#10;\end{document}"/>
  <p:tag name="IGUANATEXSIZE" val="2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orange2}&#10;\[ T^{pp}_2 \]&#10;&#10;\end{document}"/>
  <p:tag name="IGUANATEXSIZE" val="2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orange2}&#10;\[ T^{pv}_3 \]&#10;&#10;\end{document}"/>
  <p:tag name="IGUANATEXSIZE" val="2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k \]&#10;&#10;\end{document}"/>
  <p:tag name="IGUANATEXSIZE" val="2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j \]&#10;&#10;\end{document}"/>
  <p:tag name="IGUANATEXSIZE" val="2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i \]&#10;&#10;\end{document}"/>
  <p:tag name="IGUANATEXSIZE" val="2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begin{document}&#10;&#10;\color{white}&#10;\[ \Phi^m(i) \]&#10;&#10;\end{document}"/>
  <p:tag name="IGUANATEXSIZE" val="2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orange2}&#10;\[ T^{pp}_2 \]&#10;&#10;\end{document}"/>
  <p:tag name="IGUANATEXSIZE" val="2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definecolor{grey2}{RGB}{127,127,127}&#10;\newcommand{\intd}{\,\text{d}}&#10;\newcommand{\bx}{\bf x}&#10;\newcommand{\bom}{\boldsymbol\omega}&#10;&#10;\begin{document}&#10;&#10;\color{grey2}&#10;\[ T^{vp}_1 \]&#10;&#10;\end{document}"/>
  <p:tag name="IGUANATEXSIZE" val="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}&#10;\pagestyle{empty}&#10;\usepackage[usenames]{color}&#10;&#10;\definecolor{orange2}{RGB}{237,125,49}&#10;\definecolor{green2}{RGB}{112,173,71}&#10;\definecolor{blue2}{RGB}{91,155,213}&#10;\newcommand{\intd}{\,\text{d}}&#10;&#10;\begin{document}&#10;&#10;\color{white}&#10;\[ {\bf x}_1 \]&#10;&#10;\end{document}"/>
  <p:tag name="IGUANATEXSIZE" val="2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definecolor{grey2}{RGB}{127,127,127}&#10;\newcommand{\intd}{\,\text{d}}&#10;\newcommand{\bx}{\bf x}&#10;\newcommand{\bom}{\boldsymbol\omega}&#10;&#10;\begin{document}&#10;&#10;\color{grey2}&#10;\[ T^{pv}_3 \]&#10;&#10;\end{document}"/>
  <p:tag name="IGUANATEXSIZE" val="2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k \]&#10;&#10;\end{document}"/>
  <p:tag name="IGUANATEXSIZE" val="2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i \]&#10;&#10;\end{document}"/>
  <p:tag name="IGUANATEXSIZE" val="2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begin{document}&#10;&#10;\color{white}&#10;\[ \Phi^m(i) \]&#10;&#10;\end{document}"/>
  <p:tag name="IGUANATEXSIZE" val="2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definecolor{grey2}{RGB}{127,127,127}&#10;\newcommand{\intd}{\,\text{d}}&#10;\newcommand{\bx}{\bf x}&#10;\newcommand{\bom}{\boldsymbol\omega}&#10;&#10;\begin{document}&#10;&#10;\color{grey2}&#10;\[ T^{vp}_1 \]&#10;&#10;\end{document}"/>
  <p:tag name="IGUANATEXSIZE" val="2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definecolor{grey2}{RGB}{127,127,127}&#10;\newcommand{\intd}{\,\text{d}}&#10;\newcommand{\bx}{\bf x}&#10;\newcommand{\bom}{\boldsymbol\omega}&#10;&#10;\begin{document}&#10;&#10;\color{grey2}&#10;\[ T^{pv}_3 \]&#10;&#10;\end{document}"/>
  <p:tag name="IGUANATEXSIZE" val="2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orange2}&#10;\[ T^{pp}_2 \]&#10;&#10;\end{document}"/>
  <p:tag name="IGUANATEXSIZE" val="2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orange2}&#10;\[ T^{pp}_1 \]&#10;&#10;\end{document}"/>
  <p:tag name="IGUANATEXSIZE" val="2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orange2}&#10;\[ T^{pp}_2 \]&#10;&#10;\end{document}"/>
  <p:tag name="IGUANATEXSIZE" val="2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definecolor{orange2}{RGB}{237,125,49}&#10;\definecolor{green2}{RGB}{112,173,71}&#10;\definecolor{blue2}{RGB}{91,155,213}&#10;\newcommand{\intd}{\,\text{d}}&#10;\newcommand{\bx}{\bf x}&#10;\newcommand{\bom}{\boldsymbol\omega}&#10;&#10;\begin{document}&#10;&#10;\color{green2}&#10;\[ N_k \]&#10;&#10;\end{document}"/>
  <p:tag name="IGUANATEXSIZE" val="2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16071</TotalTime>
  <Words>4428</Words>
  <Application>Microsoft Office PowerPoint</Application>
  <PresentationFormat>Widescreen</PresentationFormat>
  <Paragraphs>701</Paragraphs>
  <Slides>65</Slides>
  <Notes>65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ＭＳ Ｐゴシック</vt:lpstr>
      <vt:lpstr>Arial</vt:lpstr>
      <vt:lpstr>Calibri</vt:lpstr>
      <vt:lpstr>Cambria Math</vt:lpstr>
      <vt:lpstr>Times New Roman</vt:lpstr>
      <vt:lpstr>Office Theme</vt:lpstr>
      <vt:lpstr>Modular Flux Transfer Efficient Rendering of High-Resolution Volumes with Repeated Structures</vt:lpstr>
      <vt:lpstr>Volumetric Appearance Models</vt:lpstr>
      <vt:lpstr>Challenge</vt:lpstr>
      <vt:lpstr>Challenge</vt:lpstr>
      <vt:lpstr>Our Goal</vt:lpstr>
      <vt:lpstr>PowerPoint Presentation</vt:lpstr>
      <vt:lpstr>Related Work</vt:lpstr>
      <vt:lpstr>Path Formulation</vt:lpstr>
      <vt:lpstr>Volumetric Model Creation</vt:lpstr>
      <vt:lpstr>Volumetric Model Creation</vt:lpstr>
      <vt:lpstr>Volumetric Model Creation</vt:lpstr>
      <vt:lpstr>Volumetric Model Creation</vt:lpstr>
      <vt:lpstr>Volumetric Model Creation</vt:lpstr>
      <vt:lpstr>Idea: Modular Transfer</vt:lpstr>
      <vt:lpstr>Our Contribution</vt:lpstr>
      <vt:lpstr>Idea: Modular Transfer</vt:lpstr>
      <vt:lpstr>Curse of Dimensionality</vt:lpstr>
      <vt:lpstr>Approximations</vt:lpstr>
      <vt:lpstr>Good vs. Bad Approximations</vt:lpstr>
      <vt:lpstr>Our Solution</vt:lpstr>
      <vt:lpstr>PowerPoint Presentation</vt:lpstr>
      <vt:lpstr>Definitions</vt:lpstr>
      <vt:lpstr>Definitions</vt:lpstr>
      <vt:lpstr>Definitions</vt:lpstr>
      <vt:lpstr>Precomputation: Overview</vt:lpstr>
      <vt:lpstr>Run-Time Evaluation: Overview</vt:lpstr>
      <vt:lpstr>Precomputation</vt:lpstr>
      <vt:lpstr>Precomputation</vt:lpstr>
      <vt:lpstr>Precomputation</vt:lpstr>
      <vt:lpstr>Precomputation</vt:lpstr>
      <vt:lpstr>Precomputation</vt:lpstr>
      <vt:lpstr>Precomputation</vt:lpstr>
      <vt:lpstr>Run-Time Evaluation</vt:lpstr>
      <vt:lpstr>Multiple-Scattered Flux (      )</vt:lpstr>
      <vt:lpstr>Source Flux (     ) Evaluation</vt:lpstr>
      <vt:lpstr>Source Flux (     ) Evaluation</vt:lpstr>
      <vt:lpstr>Source Flux (     ) Evaluation</vt:lpstr>
      <vt:lpstr>Modular Flux Transfer</vt:lpstr>
      <vt:lpstr>Modular Flux Transfer</vt:lpstr>
      <vt:lpstr>Modular Flux Transfer</vt:lpstr>
      <vt:lpstr>Modular Flux Transfer</vt:lpstr>
      <vt:lpstr>Modular Flux Transfer</vt:lpstr>
      <vt:lpstr>Modular Flux Transfer</vt:lpstr>
      <vt:lpstr>Modular Flux Transfer</vt:lpstr>
      <vt:lpstr>Monte Carlo Matrix Inversion</vt:lpstr>
      <vt:lpstr>Monte Carlo Matrix Inversion</vt:lpstr>
      <vt:lpstr>Monte Carlo Matrix Inversion</vt:lpstr>
      <vt:lpstr>PowerPoint Presentation</vt:lpstr>
      <vt:lpstr>PowerPoint Presentation</vt:lpstr>
      <vt:lpstr>Final Gathering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Conclusion</vt:lpstr>
      <vt:lpstr>Future Work</vt:lpstr>
      <vt:lpstr>Thank you!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Shuang Zhao</dc:creator>
  <cp:lastModifiedBy>Shuang Zhao</cp:lastModifiedBy>
  <cp:revision>2820</cp:revision>
  <dcterms:created xsi:type="dcterms:W3CDTF">2013-06-24T15:09:00Z</dcterms:created>
  <dcterms:modified xsi:type="dcterms:W3CDTF">2013-07-26T17:57:27Z</dcterms:modified>
</cp:coreProperties>
</file>