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6"/>
  </p:notesMasterIdLst>
  <p:sldIdLst>
    <p:sldId id="256" r:id="rId2"/>
    <p:sldId id="259" r:id="rId3"/>
    <p:sldId id="260" r:id="rId4"/>
    <p:sldId id="261" r:id="rId5"/>
    <p:sldId id="307" r:id="rId6"/>
    <p:sldId id="342" r:id="rId7"/>
    <p:sldId id="341" r:id="rId8"/>
    <p:sldId id="382" r:id="rId9"/>
    <p:sldId id="352" r:id="rId10"/>
    <p:sldId id="348" r:id="rId11"/>
    <p:sldId id="356" r:id="rId12"/>
    <p:sldId id="354" r:id="rId13"/>
    <p:sldId id="357" r:id="rId14"/>
    <p:sldId id="361" r:id="rId15"/>
    <p:sldId id="359" r:id="rId16"/>
    <p:sldId id="363" r:id="rId17"/>
    <p:sldId id="362" r:id="rId18"/>
    <p:sldId id="364" r:id="rId19"/>
    <p:sldId id="365" r:id="rId20"/>
    <p:sldId id="387" r:id="rId21"/>
    <p:sldId id="368" r:id="rId22"/>
    <p:sldId id="366" r:id="rId23"/>
    <p:sldId id="369" r:id="rId24"/>
    <p:sldId id="370" r:id="rId25"/>
    <p:sldId id="371" r:id="rId26"/>
    <p:sldId id="372" r:id="rId27"/>
    <p:sldId id="373" r:id="rId28"/>
    <p:sldId id="374" r:id="rId29"/>
    <p:sldId id="375" r:id="rId30"/>
    <p:sldId id="376" r:id="rId31"/>
    <p:sldId id="377" r:id="rId32"/>
    <p:sldId id="378" r:id="rId33"/>
    <p:sldId id="379" r:id="rId34"/>
    <p:sldId id="388" r:id="rId35"/>
    <p:sldId id="386" r:id="rId36"/>
    <p:sldId id="380" r:id="rId37"/>
    <p:sldId id="389" r:id="rId38"/>
    <p:sldId id="269" r:id="rId39"/>
    <p:sldId id="271" r:id="rId40"/>
    <p:sldId id="272" r:id="rId41"/>
    <p:sldId id="381" r:id="rId42"/>
    <p:sldId id="383" r:id="rId43"/>
    <p:sldId id="385" r:id="rId44"/>
    <p:sldId id="274" r:id="rId4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1FE986F5-D1E8-4186-88F4-9DDFB52C3AB5}">
          <p14:sldIdLst>
            <p14:sldId id="256"/>
          </p14:sldIdLst>
        </p14:section>
        <p14:section name="Intro" id="{6AF403BE-836A-49C5-BF1B-FEC4B07C4991}">
          <p14:sldIdLst>
            <p14:sldId id="259"/>
            <p14:sldId id="260"/>
            <p14:sldId id="261"/>
            <p14:sldId id="307"/>
            <p14:sldId id="342"/>
            <p14:sldId id="341"/>
            <p14:sldId id="382"/>
            <p14:sldId id="352"/>
            <p14:sldId id="348"/>
          </p14:sldIdLst>
        </p14:section>
        <p14:section name="Background" id="{5CC35028-6F74-41B9-B25F-5113457104BE}">
          <p14:sldIdLst>
            <p14:sldId id="356"/>
            <p14:sldId id="354"/>
            <p14:sldId id="357"/>
            <p14:sldId id="361"/>
          </p14:sldIdLst>
        </p14:section>
        <p14:section name="Our Work" id="{ADF3BEBE-4033-46FC-A2A4-B2AB36B67035}">
          <p14:sldIdLst>
            <p14:sldId id="359"/>
            <p14:sldId id="363"/>
            <p14:sldId id="362"/>
            <p14:sldId id="364"/>
            <p14:sldId id="365"/>
            <p14:sldId id="387"/>
            <p14:sldId id="368"/>
            <p14:sldId id="366"/>
            <p14:sldId id="369"/>
            <p14:sldId id="370"/>
            <p14:sldId id="371"/>
            <p14:sldId id="372"/>
            <p14:sldId id="373"/>
            <p14:sldId id="374"/>
            <p14:sldId id="375"/>
            <p14:sldId id="376"/>
            <p14:sldId id="377"/>
            <p14:sldId id="378"/>
            <p14:sldId id="379"/>
            <p14:sldId id="388"/>
            <p14:sldId id="386"/>
          </p14:sldIdLst>
        </p14:section>
        <p14:section name="Results" id="{009401EC-D8CF-45AF-9D06-A3B99D0523CB}">
          <p14:sldIdLst>
            <p14:sldId id="380"/>
            <p14:sldId id="389"/>
            <p14:sldId id="269"/>
            <p14:sldId id="271"/>
            <p14:sldId id="272"/>
            <p14:sldId id="381"/>
            <p14:sldId id="383"/>
            <p14:sldId id="385"/>
            <p14:sldId id="274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C2C2"/>
    <a:srgbClr val="D9A897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34" autoAdjust="0"/>
    <p:restoredTop sz="64273" autoAdjust="0"/>
  </p:normalViewPr>
  <p:slideViewPr>
    <p:cSldViewPr snapToGrid="0">
      <p:cViewPr varScale="1">
        <p:scale>
          <a:sx n="64" d="100"/>
          <a:sy n="64" d="100"/>
        </p:scale>
        <p:origin x="184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D3963F-004B-49A5-8439-5468B64A4B0A}" type="datetimeFigureOut">
              <a:rPr lang="en-US" smtClean="0"/>
              <a:t>6/23/2017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BD9B3E-A42F-4763-9501-C7F8495433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2756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Hello everyone.</a:t>
            </a:r>
          </a:p>
          <a:p>
            <a:r>
              <a:rPr lang="en-US" dirty="0"/>
              <a:t>Today I will talk about our work on making the rendering of large procedural textiles more practical.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BD9B3E-A42F-4763-9501-C7F84954331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1293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a preview of our result.</a:t>
            </a:r>
          </a:p>
          <a:p>
            <a:r>
              <a:rPr lang="en-US" dirty="0"/>
              <a:t>This large scene contains 12 highly detailed textiles with fiber-level details as we can see from the zoomed views on the right.</a:t>
            </a:r>
          </a:p>
          <a:p>
            <a:r>
              <a:rPr lang="en-US" dirty="0"/>
              <a:t>These fabrics contain 33 thousand yarns with 8 million fibers with over </a:t>
            </a:r>
            <a:r>
              <a:rPr lang="en-US"/>
              <a:t>70 billion control points.</a:t>
            </a:r>
            <a:endParaRPr lang="en-US" dirty="0"/>
          </a:p>
          <a:p>
            <a:r>
              <a:rPr lang="en-US" dirty="0"/>
              <a:t>Converting all of them into data-driven format takes over 800 GB of storage.</a:t>
            </a:r>
          </a:p>
          <a:p>
            <a:r>
              <a:rPr lang="en-US" dirty="0"/>
              <a:t>Our method, on the other hand, requires only 18.5 GB of storage, allowing this challenging scene to be rendered with a single workstation.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BD9B3E-A42F-4763-9501-C7F84954331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8928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Before</a:t>
            </a:r>
            <a:r>
              <a:rPr lang="en-US" baseline="0" dirty="0"/>
              <a:t> diving into the details, let me first give a brief recap on procedural cloth modeling.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BD9B3E-A42F-4763-9501-C7F84954331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0651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Fabrics are normally composed</a:t>
            </a:r>
            <a:r>
              <a:rPr lang="en-US" baseline="0" dirty="0"/>
              <a:t> of yarns via manufacturing techniques like weaving and knitting.</a:t>
            </a:r>
          </a:p>
          <a:p>
            <a:endParaRPr lang="en-US" baseline="0" dirty="0"/>
          </a:p>
          <a:p>
            <a:r>
              <a:rPr lang="en-US" b="1" baseline="0" dirty="0"/>
              <a:t>[Click]</a:t>
            </a:r>
            <a:r>
              <a:rPr lang="en-US" baseline="0" dirty="0"/>
              <a:t> Each yarn contains several sub-strands called “plies”.</a:t>
            </a:r>
          </a:p>
          <a:p>
            <a:endParaRPr lang="en-US" dirty="0"/>
          </a:p>
          <a:p>
            <a:r>
              <a:rPr lang="en-US" b="1" baseline="0" dirty="0"/>
              <a:t>[Click]</a:t>
            </a:r>
            <a:r>
              <a:rPr lang="en-US" baseline="0" dirty="0"/>
              <a:t> Each ply in turn consists of tens to hundreds of micron-diameter “fibers”.</a:t>
            </a:r>
          </a:p>
          <a:p>
            <a:endParaRPr lang="en-US" baseline="0" dirty="0"/>
          </a:p>
          <a:p>
            <a:r>
              <a:rPr lang="en-US" baseline="0" dirty="0"/>
              <a:t>The procedural cloth model takes a bottom-up approach starting with forming individual plies.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BD9B3E-A42F-4763-9501-C7F84954331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9527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At this stage</a:t>
            </a:r>
            <a:r>
              <a:rPr lang="en-US" baseline="0" dirty="0"/>
              <a:t>, each ply is assumed to be contained in a circular cylinder.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baseline="0" dirty="0"/>
              <a:t>[Click]</a:t>
            </a:r>
            <a:r>
              <a:rPr lang="en-US" baseline="0" dirty="0"/>
              <a:t> Then, a probability distribution can be used to describe where the fiber centers are in a ply’s cross section.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baseline="0" dirty="0"/>
              <a:t>[Click] </a:t>
            </a:r>
            <a:r>
              <a:rPr lang="en-US" b="0" baseline="0" dirty="0"/>
              <a:t>To form a ply in 3D, the fiber centers are revolved around the ply center, and their trajectories give individual fiber curves.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baseline="0" dirty="0"/>
              <a:t>As plies formed this way are too perfect looking, </a:t>
            </a:r>
            <a:r>
              <a:rPr lang="en-US" b="1" baseline="0" dirty="0"/>
              <a:t>[click]</a:t>
            </a:r>
            <a:r>
              <a:rPr lang="en-US" b="0" baseline="0" dirty="0"/>
              <a:t> additional modifications are then introduced to add irregularities.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74E52F-45F4-46B4-B8EE-E338CBBA4A4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4247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With the plies generated, multiple of them are then twisted to form a yarn.</a:t>
            </a:r>
          </a:p>
          <a:p>
            <a:endParaRPr lang="en-US" dirty="0"/>
          </a:p>
          <a:p>
            <a:r>
              <a:rPr lang="en-US" b="1" dirty="0"/>
              <a:t>[Click]</a:t>
            </a:r>
            <a:r>
              <a:rPr lang="en-US" dirty="0"/>
              <a:t> Lastly, many yarns are composed according to some weaving or knitting pattern to form a full textile.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BD9B3E-A42F-4763-9501-C7F84954331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98901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Now, let me provide some details about </a:t>
            </a:r>
            <a:r>
              <a:rPr lang="en-US"/>
              <a:t>our technique.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BD9B3E-A42F-4763-9501-C7F84954331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32444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Before describing how our method works, let me first define two spaces since the transformation between them is a key component of our technique.</a:t>
            </a:r>
          </a:p>
          <a:p>
            <a:endParaRPr lang="en-US" dirty="0"/>
          </a:p>
          <a:p>
            <a:r>
              <a:rPr lang="en-US" dirty="0"/>
              <a:t>The fabric space is effectively the object space defined for each fabric.</a:t>
            </a:r>
          </a:p>
          <a:p>
            <a:r>
              <a:rPr lang="en-US" dirty="0"/>
              <a:t>The yarns in this space are generally curved.</a:t>
            </a:r>
          </a:p>
          <a:p>
            <a:endParaRPr lang="en-US" dirty="0"/>
          </a:p>
          <a:p>
            <a:r>
              <a:rPr lang="en-US" b="1" dirty="0"/>
              <a:t>[Click]</a:t>
            </a:r>
            <a:r>
              <a:rPr lang="en-US" dirty="0"/>
              <a:t> This is the space in which entire procedural textiles naturally reside.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BD9B3E-A42F-4763-9501-C7F84954331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74473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other space is the yarn space.</a:t>
            </a:r>
          </a:p>
          <a:p>
            <a:endParaRPr lang="en-US" dirty="0"/>
          </a:p>
          <a:p>
            <a:r>
              <a:rPr lang="en-US" dirty="0"/>
              <a:t>In this space, the yarn is straight and centered around the Z-axis.</a:t>
            </a:r>
          </a:p>
          <a:p>
            <a:endParaRPr lang="en-US" dirty="0"/>
          </a:p>
          <a:p>
            <a:r>
              <a:rPr lang="en-US" b="1" dirty="0"/>
              <a:t>[Click]</a:t>
            </a:r>
            <a:r>
              <a:rPr lang="en-US" dirty="0"/>
              <a:t> This is the space where the procedural yarn model statistically describes the constituent plies and fibers.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BD9B3E-A42F-4763-9501-C7F84954331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4908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With the fabric and yarn spaces defined, we now provide an overview of our approach.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Given a point in the fabric space </a:t>
            </a:r>
            <a:r>
              <a:rPr lang="en-US" b="1" dirty="0">
                <a:solidFill>
                  <a:schemeClr val="bg1"/>
                </a:solidFill>
              </a:rPr>
              <a:t>[click]</a:t>
            </a:r>
            <a:r>
              <a:rPr lang="en-US" dirty="0">
                <a:solidFill>
                  <a:schemeClr val="bg1"/>
                </a:solidFill>
              </a:rPr>
              <a:t>, our method first determines which yarn it belongs to and transform it to the corresponding yarn-space location </a:t>
            </a:r>
            <a:r>
              <a:rPr lang="en-US" b="1" dirty="0">
                <a:solidFill>
                  <a:schemeClr val="bg1"/>
                </a:solidFill>
              </a:rPr>
              <a:t>[click]</a:t>
            </a:r>
            <a:r>
              <a:rPr lang="en-US" dirty="0">
                <a:solidFill>
                  <a:schemeClr val="bg1"/>
                </a:solidFill>
              </a:rPr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BD9B3E-A42F-4763-9501-C7F84954331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49531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Then, using the yarn-space location, our technique analyzes the procedural yarn model to determine the local material properties needed for rendering.</a:t>
            </a:r>
          </a:p>
          <a:p>
            <a:endParaRPr lang="en-US" dirty="0"/>
          </a:p>
          <a:p>
            <a:r>
              <a:rPr lang="en-US" dirty="0"/>
              <a:t>Next, let me provide more details for both steps.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BD9B3E-A42F-4763-9501-C7F84954331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9738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Cloth is essential to our daily lives, and photorealistic</a:t>
            </a:r>
            <a:r>
              <a:rPr lang="en-US" baseline="0" dirty="0"/>
              <a:t> rendering of cloth is important for many applications in entertainment, design, and retail.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BD9B3E-A42F-4763-9501-C7F84954331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14798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first major step of our approach is to transform a fabric-space location </a:t>
            </a:r>
            <a:r>
              <a:rPr lang="en-US" b="1" i="1" dirty="0"/>
              <a:t>p</a:t>
            </a:r>
            <a:r>
              <a:rPr lang="en-US" dirty="0"/>
              <a:t> to its yarn-space counterpart </a:t>
            </a:r>
            <a:r>
              <a:rPr lang="en-US" b="1" i="1" dirty="0"/>
              <a:t>p</a:t>
            </a:r>
            <a:r>
              <a:rPr lang="en-US" dirty="0"/>
              <a:t>’.</a:t>
            </a:r>
          </a:p>
          <a:p>
            <a:endParaRPr lang="en-US" dirty="0"/>
          </a:p>
          <a:p>
            <a:r>
              <a:rPr lang="en-US" dirty="0"/>
              <a:t>This can be done by projecting </a:t>
            </a:r>
            <a:r>
              <a:rPr lang="en-US" b="1" i="1" dirty="0"/>
              <a:t>p</a:t>
            </a:r>
            <a:r>
              <a:rPr lang="en-US" dirty="0"/>
              <a:t> onto the yarn curve.</a:t>
            </a:r>
          </a:p>
          <a:p>
            <a:r>
              <a:rPr lang="en-US" dirty="0"/>
              <a:t>Let </a:t>
            </a:r>
            <a:r>
              <a:rPr lang="en-US" b="1" i="1" dirty="0"/>
              <a:t>q</a:t>
            </a:r>
            <a:r>
              <a:rPr lang="en-US" dirty="0"/>
              <a:t> denote the projected location, </a:t>
            </a:r>
            <a:r>
              <a:rPr lang="en-US" b="1" dirty="0"/>
              <a:t>[click]</a:t>
            </a:r>
            <a:r>
              <a:rPr lang="en-US" dirty="0"/>
              <a:t> then the arc-length at </a:t>
            </a:r>
            <a:r>
              <a:rPr lang="en-US" b="1" i="1" dirty="0"/>
              <a:t>q</a:t>
            </a:r>
            <a:r>
              <a:rPr lang="en-US" dirty="0"/>
              <a:t> determines the cross section that contains </a:t>
            </a:r>
            <a:r>
              <a:rPr lang="en-US" b="1" i="1" dirty="0"/>
              <a:t>p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BD9B3E-A42F-4763-9501-C7F84954331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42188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Based on the position of the cross section, we can in turn determine the transformed location </a:t>
            </a:r>
            <a:r>
              <a:rPr lang="en-US" b="1" i="1" dirty="0"/>
              <a:t>p</a:t>
            </a:r>
            <a:r>
              <a:rPr lang="en-US" dirty="0"/>
              <a:t>’ in the yarn space.</a:t>
            </a:r>
          </a:p>
          <a:p>
            <a:endParaRPr lang="en-US" dirty="0"/>
          </a:p>
          <a:p>
            <a:r>
              <a:rPr lang="en-US" dirty="0"/>
              <a:t>Please refer to the paper for all the </a:t>
            </a:r>
            <a:r>
              <a:rPr lang="en-US"/>
              <a:t>mathematical details.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BD9B3E-A42F-4763-9501-C7F84954331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09543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Since a fabric generally consists of tens, hundreds, or even thousands of yarns, projecting </a:t>
            </a:r>
            <a:r>
              <a:rPr lang="en-US" b="1" i="1" dirty="0"/>
              <a:t>p</a:t>
            </a:r>
            <a:r>
              <a:rPr lang="en-US" dirty="0"/>
              <a:t> onto all yarns would be too slow.</a:t>
            </a:r>
          </a:p>
          <a:p>
            <a:endParaRPr lang="en-US" dirty="0"/>
          </a:p>
          <a:p>
            <a:r>
              <a:rPr lang="en-US" b="1" dirty="0"/>
              <a:t>[Click]</a:t>
            </a:r>
          </a:p>
          <a:p>
            <a:endParaRPr lang="en-US" dirty="0"/>
          </a:p>
          <a:p>
            <a:r>
              <a:rPr lang="en-US" dirty="0"/>
              <a:t>We use a customized point </a:t>
            </a:r>
            <a:r>
              <a:rPr lang="en-US" dirty="0" err="1"/>
              <a:t>Kd</a:t>
            </a:r>
            <a:r>
              <a:rPr lang="en-US" dirty="0"/>
              <a:t>-tree to quickly prune all yarns that are too faraway.</a:t>
            </a:r>
          </a:p>
          <a:p>
            <a:r>
              <a:rPr lang="en-US" dirty="0"/>
              <a:t>This </a:t>
            </a:r>
            <a:r>
              <a:rPr lang="en-US" dirty="0" err="1"/>
              <a:t>Kd</a:t>
            </a:r>
            <a:r>
              <a:rPr lang="en-US" dirty="0"/>
              <a:t>-tree contains the control points of all yarn curves.</a:t>
            </a:r>
          </a:p>
          <a:p>
            <a:r>
              <a:rPr lang="en-US" dirty="0"/>
              <a:t>The basic idea is that if the query point is too faraway from every control point of a yarn, it must be also faraway from the yarn curve itself.</a:t>
            </a:r>
          </a:p>
          <a:p>
            <a:r>
              <a:rPr lang="en-US" dirty="0"/>
              <a:t>For more details, please see the paper.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BD9B3E-A42F-4763-9501-C7F84954331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55461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With the yarn-space location determined, the second major step of our approach involves determining the local material properties.</a:t>
            </a:r>
          </a:p>
          <a:p>
            <a:endParaRPr lang="en-US" dirty="0"/>
          </a:p>
          <a:p>
            <a:r>
              <a:rPr lang="en-US" dirty="0"/>
              <a:t>The key question needed to be answered is whether the query point </a:t>
            </a:r>
            <a:r>
              <a:rPr lang="en-US" b="1" i="1" dirty="0"/>
              <a:t>p</a:t>
            </a:r>
            <a:r>
              <a:rPr lang="en-US" dirty="0"/>
              <a:t>’ is covered by a fiber.</a:t>
            </a:r>
          </a:p>
          <a:p>
            <a:endParaRPr lang="en-US" dirty="0"/>
          </a:p>
          <a:p>
            <a:r>
              <a:rPr lang="en-US" b="1" dirty="0"/>
              <a:t>[Click]</a:t>
            </a:r>
          </a:p>
          <a:p>
            <a:endParaRPr lang="en-US" dirty="0"/>
          </a:p>
          <a:p>
            <a:r>
              <a:rPr lang="en-US" dirty="0"/>
              <a:t>Similar to Step 1, we have to do this efficiently.</a:t>
            </a:r>
          </a:p>
          <a:p>
            <a:r>
              <a:rPr lang="en-US" dirty="0"/>
              <a:t>But unlike the previous step, here we need to avoid pre-generating and storing all fibers.</a:t>
            </a:r>
          </a:p>
          <a:p>
            <a:r>
              <a:rPr lang="en-US" dirty="0"/>
              <a:t>To achieve this, we carefully analyze the procedural yarn model described earlier.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BD9B3E-A42F-4763-9501-C7F84954331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89816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procedural yarn model puts all fibers in two categories: </a:t>
            </a:r>
            <a:r>
              <a:rPr lang="en-US" b="1" dirty="0"/>
              <a:t>regular</a:t>
            </a:r>
            <a:r>
              <a:rPr lang="en-US" dirty="0"/>
              <a:t> and </a:t>
            </a:r>
            <a:r>
              <a:rPr lang="en-US" b="1" dirty="0"/>
              <a:t>flyaway</a:t>
            </a:r>
            <a:r>
              <a:rPr lang="en-US" b="0" dirty="0"/>
              <a:t>.</a:t>
            </a:r>
          </a:p>
          <a:p>
            <a:endParaRPr lang="en-US" dirty="0"/>
          </a:p>
          <a:p>
            <a:r>
              <a:rPr lang="en-US" dirty="0"/>
              <a:t>We check if </a:t>
            </a:r>
            <a:r>
              <a:rPr lang="en-US" b="1" i="1" dirty="0"/>
              <a:t>p</a:t>
            </a:r>
            <a:r>
              <a:rPr lang="en-US" dirty="0"/>
              <a:t>’ is covered by each type separately, </a:t>
            </a:r>
            <a:r>
              <a:rPr lang="en-US" b="1" dirty="0"/>
              <a:t>[click]</a:t>
            </a:r>
            <a:r>
              <a:rPr lang="en-US" dirty="0"/>
              <a:t> starting with the regular ones.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74E52F-45F4-46B4-B8EE-E338CBBA4A4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99918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 determine if the query point is covered by a regular fiber, we check if it lies close enough to any fiber center in the cross section.</a:t>
            </a:r>
          </a:p>
          <a:p>
            <a:endParaRPr lang="en-US" dirty="0"/>
          </a:p>
          <a:p>
            <a:r>
              <a:rPr lang="en-US" dirty="0"/>
              <a:t>This can be done without fully realizing the model by examining the procedural model description.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BD9B3E-A42F-4763-9501-C7F849543315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76747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Recall that the regular fibers are created by rotating the cross-sectional centers around the yarn center.</a:t>
            </a:r>
          </a:p>
          <a:p>
            <a:endParaRPr lang="en-US" dirty="0"/>
          </a:p>
          <a:p>
            <a:r>
              <a:rPr lang="en-US" b="1" dirty="0"/>
              <a:t>[Click]</a:t>
            </a:r>
            <a:r>
              <a:rPr lang="en-US" dirty="0"/>
              <a:t> In this way, when there is no fiber migration, all cross sections will be rotationally invariant.</a:t>
            </a:r>
          </a:p>
          <a:p>
            <a:endParaRPr lang="en-US" dirty="0"/>
          </a:p>
          <a:p>
            <a:r>
              <a:rPr lang="en-US" b="1" dirty="0"/>
              <a:t>[Click]</a:t>
            </a:r>
            <a:r>
              <a:rPr lang="en-US" dirty="0"/>
              <a:t> This allows us to pre-generate one single “reference” cross section.</a:t>
            </a:r>
          </a:p>
          <a:p>
            <a:r>
              <a:rPr lang="en-US" dirty="0"/>
              <a:t>Then, the query point </a:t>
            </a:r>
            <a:r>
              <a:rPr lang="en-US" b="1" i="1" dirty="0"/>
              <a:t>p</a:t>
            </a:r>
            <a:r>
              <a:rPr lang="en-US" dirty="0"/>
              <a:t>’ is covered by a fiber if and only if an rotated version of it, say </a:t>
            </a:r>
            <a:r>
              <a:rPr lang="en-US" b="1" i="1" dirty="0"/>
              <a:t>p</a:t>
            </a:r>
            <a:r>
              <a:rPr lang="en-US" dirty="0"/>
              <a:t>’’, in the reference cross section is also covered.</a:t>
            </a:r>
          </a:p>
          <a:p>
            <a:r>
              <a:rPr lang="en-US" dirty="0"/>
              <a:t>Notice that storing one cross section per yarn is much cheaper than fully storing all fiber curves.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BD9B3E-A42F-4763-9501-C7F849543315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51347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With fiber migration introduced, the distance from the center of each fiber to the yarn center changes between a minimal and a maximal value in a sinusoidal pattern.</a:t>
            </a:r>
          </a:p>
          <a:p>
            <a:endParaRPr lang="en-US" dirty="0"/>
          </a:p>
          <a:p>
            <a:r>
              <a:rPr lang="en-US" dirty="0"/>
              <a:t>If we rotate all cross sections back to the reference position and stack them into one, the center of each fiber will form a line segment.</a:t>
            </a:r>
          </a:p>
          <a:p>
            <a:r>
              <a:rPr lang="en-US" dirty="0"/>
              <a:t>In this case, although </a:t>
            </a:r>
            <a:r>
              <a:rPr lang="en-US" b="1" i="1" dirty="0"/>
              <a:t>p</a:t>
            </a:r>
            <a:r>
              <a:rPr lang="en-US" dirty="0"/>
              <a:t>’’ touching such a line segment does not necessarily mean the query point is indeed covered by a fiber, we can nevertheless quickly prune all fibers that never get close enough.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BD9B3E-A42F-4763-9501-C7F849543315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38556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Based on this idea, we pre-generate a reference cross section with the trajectory of each fiber center.</a:t>
            </a:r>
          </a:p>
          <a:p>
            <a:r>
              <a:rPr lang="en-US" b="1" dirty="0"/>
              <a:t>[Click]</a:t>
            </a:r>
            <a:r>
              <a:rPr lang="en-US" dirty="0"/>
              <a:t> In addition, we discretize the cross section into a number of bins and assign to each of them intersecting trajectories.</a:t>
            </a:r>
          </a:p>
          <a:p>
            <a:endParaRPr lang="en-US" dirty="0"/>
          </a:p>
          <a:p>
            <a:r>
              <a:rPr lang="en-US" b="1" dirty="0"/>
              <a:t>[Click]</a:t>
            </a:r>
            <a:r>
              <a:rPr lang="en-US" dirty="0"/>
              <a:t> At render time, given a query point </a:t>
            </a:r>
            <a:r>
              <a:rPr lang="en-US" b="1" i="1" dirty="0"/>
              <a:t>p</a:t>
            </a:r>
            <a:r>
              <a:rPr lang="en-US" dirty="0"/>
              <a:t>’’, we then prune all fibers not intersecting the bin containing it.</a:t>
            </a:r>
          </a:p>
          <a:p>
            <a:r>
              <a:rPr lang="en-US" dirty="0"/>
              <a:t>For the remining ones, we go over them one by one and check if any of them indeed covers the query point.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BD9B3E-A42F-4763-9501-C7F849543315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13026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With the regular fibers out of the way, I will now briefly describe how our method handles flyaway fibers.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74E52F-45F4-46B4-B8EE-E338CBBA4A45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350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However, despite decades of research in graphics, high-fidelity predictive rendering of cloth remains challenging.</a:t>
            </a:r>
          </a:p>
          <a:p>
            <a:r>
              <a:rPr lang="en-US" dirty="0"/>
              <a:t>This is because fabrics generally contain diverse and complex structures which lead to their distinctive appearances.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BD9B3E-A42F-4763-9501-C7F84954331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35693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There are two types of flyaway fibers captured by the procedural model: hair and loop.</a:t>
            </a:r>
          </a:p>
          <a:p>
            <a:endParaRPr lang="en-US" dirty="0"/>
          </a:p>
          <a:p>
            <a:r>
              <a:rPr lang="en-US" dirty="0"/>
              <a:t>Hair fibers are effectively short “arcs” while the loops are randomly mutated sections of regular fibers.</a:t>
            </a:r>
          </a:p>
          <a:p>
            <a:r>
              <a:rPr lang="en-US" dirty="0"/>
              <a:t>The distribution of both types are specified by the procedural description.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BD9B3E-A42F-4763-9501-C7F849543315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53246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we show a side view of flyaway fibers in contrast to the regular ones with the hair and loop fibers drawn in red and green, respectively.</a:t>
            </a:r>
          </a:p>
          <a:p>
            <a:r>
              <a:rPr lang="en-US" dirty="0"/>
              <a:t>Note that although the hair fibers appear straight in this view, they are generally curved in 3D.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BD9B3E-A42F-4763-9501-C7F849543315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50564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Since the loop fibers are mutated versions of the regular ones, we handle them in a fully realization-free manner by slightly modifying the regular fiber lookup process I showed earlier.</a:t>
            </a:r>
          </a:p>
          <a:p>
            <a:r>
              <a:rPr lang="en-US" dirty="0"/>
              <a:t>Please see the paper for more details.</a:t>
            </a:r>
          </a:p>
          <a:p>
            <a:endParaRPr lang="en-US" dirty="0"/>
          </a:p>
          <a:p>
            <a:r>
              <a:rPr lang="en-US" b="1" dirty="0"/>
              <a:t>[Click]</a:t>
            </a:r>
          </a:p>
          <a:p>
            <a:endParaRPr lang="en-US" dirty="0"/>
          </a:p>
          <a:p>
            <a:r>
              <a:rPr lang="en-US" dirty="0"/>
              <a:t>Hair fibers are more challenging to handle as their spatial distribution is more irregular.</a:t>
            </a:r>
          </a:p>
          <a:p>
            <a:r>
              <a:rPr lang="en-US" dirty="0"/>
              <a:t>We introduce two ways to do this in the paper.</a:t>
            </a:r>
          </a:p>
          <a:p>
            <a:r>
              <a:rPr lang="en-US" dirty="0"/>
              <a:t>The first method is completely realization-free, meaning that no additional information needs to be pre-generated and stored.</a:t>
            </a:r>
          </a:p>
          <a:p>
            <a:r>
              <a:rPr lang="en-US" dirty="0"/>
              <a:t>This approach, however, is fairly slow in practice.</a:t>
            </a:r>
          </a:p>
          <a:p>
            <a:r>
              <a:rPr lang="en-US" b="1" dirty="0"/>
              <a:t>[Click]</a:t>
            </a:r>
            <a:r>
              <a:rPr lang="en-US" dirty="0"/>
              <a:t> Next, I will briefly describe our second approach, which we use to generate all paper results.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BD9B3E-A42F-4763-9501-C7F849543315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07576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second approach pre-generates all hair fibers, but only partially.</a:t>
            </a:r>
          </a:p>
          <a:p>
            <a:r>
              <a:rPr lang="en-US" dirty="0"/>
              <a:t>In particular, we create only their Z coordinates.</a:t>
            </a:r>
          </a:p>
          <a:p>
            <a:r>
              <a:rPr lang="en-US" dirty="0"/>
              <a:t>In this way, all hair fibers become 1D intervals.</a:t>
            </a:r>
          </a:p>
          <a:p>
            <a:r>
              <a:rPr lang="en-US" b="1" dirty="0"/>
              <a:t>[Click]</a:t>
            </a:r>
            <a:r>
              <a:rPr lang="en-US" dirty="0"/>
              <a:t> Then, we discretize the Z-axis using the endpoints of each fiber.</a:t>
            </a:r>
          </a:p>
          <a:p>
            <a:r>
              <a:rPr lang="en-US" dirty="0"/>
              <a:t>For each discretized segment, we also store the list of fibers covering it.</a:t>
            </a:r>
          </a:p>
          <a:p>
            <a:endParaRPr lang="en-US" dirty="0"/>
          </a:p>
          <a:p>
            <a:r>
              <a:rPr lang="en-US" b="1" dirty="0"/>
              <a:t>[Click]</a:t>
            </a:r>
            <a:r>
              <a:rPr lang="en-US" dirty="0"/>
              <a:t> At render time, given a query point </a:t>
            </a:r>
            <a:r>
              <a:rPr lang="en-US" b="1" i="1" dirty="0"/>
              <a:t>p</a:t>
            </a:r>
            <a:r>
              <a:rPr lang="en-US" dirty="0"/>
              <a:t>’, we can then efficiently retrieve all fibers from the segment containing </a:t>
            </a:r>
            <a:r>
              <a:rPr lang="en-US" b="1" i="1" dirty="0"/>
              <a:t>p</a:t>
            </a:r>
            <a:r>
              <a:rPr lang="en-US" dirty="0"/>
              <a:t>’.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BD9B3E-A42F-4763-9501-C7F849543315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90576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concludes the second major step of our method.</a:t>
            </a:r>
          </a:p>
          <a:p>
            <a:endParaRPr lang="en-US" dirty="0"/>
          </a:p>
          <a:p>
            <a:r>
              <a:rPr lang="en-US" dirty="0"/>
              <a:t>If the algorithm finds that the query point </a:t>
            </a:r>
            <a:r>
              <a:rPr lang="en-US" b="1" i="1" dirty="0"/>
              <a:t>p</a:t>
            </a:r>
            <a:r>
              <a:rPr lang="en-US" dirty="0"/>
              <a:t>’ is indeed covered by a fiber, it returns the fiber’s optical density as well as the local tangent direction.</a:t>
            </a:r>
          </a:p>
          <a:p>
            <a:r>
              <a:rPr lang="en-US" dirty="0"/>
              <a:t>These information can be used by a standard Monte Carlo volume path tracer to render the cloth model.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74E52F-45F4-46B4-B8EE-E338CBBA4A45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46602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a summary of our approach.</a:t>
            </a:r>
          </a:p>
          <a:p>
            <a:endParaRPr lang="en-US" dirty="0"/>
          </a:p>
          <a:p>
            <a:r>
              <a:rPr lang="en-US" dirty="0"/>
              <a:t>We first detect the yarn containing the query point in the fabric space and transform the point into the yarn space.</a:t>
            </a:r>
          </a:p>
          <a:p>
            <a:r>
              <a:rPr lang="en-US" dirty="0"/>
              <a:t>Then, we check if the yarn-space point is covered by a fiber by examining the procedural model description at render time.</a:t>
            </a:r>
          </a:p>
          <a:p>
            <a:r>
              <a:rPr lang="en-US" dirty="0"/>
              <a:t>This allows us to compute the material optical properties needed for rendering without fully realizing </a:t>
            </a:r>
            <a:r>
              <a:rPr lang="en-US"/>
              <a:t>the entire cloth as an anisotropic medium.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BD9B3E-A42F-4763-9501-C7F849543315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62068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Next, let me show some results.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BD9B3E-A42F-4763-9501-C7F849543315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94984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Parallel to our work, Wu and </a:t>
            </a:r>
            <a:r>
              <a:rPr lang="en-US" dirty="0" err="1"/>
              <a:t>Yuksel</a:t>
            </a:r>
            <a:r>
              <a:rPr lang="en-US" dirty="0"/>
              <a:t> have recently developed a GPU-based framework for real-time rendering of procedural textiles.</a:t>
            </a:r>
          </a:p>
          <a:p>
            <a:r>
              <a:rPr lang="en-US" dirty="0"/>
              <a:t>This technique, despite being focused on interactive performance and largely orthogonal to our method, does have some technical components that could be used for physically based rendering.</a:t>
            </a:r>
          </a:p>
          <a:p>
            <a:endParaRPr lang="en-US" dirty="0"/>
          </a:p>
          <a:p>
            <a:r>
              <a:rPr lang="en-US" dirty="0"/>
              <a:t>In particular, a key component of their approach is the core fiber approximation.</a:t>
            </a:r>
          </a:p>
          <a:p>
            <a:r>
              <a:rPr lang="en-US" dirty="0"/>
              <a:t>This approximation describes a subset of regular fibers using one “large” and displacement-mapped pipe called the core fiber.</a:t>
            </a:r>
          </a:p>
          <a:p>
            <a:r>
              <a:rPr lang="en-US" dirty="0"/>
              <a:t>This greatly reduces the memory consumption needed to render full textiles.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BD9B3E-A42F-4763-9501-C7F849543315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13164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Unfortunately, this approximation has a few problem.</a:t>
            </a:r>
          </a:p>
          <a:p>
            <a:r>
              <a:rPr lang="en-US" dirty="0"/>
              <a:t>One of them is that displacement mapping has difficulties handling overhang structures, which occurs frequently under strong fiber migration.</a:t>
            </a:r>
          </a:p>
          <a:p>
            <a:r>
              <a:rPr lang="en-US" dirty="0"/>
              <a:t>As we can see in this example, the core-fiber approximation changes the material appearance at both micro and macro scales.</a:t>
            </a:r>
          </a:p>
          <a:p>
            <a:endParaRPr lang="en-US" dirty="0"/>
          </a:p>
          <a:p>
            <a:r>
              <a:rPr lang="en-US" dirty="0"/>
              <a:t>Our method handles the procedural model exactly and enjoys its full accuracy and representative power.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BD9B3E-A42F-4763-9501-C7F849543315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2356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we show two woven fabrics rendered with our method.</a:t>
            </a:r>
          </a:p>
          <a:p>
            <a:r>
              <a:rPr lang="en-US" dirty="0"/>
              <a:t>When fully realized, both models become very large and challenging to render.</a:t>
            </a:r>
          </a:p>
          <a:p>
            <a:r>
              <a:rPr lang="en-US" dirty="0"/>
              <a:t>Our method allows these models to be rendered with only a fraction of the space, making the rendering process much more practical.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BD9B3E-A42F-4763-9501-C7F849543315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4201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baseline="0" dirty="0"/>
              <a:t>During the last few years, we have developed a series of micro-appearance cloth models.</a:t>
            </a:r>
          </a:p>
          <a:p>
            <a:r>
              <a:rPr lang="en-US" b="0" baseline="0" dirty="0"/>
              <a:t>These models offer unprecedented levels of detail and fidelity by</a:t>
            </a:r>
            <a:r>
              <a:rPr lang="en-US" baseline="0" dirty="0"/>
              <a:t> leveraging explicit fiber-level cloth geometries </a:t>
            </a:r>
            <a:r>
              <a:rPr lang="en-US" b="1" baseline="0" dirty="0"/>
              <a:t>[click] </a:t>
            </a:r>
            <a:r>
              <a:rPr lang="en-US" baseline="0" dirty="0"/>
              <a:t>which are usually acquired using volume imaging techniques such as computed micro-tomography.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BD9B3E-A42F-4763-9501-C7F84954331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07027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we show renderings of two knitted cloth models.</a:t>
            </a:r>
          </a:p>
          <a:p>
            <a:r>
              <a:rPr lang="en-US" dirty="0"/>
              <a:t>The complexity of the knitting patterns makes these models hard to describe using existing synthesis-based methods.</a:t>
            </a:r>
          </a:p>
          <a:p>
            <a:r>
              <a:rPr lang="en-US" dirty="0"/>
              <a:t>Thus, large-scale knitted fabrics have been very difficult to render.</a:t>
            </a:r>
          </a:p>
          <a:p>
            <a:endParaRPr lang="en-US" dirty="0"/>
          </a:p>
          <a:p>
            <a:r>
              <a:rPr lang="en-US" dirty="0"/>
              <a:t>Our technique allows these models to be rendered easily on a single, moderately </a:t>
            </a:r>
            <a:r>
              <a:rPr lang="en-US" dirty="0" err="1"/>
              <a:t>specced</a:t>
            </a:r>
            <a:r>
              <a:rPr lang="en-US" dirty="0"/>
              <a:t> computer.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BD9B3E-A42F-4763-9501-C7F849543315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42717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the rendering of the modified </a:t>
            </a:r>
            <a:r>
              <a:rPr lang="en-US" dirty="0" err="1"/>
              <a:t>Sponza</a:t>
            </a:r>
            <a:r>
              <a:rPr lang="en-US" dirty="0"/>
              <a:t> scene I showed earlier.</a:t>
            </a:r>
          </a:p>
          <a:p>
            <a:r>
              <a:rPr lang="en-US" dirty="0"/>
              <a:t>Now we have seen how our technique allows this challenging scene to be rendered with a single workstation.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BD9B3E-A42F-4763-9501-C7F849543315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87838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Our approach has a few limitations that can hopefully motivate future research.</a:t>
            </a:r>
          </a:p>
          <a:p>
            <a:endParaRPr lang="en-US" dirty="0"/>
          </a:p>
          <a:p>
            <a:r>
              <a:rPr lang="en-US" dirty="0"/>
              <a:t>Firstly, the hair fibers is currently a bottleneck of our method in terms of both performance and storage.</a:t>
            </a:r>
          </a:p>
          <a:p>
            <a:r>
              <a:rPr lang="en-US" dirty="0"/>
              <a:t>Thus, improving the efficiency for handling these fibers will be very beneficial.</a:t>
            </a:r>
          </a:p>
          <a:p>
            <a:endParaRPr lang="en-US" dirty="0"/>
          </a:p>
          <a:p>
            <a:r>
              <a:rPr lang="en-US" dirty="0"/>
              <a:t>Secondly, our technique currently provides only volumetric model description.</a:t>
            </a:r>
          </a:p>
          <a:p>
            <a:r>
              <a:rPr lang="en-US" dirty="0"/>
              <a:t>It would be nice if we can extend it to support fiber meshes and BCSDFs.</a:t>
            </a:r>
          </a:p>
          <a:p>
            <a:endParaRPr lang="en-US" dirty="0"/>
          </a:p>
          <a:p>
            <a:r>
              <a:rPr lang="en-US" dirty="0"/>
              <a:t>Thirdly, enabling level-of-detail rendering of detailed procedural textiles is an important topic for future research.</a:t>
            </a:r>
          </a:p>
          <a:p>
            <a:endParaRPr lang="en-US" dirty="0"/>
          </a:p>
          <a:p>
            <a:r>
              <a:rPr lang="en-US" dirty="0"/>
              <a:t>Lastly, it is interesting to see whether the techniques developed in this work can be generalized to handle other procedural models beyond fabrics.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BD9B3E-A42F-4763-9501-C7F849543315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97554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conclusion, we introduce a new technique to render large procedural textiles without full model realizations.</a:t>
            </a:r>
          </a:p>
          <a:p>
            <a:endParaRPr lang="en-US" dirty="0"/>
          </a:p>
          <a:p>
            <a:r>
              <a:rPr lang="en-US" dirty="0"/>
              <a:t>Our method leverages new algorithms and data structures to look up both regular and flyaway fibers on the fly while storing only a fraction of full model realizations.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BD9B3E-A42F-4763-9501-C7F849543315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20191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thank our funding agencies, and thank you for your attention.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BD9B3E-A42F-4763-9501-C7F849543315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830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Previously, these measured geometries are usually described</a:t>
            </a:r>
            <a:r>
              <a:rPr lang="en-US" baseline="0" dirty="0"/>
              <a:t> using high-resolution 3D volumes or fiber-meshes.</a:t>
            </a:r>
          </a:p>
          <a:p>
            <a:endParaRPr lang="en-US" baseline="0" dirty="0"/>
          </a:p>
          <a:p>
            <a:r>
              <a:rPr lang="en-US" baseline="0" dirty="0"/>
              <a:t>These data-driven models, however, have a few problems.</a:t>
            </a:r>
          </a:p>
          <a:p>
            <a:endParaRPr lang="en-US" baseline="0" dirty="0"/>
          </a:p>
          <a:p>
            <a:r>
              <a:rPr lang="en-US" b="0" baseline="0" dirty="0"/>
              <a:t>First, representing micron-scale geometries takes lots of data.</a:t>
            </a:r>
          </a:p>
          <a:p>
            <a:r>
              <a:rPr lang="en-US" b="0" baseline="0" dirty="0"/>
              <a:t>Second, the lack of high-level information makes these models very difficult, if not impossible, to edit.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BD9B3E-A42F-4763-9501-C7F84954331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3088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Fortunately, these problems can be addressed using the procedural model originated in textile research.</a:t>
            </a:r>
          </a:p>
          <a:p>
            <a:r>
              <a:rPr lang="en-US" dirty="0"/>
              <a:t>This model was first adopted to graphics by Schroder et al. in 2015.</a:t>
            </a:r>
          </a:p>
          <a:p>
            <a:r>
              <a:rPr lang="en-US" dirty="0"/>
              <a:t>Recently, we have refined this model and shown how to construct them based on physical measurements.</a:t>
            </a:r>
          </a:p>
          <a:p>
            <a:endParaRPr lang="en-US" dirty="0"/>
          </a:p>
          <a:p>
            <a:r>
              <a:rPr lang="en-US" dirty="0"/>
              <a:t>The procedural cloth model </a:t>
            </a:r>
            <a:r>
              <a:rPr lang="en-US" baseline="0" dirty="0"/>
              <a:t>describes a fabric’s micro-geometries statistically and is very compact: only 22 floating point numbers are needed to describe a yarn.</a:t>
            </a:r>
          </a:p>
          <a:p>
            <a:endParaRPr lang="en-US" baseline="0" dirty="0"/>
          </a:p>
          <a:p>
            <a:r>
              <a:rPr lang="en-US" baseline="0" dirty="0"/>
              <a:t>And editing can be achieved by simply changing the parameter values.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BD9B3E-A42F-4763-9501-C7F84954331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2367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However, one major problem remains: physically based rendering of these procedural models generally require them to be converted back into data-drive formats.</a:t>
            </a:r>
          </a:p>
          <a:p>
            <a:r>
              <a:rPr lang="en-US" dirty="0"/>
              <a:t>At render time, this basically undoes the compactness offered by being procedural.</a:t>
            </a:r>
          </a:p>
          <a:p>
            <a:endParaRPr lang="en-US" dirty="0"/>
          </a:p>
          <a:p>
            <a:r>
              <a:rPr lang="en-US" b="1" dirty="0"/>
              <a:t>[Click]</a:t>
            </a:r>
            <a:r>
              <a:rPr lang="en-US" dirty="0"/>
              <a:t> Also, large procedural models can become extremely data-intensive when fully realized, making them impractical to render.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BD9B3E-A42F-4763-9501-C7F84954331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1572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this paper, we introduce a new technique to remove the need to </a:t>
            </a:r>
            <a:r>
              <a:rPr lang="en-US"/>
              <a:t>fully realize </a:t>
            </a:r>
            <a:r>
              <a:rPr lang="en-US" dirty="0"/>
              <a:t>procedural cloth models at render time.</a:t>
            </a:r>
          </a:p>
          <a:p>
            <a:endParaRPr lang="en-US" dirty="0"/>
          </a:p>
          <a:p>
            <a:r>
              <a:rPr lang="en-US" b="1" dirty="0"/>
              <a:t>[Click]</a:t>
            </a:r>
            <a:r>
              <a:rPr lang="en-US" dirty="0"/>
              <a:t> Our method handles the model exactly by imposing no approximations to the model itself.</a:t>
            </a:r>
          </a:p>
          <a:p>
            <a:endParaRPr lang="en-US" dirty="0"/>
          </a:p>
          <a:p>
            <a:r>
              <a:rPr lang="en-US" b="1" dirty="0"/>
              <a:t>[Click]</a:t>
            </a:r>
            <a:r>
              <a:rPr lang="en-US" dirty="0"/>
              <a:t> In practice, it offers a good balance between memory consumption and performance.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BD9B3E-A42F-4763-9501-C7F84954331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3695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particular, our method provides a semi-implicit volumetric description for fabrics based on the procedural model.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That is, given a 3D location, our method returns the material properties, including optical density and fiber orientation, at this location.</a:t>
            </a:r>
          </a:p>
          <a:p>
            <a:endParaRPr lang="en-US" dirty="0"/>
          </a:p>
          <a:p>
            <a:r>
              <a:rPr lang="en-US" b="1" dirty="0"/>
              <a:t>[Click]</a:t>
            </a:r>
          </a:p>
          <a:p>
            <a:endParaRPr lang="en-US" dirty="0"/>
          </a:p>
          <a:p>
            <a:r>
              <a:rPr lang="en-US" dirty="0"/>
              <a:t>This allows the cloth to be treated as anisotropic participating medium.</a:t>
            </a:r>
          </a:p>
          <a:p>
            <a:r>
              <a:rPr lang="en-US" dirty="0"/>
              <a:t>Under this formulation, light scatters inside the cloth volume.</a:t>
            </a:r>
          </a:p>
          <a:p>
            <a:r>
              <a:rPr lang="en-US" dirty="0"/>
              <a:t>Where and how light scatters are controlled by the local material properties.</a:t>
            </a:r>
          </a:p>
          <a:p>
            <a:endParaRPr lang="en-US" dirty="0"/>
          </a:p>
          <a:p>
            <a:r>
              <a:rPr lang="en-US" b="1" dirty="0"/>
              <a:t>[Click] </a:t>
            </a:r>
            <a:r>
              <a:rPr lang="en-US" dirty="0"/>
              <a:t>These models can be rendered using standard Monte Carlo methods such as volume path tracing </a:t>
            </a:r>
            <a:r>
              <a:rPr lang="en-US" altLang="zh-CN" dirty="0"/>
              <a:t>with delta tracking.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BD9B3E-A42F-4763-9501-C7F84954331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5878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74438999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80261598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50541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FD5A06-A443-45A9-AE12-D848CF53CE5C}" type="datetimeFigureOut">
              <a:rPr lang="en-US" smtClean="0"/>
              <a:t>6/23/2017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48930" y="6356350"/>
            <a:ext cx="6094141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94892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0BFF66-157A-4DFC-BEBB-AABEBB28B2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773255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0541" y="1233178"/>
            <a:ext cx="5869259" cy="548829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233178"/>
            <a:ext cx="5865892" cy="5488297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60500337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41647458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2917550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0541" y="1"/>
            <a:ext cx="9551020" cy="10537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25" y="1176454"/>
            <a:ext cx="11887551" cy="55450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026" name="Picture 2" descr="EGSR 2017 Helsinki, Finland, June 19-21"/>
          <p:cNvPicPr>
            <a:picLocks noChangeAspect="1" noChangeArrowheads="1"/>
          </p:cNvPicPr>
          <p:nvPr userDrawn="1"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502"/>
          <a:stretch/>
        </p:blipFill>
        <p:spPr bwMode="auto">
          <a:xfrm>
            <a:off x="9874404" y="50421"/>
            <a:ext cx="2267415" cy="494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2603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4" r:id="rId5"/>
    <p:sldLayoutId id="2147483655" r:id="rId6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g"/><Relationship Id="rId3" Type="http://schemas.openxmlformats.org/officeDocument/2006/relationships/image" Target="../media/image30.jpg"/><Relationship Id="rId7" Type="http://schemas.openxmlformats.org/officeDocument/2006/relationships/image" Target="../media/image3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3.jpg"/><Relationship Id="rId5" Type="http://schemas.openxmlformats.org/officeDocument/2006/relationships/image" Target="../media/image32.jpg"/><Relationship Id="rId4" Type="http://schemas.openxmlformats.org/officeDocument/2006/relationships/image" Target="../media/image31.jpg"/><Relationship Id="rId9" Type="http://schemas.openxmlformats.org/officeDocument/2006/relationships/image" Target="../media/image3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9.png"/><Relationship Id="rId5" Type="http://schemas.microsoft.com/office/2007/relationships/hdphoto" Target="../media/hdphoto1.wdp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microsoft.com/office/2007/relationships/media" Target="../media/media2.mp4"/><Relationship Id="rId7" Type="http://schemas.openxmlformats.org/officeDocument/2006/relationships/image" Target="../media/image40.png"/><Relationship Id="rId12" Type="http://schemas.openxmlformats.org/officeDocument/2006/relationships/image" Target="../media/image4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13.xml"/><Relationship Id="rId11" Type="http://schemas.openxmlformats.org/officeDocument/2006/relationships/image" Target="../media/image43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42.png"/><Relationship Id="rId4" Type="http://schemas.openxmlformats.org/officeDocument/2006/relationships/video" Target="../media/media2.mp4"/><Relationship Id="rId9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7.png"/><Relationship Id="rId5" Type="http://schemas.microsoft.com/office/2007/relationships/hdphoto" Target="../media/hdphoto2.wdp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5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53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10" Type="http://schemas.openxmlformats.org/officeDocument/2006/relationships/image" Target="../media/image62.png"/><Relationship Id="rId4" Type="http://schemas.openxmlformats.org/officeDocument/2006/relationships/image" Target="../media/image56.png"/><Relationship Id="rId9" Type="http://schemas.openxmlformats.org/officeDocument/2006/relationships/image" Target="../media/image6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10" Type="http://schemas.openxmlformats.org/officeDocument/2006/relationships/image" Target="../media/image62.png"/><Relationship Id="rId4" Type="http://schemas.openxmlformats.org/officeDocument/2006/relationships/image" Target="../media/image56.png"/><Relationship Id="rId9" Type="http://schemas.openxmlformats.org/officeDocument/2006/relationships/image" Target="../media/image6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slideLayout" Target="../slideLayouts/slideLayout5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10" Type="http://schemas.openxmlformats.org/officeDocument/2006/relationships/image" Target="../media/image62.png"/><Relationship Id="rId4" Type="http://schemas.openxmlformats.org/officeDocument/2006/relationships/image" Target="../media/image56.png"/><Relationship Id="rId9" Type="http://schemas.openxmlformats.org/officeDocument/2006/relationships/image" Target="../media/image6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.xml"/><Relationship Id="rId4" Type="http://schemas.openxmlformats.org/officeDocument/2006/relationships/image" Target="../media/image7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5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18.png"/><Relationship Id="rId5" Type="http://schemas.openxmlformats.org/officeDocument/2006/relationships/image" Target="../media/image13.png"/><Relationship Id="rId4" Type="http://schemas.openxmlformats.org/officeDocument/2006/relationships/image" Target="../media/image17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g"/><Relationship Id="rId3" Type="http://schemas.openxmlformats.org/officeDocument/2006/relationships/image" Target="../media/image30.jpg"/><Relationship Id="rId7" Type="http://schemas.openxmlformats.org/officeDocument/2006/relationships/image" Target="../media/image34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3.jpg"/><Relationship Id="rId5" Type="http://schemas.openxmlformats.org/officeDocument/2006/relationships/image" Target="../media/image32.jpg"/><Relationship Id="rId4" Type="http://schemas.openxmlformats.org/officeDocument/2006/relationships/image" Target="../media/image31.jpg"/><Relationship Id="rId9" Type="http://schemas.openxmlformats.org/officeDocument/2006/relationships/image" Target="../media/image36.jp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png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5.jpg"/><Relationship Id="rId7" Type="http://schemas.openxmlformats.org/officeDocument/2006/relationships/image" Target="../media/image2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8.jpg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78497" y="2212248"/>
            <a:ext cx="9435019" cy="590931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36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Fiber-Level On-the-Fly Procedural Textiles</a:t>
            </a:r>
            <a:endParaRPr lang="en-US" sz="2800" i="1" dirty="0">
              <a:solidFill>
                <a:schemeClr val="bg1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00069" y="3376478"/>
            <a:ext cx="65918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Fujun Luan</a:t>
            </a:r>
            <a:r>
              <a:rPr lang="en-US" sz="2400" baseline="30000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1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      </a:t>
            </a:r>
            <a:r>
              <a:rPr lang="en-US" sz="2400" b="1" dirty="0" err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Shuang</a:t>
            </a:r>
            <a:r>
              <a:rPr lang="en-US" sz="24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 Zhao</a:t>
            </a:r>
            <a:r>
              <a:rPr lang="en-US" sz="2400" b="1" baseline="30000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2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      Kavita Bala</a:t>
            </a:r>
            <a:r>
              <a:rPr lang="en-US" sz="2400" baseline="30000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788656" y="3993126"/>
            <a:ext cx="35551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en-US" baseline="30000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1</a:t>
            </a:r>
            <a:r>
              <a:rPr lang="en-US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Cornell University</a:t>
            </a:r>
          </a:p>
          <a:p>
            <a:pPr algn="r">
              <a:defRPr/>
            </a:pPr>
            <a:r>
              <a:rPr lang="en-US" b="1" baseline="30000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2</a:t>
            </a:r>
            <a:r>
              <a:rPr lang="en-US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University of California, Irvine</a:t>
            </a:r>
          </a:p>
        </p:txBody>
      </p:sp>
      <p:pic>
        <p:nvPicPr>
          <p:cNvPr id="1026" name="Picture 2" descr="http://www.wwll.com/images/logos/teams/uci-256.png">
            <a:extLst>
              <a:ext uri="{FF2B5EF4-FFF2-40B4-BE49-F238E27FC236}">
                <a16:creationId xmlns:a16="http://schemas.microsoft.com/office/drawing/2014/main" id="{E4DDC028-FE2F-4866-B0D9-4EDADC245D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4126" y="5297554"/>
            <a:ext cx="1328531" cy="1328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studentessentials.cornell.edu/images/project/cuseal_full_white240.png">
            <a:extLst>
              <a:ext uri="{FF2B5EF4-FFF2-40B4-BE49-F238E27FC236}">
                <a16:creationId xmlns:a16="http://schemas.microsoft.com/office/drawing/2014/main" id="{1FBD2E8A-1F9E-468F-895E-39CACFB288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7617" y="5148469"/>
            <a:ext cx="1517373" cy="1517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970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32"/>
          <a:stretch/>
        </p:blipFill>
        <p:spPr>
          <a:xfrm>
            <a:off x="0" y="1143002"/>
            <a:ext cx="9333836" cy="5714999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9333836" y="1143002"/>
            <a:ext cx="1432299" cy="5714999"/>
            <a:chOff x="9374269" y="1027613"/>
            <a:chExt cx="1298248" cy="5180123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74269" y="1027613"/>
              <a:ext cx="1298248" cy="1730997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74269" y="2758611"/>
              <a:ext cx="1298248" cy="1730998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74269" y="4476739"/>
              <a:ext cx="1298248" cy="1730997"/>
            </a:xfrm>
            <a:prstGeom prst="rect">
              <a:avLst/>
            </a:prstGeom>
          </p:spPr>
        </p:pic>
      </p:grpSp>
      <p:grpSp>
        <p:nvGrpSpPr>
          <p:cNvPr id="12" name="Group 11"/>
          <p:cNvGrpSpPr/>
          <p:nvPr/>
        </p:nvGrpSpPr>
        <p:grpSpPr>
          <a:xfrm>
            <a:off x="10766135" y="1143001"/>
            <a:ext cx="1428749" cy="5714999"/>
            <a:chOff x="5350942" y="-278681"/>
            <a:chExt cx="1714500" cy="685800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50942" y="-278681"/>
              <a:ext cx="1714500" cy="2286000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50942" y="2007319"/>
              <a:ext cx="1714500" cy="2286000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50942" y="4293319"/>
              <a:ext cx="1714500" cy="2286000"/>
            </a:xfrm>
            <a:prstGeom prst="rect">
              <a:avLst/>
            </a:prstGeom>
          </p:spPr>
        </p:pic>
      </p:grpSp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 (Preview)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0" y="1143001"/>
            <a:ext cx="3231975" cy="1200329"/>
          </a:xfrm>
          <a:prstGeom prst="rect">
            <a:avLst/>
          </a:prstGeom>
          <a:solidFill>
            <a:srgbClr val="000000">
              <a:alpha val="69804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33K </a:t>
            </a:r>
            <a:r>
              <a:rPr lang="en-US" sz="2400" dirty="0">
                <a:solidFill>
                  <a:schemeClr val="bg1"/>
                </a:solidFill>
              </a:rPr>
              <a:t>yarns, </a:t>
            </a:r>
            <a:r>
              <a:rPr lang="en-US" sz="2400" b="1" dirty="0">
                <a:solidFill>
                  <a:schemeClr val="bg1"/>
                </a:solidFill>
              </a:rPr>
              <a:t>8M </a:t>
            </a:r>
            <a:r>
              <a:rPr lang="en-US" sz="2400" dirty="0">
                <a:solidFill>
                  <a:schemeClr val="bg1"/>
                </a:solidFill>
              </a:rPr>
              <a:t>fibers</a:t>
            </a:r>
          </a:p>
          <a:p>
            <a:r>
              <a:rPr lang="en-US" sz="2400" dirty="0">
                <a:solidFill>
                  <a:schemeClr val="bg1"/>
                </a:solidFill>
              </a:rPr>
              <a:t>Fully realized: </a:t>
            </a:r>
            <a:r>
              <a:rPr lang="en-US" sz="2400" b="1" dirty="0">
                <a:solidFill>
                  <a:srgbClr val="FF0000"/>
                </a:solidFill>
              </a:rPr>
              <a:t>867 GB</a:t>
            </a:r>
            <a:br>
              <a:rPr lang="en-US" sz="2400" dirty="0">
                <a:solidFill>
                  <a:schemeClr val="bg1"/>
                </a:solidFill>
              </a:rPr>
            </a:br>
            <a:r>
              <a:rPr lang="en-US" sz="2400" dirty="0">
                <a:solidFill>
                  <a:schemeClr val="bg1"/>
                </a:solidFill>
              </a:rPr>
              <a:t>Ours: </a:t>
            </a:r>
            <a:r>
              <a:rPr lang="en-US" sz="2400" b="1" dirty="0">
                <a:solidFill>
                  <a:schemeClr val="accent6"/>
                </a:solidFill>
              </a:rPr>
              <a:t>18.5 GB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9333836" y="1157202"/>
            <a:ext cx="641522" cy="400110"/>
          </a:xfrm>
          <a:prstGeom prst="rect">
            <a:avLst/>
          </a:prstGeom>
          <a:solidFill>
            <a:srgbClr val="000000">
              <a:alpha val="50196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10X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766135" y="1157202"/>
            <a:ext cx="641522" cy="400110"/>
          </a:xfrm>
          <a:prstGeom prst="rect">
            <a:avLst/>
          </a:prstGeom>
          <a:solidFill>
            <a:srgbClr val="000000">
              <a:alpha val="50196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10X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333836" y="3052736"/>
            <a:ext cx="784189" cy="400110"/>
          </a:xfrm>
          <a:prstGeom prst="rect">
            <a:avLst/>
          </a:prstGeom>
          <a:solidFill>
            <a:srgbClr val="000000">
              <a:alpha val="50196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100X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9333836" y="4948270"/>
            <a:ext cx="784189" cy="400110"/>
          </a:xfrm>
          <a:prstGeom prst="rect">
            <a:avLst/>
          </a:prstGeom>
          <a:solidFill>
            <a:srgbClr val="000000">
              <a:alpha val="50196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400X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0766135" y="3038534"/>
            <a:ext cx="784189" cy="400110"/>
          </a:xfrm>
          <a:prstGeom prst="rect">
            <a:avLst/>
          </a:prstGeom>
          <a:solidFill>
            <a:srgbClr val="000000">
              <a:alpha val="50196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100X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0766134" y="4969044"/>
            <a:ext cx="784189" cy="400110"/>
          </a:xfrm>
          <a:prstGeom prst="rect">
            <a:avLst/>
          </a:prstGeom>
          <a:solidFill>
            <a:srgbClr val="000000">
              <a:alpha val="50196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400X</a:t>
            </a:r>
          </a:p>
        </p:txBody>
      </p:sp>
    </p:spTree>
    <p:extLst>
      <p:ext uri="{BB962C8B-B14F-4D97-AF65-F5344CB8AC3E}">
        <p14:creationId xmlns:p14="http://schemas.microsoft.com/office/powerpoint/2010/main" val="3151043089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66966" y="2911936"/>
            <a:ext cx="6109365" cy="1034129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pPr>
              <a:lnSpc>
                <a:spcPct val="90000"/>
              </a:lnSpc>
            </a:pPr>
            <a:r>
              <a:rPr lang="en-US" sz="3200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Background:</a:t>
            </a:r>
            <a:endParaRPr lang="en-US" sz="3600" dirty="0">
              <a:solidFill>
                <a:schemeClr val="bg1"/>
              </a:solidFill>
              <a:latin typeface="+mj-lt"/>
              <a:cs typeface="Times New Roman" panose="02020603050405020304" pitchFamily="18" charset="0"/>
            </a:endParaRPr>
          </a:p>
          <a:p>
            <a:pPr algn="ctr">
              <a:lnSpc>
                <a:spcPct val="90000"/>
              </a:lnSpc>
            </a:pPr>
            <a:r>
              <a:rPr lang="en-US" sz="36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Procedural Cloth Modeling</a:t>
            </a:r>
            <a:endParaRPr lang="en-US" sz="2800" i="1" dirty="0">
              <a:solidFill>
                <a:schemeClr val="bg1"/>
              </a:solidFill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3" name="Picture 2" descr="http://www.wwll.com/images/logos/teams/uci-256.png">
            <a:extLst>
              <a:ext uri="{FF2B5EF4-FFF2-40B4-BE49-F238E27FC236}">
                <a16:creationId xmlns:a16="http://schemas.microsoft.com/office/drawing/2014/main" id="{E220A6A7-D90B-4BF2-B181-2AE269E027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4126" y="5297554"/>
            <a:ext cx="1328531" cy="1328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s://studentessentials.cornell.edu/images/project/cuseal_full_white240.png">
            <a:extLst>
              <a:ext uri="{FF2B5EF4-FFF2-40B4-BE49-F238E27FC236}">
                <a16:creationId xmlns:a16="http://schemas.microsoft.com/office/drawing/2014/main" id="{B944AE38-CFB6-4DEF-A559-43EF2E74E8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7617" y="5148469"/>
            <a:ext cx="1517373" cy="1517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7305261"/>
      </p:ext>
    </p:extLst>
  </p:cSld>
  <p:clrMapOvr>
    <a:masterClrMapping/>
  </p:clrMapOvr>
  <p:transition spd="slow">
    <p:fade thruBlk="1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cs typeface="Times New Roman" panose="02020603050405020304" pitchFamily="18" charset="0"/>
              </a:rPr>
              <a:t>Cloth Structures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6254803" y="2105009"/>
            <a:ext cx="4627905" cy="1840170"/>
            <a:chOff x="6254803" y="2105009"/>
            <a:chExt cx="4627905" cy="1840170"/>
          </a:xfrm>
        </p:grpSpPr>
        <p:sp>
          <p:nvSpPr>
            <p:cNvPr id="53" name="TextBox 52"/>
            <p:cNvSpPr txBox="1"/>
            <p:nvPr/>
          </p:nvSpPr>
          <p:spPr>
            <a:xfrm>
              <a:off x="10013559" y="2105009"/>
              <a:ext cx="86914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+mj-lt"/>
                  <a:cs typeface="Times New Roman" panose="02020603050405020304" pitchFamily="18" charset="0"/>
                </a:rPr>
                <a:t>Ply 1</a:t>
              </a:r>
            </a:p>
          </p:txBody>
        </p:sp>
        <p:pic>
          <p:nvPicPr>
            <p:cNvPr id="55" name="Picture 54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47" t="18066" r="3007" b="18024"/>
            <a:stretch/>
          </p:blipFill>
          <p:spPr>
            <a:xfrm>
              <a:off x="6254803" y="2321578"/>
              <a:ext cx="3778890" cy="1385676"/>
            </a:xfrm>
            <a:prstGeom prst="rect">
              <a:avLst/>
            </a:prstGeom>
          </p:spPr>
        </p:pic>
        <p:sp>
          <p:nvSpPr>
            <p:cNvPr id="56" name="TextBox 55"/>
            <p:cNvSpPr txBox="1"/>
            <p:nvPr/>
          </p:nvSpPr>
          <p:spPr>
            <a:xfrm>
              <a:off x="7685315" y="3421959"/>
              <a:ext cx="91781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dirty="0">
                  <a:latin typeface="+mj-lt"/>
                  <a:cs typeface="Times New Roman" panose="02020603050405020304" pitchFamily="18" charset="0"/>
                </a:rPr>
                <a:t>Yarn</a:t>
              </a: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10013558" y="2815851"/>
              <a:ext cx="86914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+mj-lt"/>
                  <a:cs typeface="Times New Roman" panose="02020603050405020304" pitchFamily="18" charset="0"/>
                </a:rPr>
                <a:t>Ply 2</a:t>
              </a: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10013558" y="3341046"/>
              <a:ext cx="86914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+mj-lt"/>
                  <a:cs typeface="Times New Roman" panose="02020603050405020304" pitchFamily="18" charset="0"/>
                </a:rPr>
                <a:t>Ply 3</a:t>
              </a: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2650" y="2730482"/>
            <a:ext cx="3859744" cy="2429393"/>
          </a:xfrm>
          <a:prstGeom prst="rect">
            <a:avLst/>
          </a:prstGeom>
        </p:spPr>
      </p:pic>
      <p:sp>
        <p:nvSpPr>
          <p:cNvPr id="67" name="TextBox 66"/>
          <p:cNvSpPr txBox="1"/>
          <p:nvPr/>
        </p:nvSpPr>
        <p:spPr>
          <a:xfrm>
            <a:off x="2500202" y="5273951"/>
            <a:ext cx="10246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latin typeface="+mj-lt"/>
                <a:cs typeface="Times New Roman" panose="02020603050405020304" pitchFamily="18" charset="0"/>
              </a:rPr>
              <a:t>Cloth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6352822" y="4741373"/>
            <a:ext cx="5135982" cy="1375406"/>
            <a:chOff x="6352822" y="4533905"/>
            <a:chExt cx="5135982" cy="1375406"/>
          </a:xfrm>
        </p:grpSpPr>
        <p:pic>
          <p:nvPicPr>
            <p:cNvPr id="60" name="Picture 5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2822" y="4533905"/>
              <a:ext cx="3680870" cy="1114576"/>
            </a:xfrm>
            <a:prstGeom prst="rect">
              <a:avLst/>
            </a:prstGeom>
          </p:spPr>
        </p:pic>
        <p:sp>
          <p:nvSpPr>
            <p:cNvPr id="61" name="TextBox 60"/>
            <p:cNvSpPr txBox="1"/>
            <p:nvPr/>
          </p:nvSpPr>
          <p:spPr>
            <a:xfrm>
              <a:off x="7802622" y="5386091"/>
              <a:ext cx="68320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dirty="0">
                  <a:latin typeface="+mj-lt"/>
                  <a:cs typeface="Times New Roman" panose="02020603050405020304" pitchFamily="18" charset="0"/>
                </a:rPr>
                <a:t>Ply</a:t>
              </a:r>
            </a:p>
          </p:txBody>
        </p:sp>
        <p:sp>
          <p:nvSpPr>
            <p:cNvPr id="62" name="Right Brace 61"/>
            <p:cNvSpPr/>
            <p:nvPr/>
          </p:nvSpPr>
          <p:spPr>
            <a:xfrm>
              <a:off x="10131433" y="4550687"/>
              <a:ext cx="218960" cy="1042355"/>
            </a:xfrm>
            <a:prstGeom prst="rightBrace">
              <a:avLst>
                <a:gd name="adj1" fmla="val 32575"/>
                <a:gd name="adj2" fmla="val 50000"/>
              </a:avLst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0448134" y="4841031"/>
              <a:ext cx="104067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+mj-lt"/>
                  <a:cs typeface="Times New Roman" panose="02020603050405020304" pitchFamily="18" charset="0"/>
                </a:rPr>
                <a:t>Fibers</a:t>
              </a: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3705346" y="1365532"/>
            <a:ext cx="47804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latin typeface="+mj-lt"/>
                <a:cs typeface="Times New Roman" panose="02020603050405020304" pitchFamily="18" charset="0"/>
              </a:rPr>
              <a:t>Hierarchy</a:t>
            </a:r>
            <a:r>
              <a:rPr lang="en-US" sz="2800" dirty="0">
                <a:latin typeface="+mj-lt"/>
                <a:cs typeface="Times New Roman" panose="02020603050405020304" pitchFamily="18" charset="0"/>
              </a:rPr>
              <a:t> of cloth structures</a:t>
            </a:r>
            <a:endParaRPr lang="en-US" sz="2800" dirty="0">
              <a:latin typeface="+mj-lt"/>
            </a:endParaRPr>
          </a:p>
        </p:txBody>
      </p:sp>
      <p:sp>
        <p:nvSpPr>
          <p:cNvPr id="20" name="Left Arrow 28"/>
          <p:cNvSpPr/>
          <p:nvPr/>
        </p:nvSpPr>
        <p:spPr>
          <a:xfrm flipH="1">
            <a:off x="5218404" y="2647475"/>
            <a:ext cx="858407" cy="798415"/>
          </a:xfrm>
          <a:prstGeom prst="leftArrow">
            <a:avLst/>
          </a:prstGeom>
          <a:gradFill>
            <a:gsLst>
              <a:gs pos="0">
                <a:schemeClr val="accent2">
                  <a:lumMod val="75000"/>
                  <a:alpha val="80000"/>
                </a:schemeClr>
              </a:gs>
              <a:gs pos="100000">
                <a:srgbClr val="EA6B14">
                  <a:alpha val="80000"/>
                </a:srgbClr>
              </a:gs>
            </a:gsLst>
            <a:lin ang="0" scaled="1"/>
          </a:gra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600" dirty="0"/>
          </a:p>
        </p:txBody>
      </p:sp>
      <p:sp>
        <p:nvSpPr>
          <p:cNvPr id="21" name="Left Arrow 28"/>
          <p:cNvSpPr/>
          <p:nvPr/>
        </p:nvSpPr>
        <p:spPr>
          <a:xfrm rot="5400000" flipH="1">
            <a:off x="7778568" y="4104240"/>
            <a:ext cx="829377" cy="798415"/>
          </a:xfrm>
          <a:prstGeom prst="leftArrow">
            <a:avLst/>
          </a:prstGeom>
          <a:gradFill>
            <a:gsLst>
              <a:gs pos="0">
                <a:schemeClr val="accent2">
                  <a:lumMod val="75000"/>
                  <a:alpha val="80000"/>
                </a:schemeClr>
              </a:gs>
              <a:gs pos="100000">
                <a:srgbClr val="EA6B14">
                  <a:alpha val="80000"/>
                </a:srgbClr>
              </a:gs>
            </a:gsLst>
            <a:lin ang="0" scaled="1"/>
          </a:gra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31701282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Procedural Ply Formation</a:t>
            </a:r>
          </a:p>
        </p:txBody>
      </p:sp>
      <p:pic>
        <p:nvPicPr>
          <p:cNvPr id="4" name="illu_revolution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t="5891" b="10137"/>
          <a:stretch/>
        </p:blipFill>
        <p:spPr>
          <a:xfrm>
            <a:off x="507659" y="2970608"/>
            <a:ext cx="5855368" cy="3687679"/>
          </a:xfrm>
          <a:prstGeom prst="rect">
            <a:avLst/>
          </a:prstGeom>
        </p:spPr>
      </p:pic>
      <p:pic>
        <p:nvPicPr>
          <p:cNvPr id="7" name="illu_revolution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8"/>
          <a:srcRect t="5891" b="10137"/>
          <a:stretch/>
        </p:blipFill>
        <p:spPr>
          <a:xfrm>
            <a:off x="507659" y="2970608"/>
            <a:ext cx="5855368" cy="3687679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457616" y="1397794"/>
            <a:ext cx="5790368" cy="1456801"/>
            <a:chOff x="3200816" y="1547249"/>
            <a:chExt cx="5790368" cy="1456801"/>
          </a:xfrm>
        </p:grpSpPr>
        <p:sp>
          <p:nvSpPr>
            <p:cNvPr id="9" name="TextBox 8"/>
            <p:cNvSpPr txBox="1"/>
            <p:nvPr/>
          </p:nvSpPr>
          <p:spPr>
            <a:xfrm>
              <a:off x="3200816" y="1547249"/>
              <a:ext cx="208262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/>
                <a:t>Each ply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200816" y="2357719"/>
              <a:ext cx="579036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contained in </a:t>
              </a:r>
              <a:r>
                <a:rPr lang="en-US" sz="3600" b="1" dirty="0"/>
                <a:t>circular cylinder</a:t>
              </a:r>
              <a:endParaRPr lang="en-US" sz="2800" b="1" dirty="0"/>
            </a:p>
          </p:txBody>
        </p:sp>
      </p:grpSp>
      <p:pic>
        <p:nvPicPr>
          <p:cNvPr id="49" name="Picture 4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6364" y="1117271"/>
            <a:ext cx="3302865" cy="1207585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 flipV="1">
            <a:off x="2731093" y="1462815"/>
            <a:ext cx="2575541" cy="516287"/>
            <a:chOff x="2328153" y="3888965"/>
            <a:chExt cx="4588213" cy="919743"/>
          </a:xfrm>
        </p:grpSpPr>
        <p:sp>
          <p:nvSpPr>
            <p:cNvPr id="13" name="Freeform 12"/>
            <p:cNvSpPr/>
            <p:nvPr/>
          </p:nvSpPr>
          <p:spPr>
            <a:xfrm>
              <a:off x="2655651" y="3894307"/>
              <a:ext cx="4260715" cy="914401"/>
            </a:xfrm>
            <a:custGeom>
              <a:avLst/>
              <a:gdLst>
                <a:gd name="connsiteX0" fmla="*/ 0 w 4260715"/>
                <a:gd name="connsiteY0" fmla="*/ 0 h 914400"/>
                <a:gd name="connsiteX1" fmla="*/ 4260715 w 4260715"/>
                <a:gd name="connsiteY1" fmla="*/ 0 h 914400"/>
                <a:gd name="connsiteX2" fmla="*/ 4260715 w 4260715"/>
                <a:gd name="connsiteY2" fmla="*/ 914400 h 914400"/>
                <a:gd name="connsiteX3" fmla="*/ 0 w 4260715"/>
                <a:gd name="connsiteY3" fmla="*/ 914400 h 914400"/>
                <a:gd name="connsiteX4" fmla="*/ 327498 w 4260715"/>
                <a:gd name="connsiteY4" fmla="*/ 457200 h 914400"/>
                <a:gd name="connsiteX5" fmla="*/ 0 w 4260715"/>
                <a:gd name="connsiteY5" fmla="*/ 0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60715" h="914400">
                  <a:moveTo>
                    <a:pt x="0" y="0"/>
                  </a:moveTo>
                  <a:lnTo>
                    <a:pt x="4260715" y="0"/>
                  </a:lnTo>
                  <a:lnTo>
                    <a:pt x="4260715" y="914400"/>
                  </a:lnTo>
                  <a:lnTo>
                    <a:pt x="0" y="914400"/>
                  </a:lnTo>
                  <a:cubicBezTo>
                    <a:pt x="180872" y="914400"/>
                    <a:pt x="327498" y="709705"/>
                    <a:pt x="327498" y="457200"/>
                  </a:cubicBezTo>
                  <a:cubicBezTo>
                    <a:pt x="327498" y="204695"/>
                    <a:pt x="180872" y="0"/>
                    <a:pt x="0" y="0"/>
                  </a:cubicBezTo>
                  <a:close/>
                </a:path>
              </a:pathLst>
            </a:custGeom>
            <a:gradFill flip="none" rotWithShape="1">
              <a:gsLst>
                <a:gs pos="50000">
                  <a:srgbClr val="5B9BD5">
                    <a:alpha val="10000"/>
                  </a:srgbClr>
                </a:gs>
                <a:gs pos="0">
                  <a:schemeClr val="accent1">
                    <a:alpha val="50000"/>
                  </a:schemeClr>
                </a:gs>
                <a:gs pos="100000">
                  <a:schemeClr val="accent1">
                    <a:alpha val="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2328153" y="3894306"/>
              <a:ext cx="654996" cy="914400"/>
            </a:xfrm>
            <a:prstGeom prst="ellipse">
              <a:avLst/>
            </a:prstGeom>
            <a:solidFill>
              <a:schemeClr val="accent1">
                <a:alpha val="5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" name="Straight Connector 14"/>
            <p:cNvCxnSpPr>
              <a:stCxn id="14" idx="4"/>
              <a:endCxn id="13" idx="2"/>
            </p:cNvCxnSpPr>
            <p:nvPr/>
          </p:nvCxnSpPr>
          <p:spPr>
            <a:xfrm>
              <a:off x="2655651" y="4808706"/>
              <a:ext cx="4260715" cy="0"/>
            </a:xfrm>
            <a:prstGeom prst="line">
              <a:avLst/>
            </a:prstGeom>
            <a:ln w="25400">
              <a:gradFill flip="none" rotWithShape="1">
                <a:gsLst>
                  <a:gs pos="50000">
                    <a:srgbClr val="41719C">
                      <a:alpha val="10000"/>
                    </a:srgbClr>
                  </a:gs>
                  <a:gs pos="0">
                    <a:srgbClr val="41719C"/>
                  </a:gs>
                  <a:gs pos="100000">
                    <a:srgbClr val="41719C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2655651" y="3888965"/>
              <a:ext cx="4260715" cy="0"/>
            </a:xfrm>
            <a:prstGeom prst="line">
              <a:avLst/>
            </a:prstGeom>
            <a:ln w="25400">
              <a:gradFill flip="none" rotWithShape="1">
                <a:gsLst>
                  <a:gs pos="50000">
                    <a:srgbClr val="41719C">
                      <a:alpha val="10000"/>
                    </a:srgbClr>
                  </a:gs>
                  <a:gs pos="0">
                    <a:srgbClr val="41719C"/>
                  </a:gs>
                  <a:gs pos="100000">
                    <a:srgbClr val="41719C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Arc 16"/>
            <p:cNvSpPr/>
            <p:nvPr/>
          </p:nvSpPr>
          <p:spPr>
            <a:xfrm>
              <a:off x="3743497" y="3890137"/>
              <a:ext cx="587357" cy="918571"/>
            </a:xfrm>
            <a:prstGeom prst="arc">
              <a:avLst>
                <a:gd name="adj1" fmla="val 16200000"/>
                <a:gd name="adj2" fmla="val 5559036"/>
              </a:avLst>
            </a:prstGeom>
            <a:ln w="19050">
              <a:solidFill>
                <a:srgbClr val="41719C">
                  <a:alpha val="6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374120" y="5472498"/>
            <a:ext cx="1220064" cy="646331"/>
            <a:chOff x="374120" y="5472498"/>
            <a:chExt cx="1220064" cy="646331"/>
          </a:xfrm>
        </p:grpSpPr>
        <p:cxnSp>
          <p:nvCxnSpPr>
            <p:cNvPr id="20" name="Straight Arrow Connector 19"/>
            <p:cNvCxnSpPr/>
            <p:nvPr/>
          </p:nvCxnSpPr>
          <p:spPr>
            <a:xfrm flipV="1">
              <a:off x="1251284" y="5650651"/>
              <a:ext cx="342900" cy="145013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/>
            <p:cNvSpPr txBox="1"/>
            <p:nvPr/>
          </p:nvSpPr>
          <p:spPr>
            <a:xfrm>
              <a:off x="374120" y="5472498"/>
              <a:ext cx="87716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b="1" dirty="0"/>
                <a:t>Ply</a:t>
              </a:r>
              <a:br>
                <a:rPr lang="en-US" b="1" dirty="0"/>
              </a:br>
              <a:r>
                <a:rPr lang="en-US" b="1" dirty="0"/>
                <a:t>center</a:t>
              </a: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0"/>
          <a:srcRect l="2987" r="3052"/>
          <a:stretch/>
        </p:blipFill>
        <p:spPr>
          <a:xfrm>
            <a:off x="8716567" y="1976103"/>
            <a:ext cx="2523749" cy="1313576"/>
          </a:xfrm>
          <a:prstGeom prst="rect">
            <a:avLst/>
          </a:prstGeom>
        </p:spPr>
      </p:pic>
      <p:grpSp>
        <p:nvGrpSpPr>
          <p:cNvPr id="42" name="Group 41"/>
          <p:cNvGrpSpPr/>
          <p:nvPr/>
        </p:nvGrpSpPr>
        <p:grpSpPr>
          <a:xfrm>
            <a:off x="8716568" y="3458826"/>
            <a:ext cx="2523749" cy="2809380"/>
            <a:chOff x="8716568" y="3458826"/>
            <a:chExt cx="2523749" cy="280938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8716568" y="3458826"/>
              <a:ext cx="2523749" cy="131845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8716568" y="4952322"/>
              <a:ext cx="2523749" cy="1315884"/>
            </a:xfrm>
            <a:prstGeom prst="rect">
              <a:avLst/>
            </a:prstGeom>
          </p:spPr>
        </p:pic>
      </p:grpSp>
      <p:grpSp>
        <p:nvGrpSpPr>
          <p:cNvPr id="47" name="Group 46"/>
          <p:cNvGrpSpPr/>
          <p:nvPr/>
        </p:nvGrpSpPr>
        <p:grpSpPr>
          <a:xfrm>
            <a:off x="6033463" y="3458826"/>
            <a:ext cx="2352408" cy="2809380"/>
            <a:chOff x="6319174" y="3458826"/>
            <a:chExt cx="2352408" cy="2809380"/>
          </a:xfrm>
        </p:grpSpPr>
        <p:sp>
          <p:nvSpPr>
            <p:cNvPr id="45" name="Left Brace 44"/>
            <p:cNvSpPr/>
            <p:nvPr/>
          </p:nvSpPr>
          <p:spPr>
            <a:xfrm>
              <a:off x="8391975" y="3458826"/>
              <a:ext cx="279607" cy="2809380"/>
            </a:xfrm>
            <a:prstGeom prst="leftBrace">
              <a:avLst>
                <a:gd name="adj1" fmla="val 78250"/>
                <a:gd name="adj2" fmla="val 50000"/>
              </a:avLst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TextBox 45"/>
            <p:cNvSpPr txBox="1"/>
            <p:nvPr/>
          </p:nvSpPr>
          <p:spPr>
            <a:xfrm rot="16200000">
              <a:off x="6835822" y="3881768"/>
              <a:ext cx="923330" cy="1956625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pPr algn="r"/>
              <a:r>
                <a:rPr lang="en-US" sz="2400" dirty="0"/>
                <a:t>Adding</a:t>
              </a:r>
              <a:br>
                <a:rPr lang="en-US" sz="2400" dirty="0"/>
              </a:br>
              <a:r>
                <a:rPr lang="en-US" sz="2400" b="1" dirty="0"/>
                <a:t>irregularities</a:t>
              </a: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1714910" y="5413615"/>
            <a:ext cx="4192458" cy="857986"/>
            <a:chOff x="1714910" y="5413615"/>
            <a:chExt cx="4192458" cy="857986"/>
          </a:xfrm>
        </p:grpSpPr>
        <p:sp>
          <p:nvSpPr>
            <p:cNvPr id="53" name="TextBox 52"/>
            <p:cNvSpPr txBox="1"/>
            <p:nvPr/>
          </p:nvSpPr>
          <p:spPr>
            <a:xfrm>
              <a:off x="3372283" y="5748381"/>
              <a:ext cx="104977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b="1" dirty="0"/>
                <a:t>A ply</a:t>
              </a:r>
            </a:p>
          </p:txBody>
        </p:sp>
        <p:sp>
          <p:nvSpPr>
            <p:cNvPr id="55" name="Left Brace 54"/>
            <p:cNvSpPr/>
            <p:nvPr/>
          </p:nvSpPr>
          <p:spPr>
            <a:xfrm rot="14812981">
              <a:off x="3671335" y="3457190"/>
              <a:ext cx="279607" cy="4192458"/>
            </a:xfrm>
            <a:prstGeom prst="leftBrace">
              <a:avLst>
                <a:gd name="adj1" fmla="val 78250"/>
                <a:gd name="adj2" fmla="val 50000"/>
              </a:avLst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1767984" y="3694427"/>
            <a:ext cx="5994902" cy="2938537"/>
            <a:chOff x="1767984" y="3694427"/>
            <a:chExt cx="5994902" cy="2938537"/>
          </a:xfrm>
        </p:grpSpPr>
        <p:sp>
          <p:nvSpPr>
            <p:cNvPr id="11" name="TextBox 10"/>
            <p:cNvSpPr txBox="1"/>
            <p:nvPr/>
          </p:nvSpPr>
          <p:spPr>
            <a:xfrm>
              <a:off x="5047078" y="5863523"/>
              <a:ext cx="2715808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/>
                <a:t>Ply cross section</a:t>
              </a:r>
              <a:br>
                <a:rPr lang="en-US" sz="2400" b="1" dirty="0"/>
              </a:br>
              <a:r>
                <a:rPr lang="en-US" sz="2000" dirty="0"/>
                <a:t>(a disk)</a:t>
              </a:r>
              <a:endParaRPr lang="en-US" sz="2400" dirty="0"/>
            </a:p>
          </p:txBody>
        </p:sp>
        <p:cxnSp>
          <p:nvCxnSpPr>
            <p:cNvPr id="19" name="Straight Arrow Connector 18"/>
            <p:cNvCxnSpPr/>
            <p:nvPr/>
          </p:nvCxnSpPr>
          <p:spPr>
            <a:xfrm flipV="1">
              <a:off x="3648998" y="3707039"/>
              <a:ext cx="120705" cy="249000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7" name="TextBox 26"/>
            <p:cNvSpPr txBox="1"/>
            <p:nvPr/>
          </p:nvSpPr>
          <p:spPr>
            <a:xfrm>
              <a:off x="3262887" y="3955775"/>
              <a:ext cx="82586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Fiber</a:t>
              </a:r>
              <a:br>
                <a:rPr lang="en-US" dirty="0"/>
              </a:br>
              <a:r>
                <a:rPr lang="en-US" dirty="0"/>
                <a:t>center</a:t>
              </a:r>
            </a:p>
          </p:txBody>
        </p:sp>
        <p:cxnSp>
          <p:nvCxnSpPr>
            <p:cNvPr id="48" name="Straight Arrow Connector 47"/>
            <p:cNvCxnSpPr/>
            <p:nvPr/>
          </p:nvCxnSpPr>
          <p:spPr>
            <a:xfrm flipV="1">
              <a:off x="2990675" y="3694427"/>
              <a:ext cx="120705" cy="249000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0" name="Straight Arrow Connector 49"/>
            <p:cNvCxnSpPr/>
            <p:nvPr/>
          </p:nvCxnSpPr>
          <p:spPr>
            <a:xfrm flipV="1">
              <a:off x="2225148" y="4118051"/>
              <a:ext cx="120705" cy="249000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1" name="Straight Arrow Connector 50"/>
            <p:cNvCxnSpPr/>
            <p:nvPr/>
          </p:nvCxnSpPr>
          <p:spPr>
            <a:xfrm flipV="1">
              <a:off x="1767984" y="4652776"/>
              <a:ext cx="120705" cy="249000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2" name="Straight Arrow Connector 51"/>
            <p:cNvCxnSpPr/>
            <p:nvPr/>
          </p:nvCxnSpPr>
          <p:spPr>
            <a:xfrm flipV="1">
              <a:off x="2489760" y="5428919"/>
              <a:ext cx="120705" cy="249000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7" name="Straight Arrow Connector 56"/>
            <p:cNvCxnSpPr/>
            <p:nvPr/>
          </p:nvCxnSpPr>
          <p:spPr>
            <a:xfrm flipV="1">
              <a:off x="2947283" y="5291807"/>
              <a:ext cx="120705" cy="249000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8" name="Straight Arrow Connector 57"/>
            <p:cNvCxnSpPr/>
            <p:nvPr/>
          </p:nvCxnSpPr>
          <p:spPr>
            <a:xfrm flipV="1">
              <a:off x="3822762" y="4939017"/>
              <a:ext cx="120705" cy="249000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9" name="Straight Arrow Connector 58"/>
            <p:cNvCxnSpPr/>
            <p:nvPr/>
          </p:nvCxnSpPr>
          <p:spPr>
            <a:xfrm flipV="1">
              <a:off x="4878397" y="5146208"/>
              <a:ext cx="120705" cy="249000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0" name="Straight Arrow Connector 59"/>
            <p:cNvCxnSpPr/>
            <p:nvPr/>
          </p:nvCxnSpPr>
          <p:spPr>
            <a:xfrm flipV="1">
              <a:off x="3124456" y="5885491"/>
              <a:ext cx="120705" cy="249000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1" name="Straight Arrow Connector 60"/>
            <p:cNvCxnSpPr/>
            <p:nvPr/>
          </p:nvCxnSpPr>
          <p:spPr>
            <a:xfrm flipV="1">
              <a:off x="4295047" y="5863523"/>
              <a:ext cx="120705" cy="249000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5291204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0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45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45"/>
                            </p:stCondLst>
                            <p:childTnLst>
                              <p:par>
                                <p:cTn id="31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505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4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Procedural Yarn and Cloth Formation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120" y="4243526"/>
            <a:ext cx="4832149" cy="91546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352781" y="5228946"/>
            <a:ext cx="24048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Multiple yarns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6278354" y="1746815"/>
            <a:ext cx="4774527" cy="4274736"/>
            <a:chOff x="6278354" y="1746815"/>
            <a:chExt cx="4774527" cy="4274736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12728" y="1746815"/>
              <a:ext cx="3640153" cy="3640153"/>
            </a:xfrm>
            <a:prstGeom prst="rect">
              <a:avLst/>
            </a:prstGeom>
          </p:spPr>
        </p:pic>
        <p:sp>
          <p:nvSpPr>
            <p:cNvPr id="7" name="Left Arrow 28"/>
            <p:cNvSpPr/>
            <p:nvPr/>
          </p:nvSpPr>
          <p:spPr>
            <a:xfrm flipH="1">
              <a:off x="6278354" y="4329360"/>
              <a:ext cx="827289" cy="743795"/>
            </a:xfrm>
            <a:prstGeom prst="leftArrow">
              <a:avLst/>
            </a:prstGeom>
            <a:gradFill>
              <a:gsLst>
                <a:gs pos="0">
                  <a:schemeClr val="accent2">
                    <a:lumMod val="75000"/>
                    <a:alpha val="80000"/>
                  </a:schemeClr>
                </a:gs>
                <a:gs pos="100000">
                  <a:srgbClr val="EA6B14">
                    <a:alpha val="80000"/>
                  </a:srgb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600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330954" y="5498331"/>
              <a:ext cx="180369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dirty="0"/>
                <a:t>Full textile</a:t>
              </a: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/>
          <a:srcRect l="13805"/>
          <a:stretch/>
        </p:blipFill>
        <p:spPr>
          <a:xfrm>
            <a:off x="1137553" y="1647182"/>
            <a:ext cx="5554445" cy="2002952"/>
          </a:xfrm>
          <a:prstGeom prst="rect">
            <a:avLst/>
          </a:prstGeom>
        </p:spPr>
      </p:pic>
      <p:sp>
        <p:nvSpPr>
          <p:cNvPr id="12" name="Left Arrow 28"/>
          <p:cNvSpPr/>
          <p:nvPr/>
        </p:nvSpPr>
        <p:spPr>
          <a:xfrm rot="5400000" flipH="1">
            <a:off x="3210303" y="3272959"/>
            <a:ext cx="689781" cy="743795"/>
          </a:xfrm>
          <a:prstGeom prst="leftArrow">
            <a:avLst/>
          </a:prstGeom>
          <a:gradFill>
            <a:gsLst>
              <a:gs pos="0">
                <a:schemeClr val="accent2">
                  <a:lumMod val="75000"/>
                  <a:alpha val="80000"/>
                </a:schemeClr>
              </a:gs>
              <a:gs pos="100000">
                <a:srgbClr val="EA6B14">
                  <a:alpha val="80000"/>
                </a:srgbClr>
              </a:gs>
            </a:gsLst>
            <a:lin ang="0" scaled="1"/>
          </a:gra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600" dirty="0"/>
          </a:p>
        </p:txBody>
      </p:sp>
      <p:sp>
        <p:nvSpPr>
          <p:cNvPr id="13" name="Rectangle 12"/>
          <p:cNvSpPr/>
          <p:nvPr/>
        </p:nvSpPr>
        <p:spPr>
          <a:xfrm>
            <a:off x="1020931" y="4731798"/>
            <a:ext cx="5078027" cy="10555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A yarn</a:t>
            </a:r>
          </a:p>
        </p:txBody>
      </p:sp>
    </p:spTree>
    <p:extLst>
      <p:ext uri="{BB962C8B-B14F-4D97-AF65-F5344CB8AC3E}">
        <p14:creationId xmlns:p14="http://schemas.microsoft.com/office/powerpoint/2010/main" val="138302120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673717" y="2911936"/>
            <a:ext cx="6844566" cy="1034129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Our Work: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On-the-Fly Procedural Textiles</a:t>
            </a: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 descr="http://www.wwll.com/images/logos/teams/uci-256.png">
            <a:extLst>
              <a:ext uri="{FF2B5EF4-FFF2-40B4-BE49-F238E27FC236}">
                <a16:creationId xmlns:a16="http://schemas.microsoft.com/office/drawing/2014/main" id="{16205280-BC51-4586-97F4-139DB3622D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4126" y="5297554"/>
            <a:ext cx="1328531" cy="1328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s://studentessentials.cornell.edu/images/project/cuseal_full_white240.png">
            <a:extLst>
              <a:ext uri="{FF2B5EF4-FFF2-40B4-BE49-F238E27FC236}">
                <a16:creationId xmlns:a16="http://schemas.microsoft.com/office/drawing/2014/main" id="{F7704395-B482-4D0F-8FD2-6173FE2BA8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7617" y="5148469"/>
            <a:ext cx="1517373" cy="1517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9458139"/>
      </p:ext>
    </p:extLst>
  </p:cSld>
  <p:clrMapOvr>
    <a:masterClrMapping/>
  </p:clrMapOvr>
  <p:transition spd="slow">
    <p:fade thruBlk="1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Fabric Space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Defined per textile</a:t>
            </a:r>
          </a:p>
          <a:p>
            <a:endParaRPr lang="en-US" dirty="0"/>
          </a:p>
          <a:p>
            <a:r>
              <a:rPr lang="en-US" dirty="0"/>
              <a:t>Contain multiple yarns with arbitrary center</a:t>
            </a:r>
            <a:br>
              <a:rPr lang="en-US" dirty="0"/>
            </a:br>
            <a:r>
              <a:rPr lang="en-US" dirty="0"/>
              <a:t>curves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9623" y="1176454"/>
            <a:ext cx="3640153" cy="3640153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700026" y="3174814"/>
            <a:ext cx="4134978" cy="2747981"/>
            <a:chOff x="1748152" y="3490111"/>
            <a:chExt cx="4134978" cy="2747981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5"/>
            <a:srcRect l="45890" t="35062" b="9965"/>
            <a:stretch/>
          </p:blipFill>
          <p:spPr>
            <a:xfrm>
              <a:off x="1748152" y="3490111"/>
              <a:ext cx="4134978" cy="2375235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1848051" y="5776427"/>
              <a:ext cx="403507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/>
                <a:t>One yarn in the fabric space</a:t>
              </a:r>
            </a:p>
          </p:txBody>
        </p:sp>
      </p:grpSp>
      <p:sp>
        <p:nvSpPr>
          <p:cNvPr id="9" name="Rectangle 8"/>
          <p:cNvSpPr/>
          <p:nvPr/>
        </p:nvSpPr>
        <p:spPr>
          <a:xfrm>
            <a:off x="0" y="6346803"/>
            <a:ext cx="12192000" cy="511199"/>
          </a:xfrm>
          <a:prstGeom prst="rect">
            <a:avLst/>
          </a:prstGeom>
          <a:solidFill>
            <a:srgbClr val="D6A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Full </a:t>
            </a:r>
            <a:r>
              <a:rPr lang="en-US" sz="2400" b="1" dirty="0">
                <a:solidFill>
                  <a:schemeClr val="tx1"/>
                </a:solidFill>
              </a:rPr>
              <a:t>procedural textiles </a:t>
            </a:r>
            <a:r>
              <a:rPr lang="en-US" sz="2400" dirty="0">
                <a:solidFill>
                  <a:schemeClr val="tx1"/>
                </a:solidFill>
              </a:rPr>
              <a:t>reside in this space</a:t>
            </a:r>
            <a:endParaRPr lang="en-US" sz="2600" dirty="0">
              <a:solidFill>
                <a:schemeClr val="tx1">
                  <a:alpha val="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574899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Yarn Space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Defined per yarn</a:t>
            </a:r>
          </a:p>
          <a:p>
            <a:r>
              <a:rPr lang="en-US" dirty="0"/>
              <a:t>Contain a single yarn centered at the Z-axis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9895885" y="1176454"/>
            <a:ext cx="1956597" cy="4832150"/>
            <a:chOff x="9587877" y="1053790"/>
            <a:chExt cx="1956597" cy="4832150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8670667" y="3012133"/>
              <a:ext cx="4832149" cy="915465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7629535" y="3012132"/>
              <a:ext cx="4832149" cy="915465"/>
            </a:xfrm>
            <a:prstGeom prst="rect">
              <a:avLst/>
            </a:prstGeom>
          </p:spPr>
        </p:pic>
      </p:grpSp>
      <p:grpSp>
        <p:nvGrpSpPr>
          <p:cNvPr id="20" name="Group 19"/>
          <p:cNvGrpSpPr/>
          <p:nvPr/>
        </p:nvGrpSpPr>
        <p:grpSpPr>
          <a:xfrm>
            <a:off x="1113067" y="2232542"/>
            <a:ext cx="5711245" cy="3911417"/>
            <a:chOff x="44663" y="2261417"/>
            <a:chExt cx="5711245" cy="3911417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4"/>
            <a:srcRect l="-162" t="-492" r="58723" b="9964"/>
            <a:stretch/>
          </p:blipFill>
          <p:spPr>
            <a:xfrm>
              <a:off x="2589195" y="2261417"/>
              <a:ext cx="3166713" cy="3911417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44663" y="4075354"/>
              <a:ext cx="228940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2400" dirty="0"/>
                <a:t>One yarn in the</a:t>
              </a:r>
              <a:br>
                <a:rPr lang="en-US" sz="2400" dirty="0"/>
              </a:br>
              <a:r>
                <a:rPr lang="en-US" sz="2400" dirty="0"/>
                <a:t>yarn space:</a:t>
              </a:r>
            </a:p>
          </p:txBody>
        </p:sp>
      </p:grpSp>
      <p:sp>
        <p:nvSpPr>
          <p:cNvPr id="22" name="Rectangle 21"/>
          <p:cNvSpPr/>
          <p:nvPr/>
        </p:nvSpPr>
        <p:spPr>
          <a:xfrm>
            <a:off x="0" y="6346803"/>
            <a:ext cx="12192000" cy="511199"/>
          </a:xfrm>
          <a:prstGeom prst="rect">
            <a:avLst/>
          </a:prstGeom>
          <a:solidFill>
            <a:srgbClr val="D6A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The </a:t>
            </a:r>
            <a:r>
              <a:rPr lang="en-US" sz="2400" b="1" dirty="0">
                <a:solidFill>
                  <a:schemeClr val="tx1"/>
                </a:solidFill>
              </a:rPr>
              <a:t>procedural yarn model</a:t>
            </a:r>
            <a:r>
              <a:rPr lang="en-US" sz="2400" dirty="0">
                <a:solidFill>
                  <a:schemeClr val="tx1"/>
                </a:solidFill>
              </a:rPr>
              <a:t> works in this space</a:t>
            </a:r>
            <a:endParaRPr lang="en-US" sz="2600" dirty="0">
              <a:solidFill>
                <a:schemeClr val="tx1">
                  <a:alpha val="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09728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Our Method: Step 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225" y="1176454"/>
            <a:ext cx="11887551" cy="5545021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Given a point </a:t>
            </a:r>
            <a:r>
              <a:rPr lang="en-US" b="1" i="1" dirty="0">
                <a:solidFill>
                  <a:schemeClr val="bg1"/>
                </a:solidFill>
              </a:rPr>
              <a:t>p</a:t>
            </a:r>
            <a:r>
              <a:rPr lang="en-US" dirty="0">
                <a:solidFill>
                  <a:schemeClr val="bg1"/>
                </a:solidFill>
              </a:rPr>
              <a:t> in the fabric space, our method determines which yarn it belongs to and transforms it to the corresponding yarn-space location </a:t>
            </a:r>
            <a:r>
              <a:rPr lang="en-US" b="1" i="1" dirty="0">
                <a:solidFill>
                  <a:schemeClr val="bg1"/>
                </a:solidFill>
              </a:rPr>
              <a:t>p</a:t>
            </a:r>
            <a:r>
              <a:rPr lang="en-US" dirty="0">
                <a:solidFill>
                  <a:schemeClr val="bg1"/>
                </a:solidFill>
              </a:rPr>
              <a:t>’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b="18880"/>
          <a:stretch/>
        </p:blipFill>
        <p:spPr>
          <a:xfrm>
            <a:off x="1486642" y="2585558"/>
            <a:ext cx="9218717" cy="2563957"/>
          </a:xfrm>
          <a:prstGeom prst="rect">
            <a:avLst/>
          </a:prstGeom>
        </p:spPr>
      </p:pic>
      <p:sp>
        <p:nvSpPr>
          <p:cNvPr id="5" name="Right Brace 4"/>
          <p:cNvSpPr/>
          <p:nvPr/>
        </p:nvSpPr>
        <p:spPr>
          <a:xfrm rot="5400000">
            <a:off x="4441467" y="2202345"/>
            <a:ext cx="371295" cy="6280945"/>
          </a:xfrm>
          <a:prstGeom prst="rightBrace">
            <a:avLst>
              <a:gd name="adj1" fmla="val 70598"/>
              <a:gd name="adj2" fmla="val 50000"/>
            </a:avLst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ight Brace 5"/>
          <p:cNvSpPr/>
          <p:nvPr/>
        </p:nvSpPr>
        <p:spPr>
          <a:xfrm rot="5400000">
            <a:off x="9361809" y="4265592"/>
            <a:ext cx="371298" cy="2154454"/>
          </a:xfrm>
          <a:prstGeom prst="rightBrace">
            <a:avLst>
              <a:gd name="adj1" fmla="val 70598"/>
              <a:gd name="adj2" fmla="val 50000"/>
            </a:avLst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653129" y="5651128"/>
            <a:ext cx="19479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Fabric space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687479" y="5663306"/>
            <a:ext cx="17199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Yarn space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9825385" y="3766084"/>
            <a:ext cx="441146" cy="644545"/>
            <a:chOff x="9825385" y="3766084"/>
            <a:chExt cx="441146" cy="644545"/>
          </a:xfrm>
        </p:grpSpPr>
        <p:sp>
          <p:nvSpPr>
            <p:cNvPr id="12" name="Flowchart: Connector 11"/>
            <p:cNvSpPr/>
            <p:nvPr/>
          </p:nvSpPr>
          <p:spPr>
            <a:xfrm>
              <a:off x="9954518" y="3766084"/>
              <a:ext cx="182880" cy="182880"/>
            </a:xfrm>
            <a:prstGeom prst="flowChartConnector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4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9825385" y="3948964"/>
              <a:ext cx="44114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i="1" dirty="0">
                  <a:solidFill>
                    <a:schemeClr val="accent4">
                      <a:lumMod val="40000"/>
                      <a:lumOff val="6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</a:t>
              </a:r>
              <a:r>
                <a:rPr lang="en-US" sz="2400" dirty="0">
                  <a:solidFill>
                    <a:schemeClr val="accent4">
                      <a:lumMod val="40000"/>
                      <a:lumOff val="6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’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6285276" y="3766084"/>
            <a:ext cx="372218" cy="563117"/>
            <a:chOff x="6285276" y="3766084"/>
            <a:chExt cx="372218" cy="563117"/>
          </a:xfrm>
        </p:grpSpPr>
        <p:sp>
          <p:nvSpPr>
            <p:cNvPr id="14" name="Flowchart: Connector 13"/>
            <p:cNvSpPr/>
            <p:nvPr/>
          </p:nvSpPr>
          <p:spPr>
            <a:xfrm>
              <a:off x="6389570" y="3766084"/>
              <a:ext cx="182880" cy="182880"/>
            </a:xfrm>
            <a:prstGeom prst="flowChartConnector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4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285276" y="3867536"/>
              <a:ext cx="37221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i="1" dirty="0">
                  <a:solidFill>
                    <a:schemeClr val="accent4">
                      <a:lumMod val="40000"/>
                      <a:lumOff val="6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</a:t>
              </a:r>
              <a:endParaRPr lang="en-US" sz="2400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8041028" y="3636703"/>
            <a:ext cx="621708" cy="461665"/>
            <a:chOff x="8041028" y="3636703"/>
            <a:chExt cx="621708" cy="461665"/>
          </a:xfrm>
        </p:grpSpPr>
        <p:sp>
          <p:nvSpPr>
            <p:cNvPr id="11" name="Flowchart: Connector 10"/>
            <p:cNvSpPr/>
            <p:nvPr/>
          </p:nvSpPr>
          <p:spPr>
            <a:xfrm>
              <a:off x="8479856" y="3781283"/>
              <a:ext cx="182880" cy="182880"/>
            </a:xfrm>
            <a:prstGeom prst="flowChartConnector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4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8041028" y="3636703"/>
              <a:ext cx="44114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i="1" dirty="0">
                  <a:solidFill>
                    <a:schemeClr val="accent4">
                      <a:lumMod val="40000"/>
                      <a:lumOff val="6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</a:t>
              </a:r>
              <a:r>
                <a:rPr lang="en-US" sz="2400" dirty="0">
                  <a:solidFill>
                    <a:schemeClr val="accent4">
                      <a:lumMod val="40000"/>
                      <a:lumOff val="6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’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90718481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7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1" fill="hold" nodeType="click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13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14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1" fill="hold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17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18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Our Method: Step 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225" y="1176454"/>
            <a:ext cx="11887551" cy="5545021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Then, we analyze the procedural model to determine the material properties at </a:t>
            </a:r>
            <a:r>
              <a:rPr lang="en-US" b="1" i="1" dirty="0">
                <a:solidFill>
                  <a:schemeClr val="bg1"/>
                </a:solidFill>
              </a:rPr>
              <a:t>p</a:t>
            </a:r>
            <a:r>
              <a:rPr lang="en-US" dirty="0">
                <a:solidFill>
                  <a:schemeClr val="bg1"/>
                </a:solidFill>
              </a:rPr>
              <a:t>’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2202581" y="2585558"/>
            <a:ext cx="2292879" cy="3539413"/>
            <a:chOff x="8412480" y="2585558"/>
            <a:chExt cx="2292879" cy="3539413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3"/>
            <a:srcRect l="75128" b="18880"/>
            <a:stretch/>
          </p:blipFill>
          <p:spPr>
            <a:xfrm>
              <a:off x="8412480" y="2585558"/>
              <a:ext cx="2292879" cy="2563957"/>
            </a:xfrm>
            <a:prstGeom prst="rect">
              <a:avLst/>
            </a:prstGeom>
          </p:spPr>
        </p:pic>
        <p:sp>
          <p:nvSpPr>
            <p:cNvPr id="16" name="Right Brace 15"/>
            <p:cNvSpPr/>
            <p:nvPr/>
          </p:nvSpPr>
          <p:spPr>
            <a:xfrm rot="5400000">
              <a:off x="9361809" y="4265592"/>
              <a:ext cx="371298" cy="2154454"/>
            </a:xfrm>
            <a:prstGeom prst="rightBrace">
              <a:avLst>
                <a:gd name="adj1" fmla="val 70598"/>
                <a:gd name="adj2" fmla="val 50000"/>
              </a:avLst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8687479" y="5663306"/>
              <a:ext cx="171995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</a:rPr>
                <a:t>Yarn space</a:t>
              </a:r>
            </a:p>
          </p:txBody>
        </p:sp>
      </p:grpSp>
      <p:sp>
        <p:nvSpPr>
          <p:cNvPr id="19" name="Left Arrow 28"/>
          <p:cNvSpPr/>
          <p:nvPr/>
        </p:nvSpPr>
        <p:spPr>
          <a:xfrm flipH="1">
            <a:off x="4926050" y="3495638"/>
            <a:ext cx="2177393" cy="743795"/>
          </a:xfrm>
          <a:prstGeom prst="leftArrow">
            <a:avLst/>
          </a:prstGeom>
          <a:gradFill>
            <a:gsLst>
              <a:gs pos="0">
                <a:schemeClr val="accent2">
                  <a:lumMod val="75000"/>
                  <a:alpha val="80000"/>
                </a:schemeClr>
              </a:gs>
              <a:gs pos="100000">
                <a:srgbClr val="EA6B14">
                  <a:alpha val="80000"/>
                </a:srgbClr>
              </a:gs>
            </a:gsLst>
            <a:lin ang="0" scaled="1"/>
          </a:gra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600" dirty="0"/>
          </a:p>
        </p:txBody>
      </p:sp>
      <p:sp>
        <p:nvSpPr>
          <p:cNvPr id="20" name="Rectangle: Rounded Corners 19"/>
          <p:cNvSpPr/>
          <p:nvPr/>
        </p:nvSpPr>
        <p:spPr>
          <a:xfrm>
            <a:off x="7534033" y="3198579"/>
            <a:ext cx="2175310" cy="1337912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Material properties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3626698" y="3766084"/>
            <a:ext cx="441146" cy="644545"/>
            <a:chOff x="9825385" y="3766084"/>
            <a:chExt cx="441146" cy="644545"/>
          </a:xfrm>
        </p:grpSpPr>
        <p:sp>
          <p:nvSpPr>
            <p:cNvPr id="22" name="Flowchart: Connector 21"/>
            <p:cNvSpPr/>
            <p:nvPr/>
          </p:nvSpPr>
          <p:spPr>
            <a:xfrm>
              <a:off x="9954518" y="3766084"/>
              <a:ext cx="182880" cy="182880"/>
            </a:xfrm>
            <a:prstGeom prst="flowChartConnector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4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9825385" y="3948964"/>
              <a:ext cx="44114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i="1" dirty="0">
                  <a:solidFill>
                    <a:schemeClr val="accent4">
                      <a:lumMod val="40000"/>
                      <a:lumOff val="6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</a:t>
              </a:r>
              <a:r>
                <a:rPr lang="en-US" sz="2400" dirty="0">
                  <a:solidFill>
                    <a:schemeClr val="accent4">
                      <a:lumMod val="40000"/>
                      <a:lumOff val="6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’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1842341" y="3636703"/>
            <a:ext cx="621708" cy="461665"/>
            <a:chOff x="8041028" y="3636703"/>
            <a:chExt cx="621708" cy="461665"/>
          </a:xfrm>
        </p:grpSpPr>
        <p:sp>
          <p:nvSpPr>
            <p:cNvPr id="25" name="Flowchart: Connector 24"/>
            <p:cNvSpPr/>
            <p:nvPr/>
          </p:nvSpPr>
          <p:spPr>
            <a:xfrm>
              <a:off x="8479856" y="3781283"/>
              <a:ext cx="182880" cy="182880"/>
            </a:xfrm>
            <a:prstGeom prst="flowChartConnector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4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8041028" y="3636703"/>
              <a:ext cx="44114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i="1" dirty="0">
                  <a:solidFill>
                    <a:schemeClr val="accent4">
                      <a:lumMod val="40000"/>
                      <a:lumOff val="6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</a:t>
              </a:r>
              <a:r>
                <a:rPr lang="en-US" sz="2400" dirty="0">
                  <a:solidFill>
                    <a:schemeClr val="accent4">
                      <a:lumMod val="40000"/>
                      <a:lumOff val="6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’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16161368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cs typeface="Times New Roman" panose="02020603050405020304" pitchFamily="18" charset="0"/>
              </a:rPr>
              <a:t>Introduction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447730" y="2417370"/>
            <a:ext cx="11281173" cy="3407860"/>
            <a:chOff x="455414" y="2503232"/>
            <a:chExt cx="11281173" cy="3407860"/>
          </a:xfrm>
        </p:grpSpPr>
        <p:sp>
          <p:nvSpPr>
            <p:cNvPr id="5" name="Oval 4"/>
            <p:cNvSpPr/>
            <p:nvPr/>
          </p:nvSpPr>
          <p:spPr>
            <a:xfrm>
              <a:off x="455414" y="2503232"/>
              <a:ext cx="3407860" cy="3407860"/>
            </a:xfrm>
            <a:prstGeom prst="ellipse">
              <a:avLst/>
            </a:prstGeom>
            <a:blipFill>
              <a:blip r:embed="rId4"/>
              <a:stretch>
                <a:fillRect/>
              </a:stretch>
            </a:blipFill>
            <a:ln w="1270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 dirty="0"/>
            </a:p>
          </p:txBody>
        </p:sp>
        <p:sp>
          <p:nvSpPr>
            <p:cNvPr id="6" name="Oval 5"/>
            <p:cNvSpPr/>
            <p:nvPr/>
          </p:nvSpPr>
          <p:spPr>
            <a:xfrm>
              <a:off x="4392071" y="2503232"/>
              <a:ext cx="3407860" cy="3407860"/>
            </a:xfrm>
            <a:prstGeom prst="ellipse">
              <a:avLst/>
            </a:prstGeom>
            <a:blipFill>
              <a:blip r:embed="rId5"/>
              <a:stretch>
                <a:fillRect/>
              </a:stretch>
            </a:blipFill>
            <a:ln w="1270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 dirty="0"/>
            </a:p>
          </p:txBody>
        </p:sp>
        <p:sp>
          <p:nvSpPr>
            <p:cNvPr id="7" name="Oval 6"/>
            <p:cNvSpPr/>
            <p:nvPr/>
          </p:nvSpPr>
          <p:spPr>
            <a:xfrm>
              <a:off x="8328727" y="2503232"/>
              <a:ext cx="3407860" cy="3407860"/>
            </a:xfrm>
            <a:prstGeom prst="ellipse">
              <a:avLst/>
            </a:prstGeom>
            <a:blipFill>
              <a:blip r:embed="rId6"/>
              <a:stretch>
                <a:fillRect/>
              </a:stretch>
            </a:blipFill>
            <a:ln w="1270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779799" y="3914774"/>
              <a:ext cx="275908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 algn="ctr"/>
              <a:r>
                <a:rPr lang="en-US" sz="3200" b="1" dirty="0">
                  <a:solidFill>
                    <a:prstClr val="white"/>
                  </a:solidFill>
                  <a:effectLst>
                    <a:glow rad="190500">
                      <a:schemeClr val="tx1">
                        <a:alpha val="80000"/>
                      </a:schemeClr>
                    </a:glo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Entertainment</a:t>
              </a:r>
              <a:endParaRPr lang="en-US" sz="2000" dirty="0">
                <a:effectLst>
                  <a:glow rad="190500">
                    <a:schemeClr val="tx1">
                      <a:alpha val="8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8833164" y="3914774"/>
              <a:ext cx="239899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 algn="ctr"/>
              <a:r>
                <a:rPr lang="en-US" sz="3200" b="1" dirty="0">
                  <a:solidFill>
                    <a:prstClr val="white"/>
                  </a:solidFill>
                  <a:effectLst>
                    <a:glow rad="190500">
                      <a:schemeClr val="tx1">
                        <a:alpha val="80000"/>
                      </a:schemeClr>
                    </a:glo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Online retail</a:t>
              </a:r>
              <a:endParaRPr lang="en-US" sz="2000" dirty="0">
                <a:effectLst>
                  <a:glow rad="190500">
                    <a:schemeClr val="tx1">
                      <a:alpha val="8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808243" y="3914773"/>
              <a:ext cx="257551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 algn="ctr"/>
              <a:r>
                <a:rPr lang="en-US" sz="3200" b="1" dirty="0">
                  <a:solidFill>
                    <a:prstClr val="white"/>
                  </a:solidFill>
                  <a:effectLst>
                    <a:glow rad="190500">
                      <a:schemeClr val="tx1">
                        <a:alpha val="80000"/>
                      </a:schemeClr>
                    </a:glo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Textile design</a:t>
              </a:r>
              <a:endParaRPr lang="en-US" sz="2000" dirty="0">
                <a:effectLst>
                  <a:glow rad="190500">
                    <a:schemeClr val="tx1">
                      <a:alpha val="8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4318108" y="1443193"/>
            <a:ext cx="35557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cs typeface="Times New Roman" panose="02020603050405020304" pitchFamily="18" charset="0"/>
              </a:rPr>
              <a:t>Cloth is </a:t>
            </a:r>
            <a:r>
              <a:rPr lang="en-US" sz="3200" b="1" dirty="0">
                <a:cs typeface="Times New Roman" panose="02020603050405020304" pitchFamily="18" charset="0"/>
              </a:rPr>
              <a:t>important</a:t>
            </a:r>
            <a:endParaRPr lang="en-US" sz="3200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36088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fade thruBlk="1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225" y="1176454"/>
            <a:ext cx="11887551" cy="5545021"/>
          </a:xfrm>
        </p:spPr>
        <p:txBody>
          <a:bodyPr/>
          <a:lstStyle/>
          <a:p>
            <a:r>
              <a:rPr lang="en-US" b="1" dirty="0"/>
              <a:t>Basic idea</a:t>
            </a:r>
          </a:p>
          <a:p>
            <a:pPr lvl="1"/>
            <a:r>
              <a:rPr lang="en-US" dirty="0"/>
              <a:t>Projecting the query point </a:t>
            </a:r>
            <a:r>
              <a:rPr lang="en-US" b="1" i="1" dirty="0"/>
              <a:t>p</a:t>
            </a:r>
            <a:r>
              <a:rPr lang="en-US" dirty="0"/>
              <a:t> onto the yarn curve and obtain </a:t>
            </a:r>
            <a:r>
              <a:rPr lang="en-US" b="1" i="1" dirty="0"/>
              <a:t>q</a:t>
            </a:r>
          </a:p>
          <a:p>
            <a:pPr lvl="1"/>
            <a:r>
              <a:rPr lang="en-US" dirty="0"/>
              <a:t>Arc-length at </a:t>
            </a:r>
            <a:r>
              <a:rPr lang="en-US" b="1" i="1" dirty="0"/>
              <a:t>q</a:t>
            </a:r>
            <a:r>
              <a:rPr lang="en-US" dirty="0"/>
              <a:t> determines the cross section containing </a:t>
            </a:r>
            <a:r>
              <a:rPr lang="en-US" b="1" i="1" dirty="0"/>
              <a:t>p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Step 1: From Fabric Space to Yarn Space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973737" y="5627953"/>
            <a:ext cx="22445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Fabric space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1D74CE8D-9B0B-4AAF-BA26-EF85E11D2CEB}"/>
              </a:ext>
            </a:extLst>
          </p:cNvPr>
          <p:cNvSpPr txBox="1"/>
          <p:nvPr/>
        </p:nvSpPr>
        <p:spPr>
          <a:xfrm>
            <a:off x="9297168" y="3955182"/>
            <a:ext cx="104067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Yarn</a:t>
            </a:r>
            <a:br>
              <a:rPr lang="en-US" sz="2400" dirty="0"/>
            </a:br>
            <a:r>
              <a:rPr lang="en-US" sz="2400" dirty="0"/>
              <a:t>center</a:t>
            </a: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B5ACD307-B99E-464A-9212-7BFA72757DD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6753"/>
          <a:stretch/>
        </p:blipFill>
        <p:spPr>
          <a:xfrm>
            <a:off x="1854162" y="4273336"/>
            <a:ext cx="3224481" cy="993734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86AFA2C3-9DF1-4FE0-8604-2A5CE44DA00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r="56789"/>
          <a:stretch/>
        </p:blipFill>
        <p:spPr>
          <a:xfrm>
            <a:off x="1854162" y="4273336"/>
            <a:ext cx="3224483" cy="993734"/>
          </a:xfrm>
          <a:prstGeom prst="rect">
            <a:avLst/>
          </a:prstGeom>
        </p:spPr>
      </p:pic>
      <p:sp>
        <p:nvSpPr>
          <p:cNvPr id="66" name="Freeform: Shape 65">
            <a:extLst>
              <a:ext uri="{FF2B5EF4-FFF2-40B4-BE49-F238E27FC236}">
                <a16:creationId xmlns:a16="http://schemas.microsoft.com/office/drawing/2014/main" id="{136B0A07-3F3D-49C3-9290-798203BCF7FF}"/>
              </a:ext>
            </a:extLst>
          </p:cNvPr>
          <p:cNvSpPr/>
          <p:nvPr/>
        </p:nvSpPr>
        <p:spPr>
          <a:xfrm>
            <a:off x="5078642" y="3078966"/>
            <a:ext cx="690771" cy="2501906"/>
          </a:xfrm>
          <a:custGeom>
            <a:avLst/>
            <a:gdLst>
              <a:gd name="connsiteX0" fmla="*/ 1 w 690771"/>
              <a:gd name="connsiteY0" fmla="*/ 0 h 2501906"/>
              <a:gd name="connsiteX1" fmla="*/ 690771 w 690771"/>
              <a:gd name="connsiteY1" fmla="*/ 1250953 h 2501906"/>
              <a:gd name="connsiteX2" fmla="*/ 1 w 690771"/>
              <a:gd name="connsiteY2" fmla="*/ 2501906 h 2501906"/>
              <a:gd name="connsiteX3" fmla="*/ 0 w 690771"/>
              <a:gd name="connsiteY3" fmla="*/ 2501906 h 2501906"/>
              <a:gd name="connsiteX4" fmla="*/ 0 w 690771"/>
              <a:gd name="connsiteY4" fmla="*/ 0 h 2501906"/>
              <a:gd name="connsiteX5" fmla="*/ 1 w 690771"/>
              <a:gd name="connsiteY5" fmla="*/ 0 h 2501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90771" h="2501906">
                <a:moveTo>
                  <a:pt x="1" y="0"/>
                </a:moveTo>
                <a:cubicBezTo>
                  <a:pt x="381503" y="0"/>
                  <a:pt x="690771" y="560071"/>
                  <a:pt x="690771" y="1250953"/>
                </a:cubicBezTo>
                <a:cubicBezTo>
                  <a:pt x="690771" y="1941835"/>
                  <a:pt x="381503" y="2501906"/>
                  <a:pt x="1" y="2501906"/>
                </a:cubicBezTo>
                <a:lnTo>
                  <a:pt x="0" y="2501906"/>
                </a:lnTo>
                <a:lnTo>
                  <a:pt x="0" y="0"/>
                </a:lnTo>
                <a:lnTo>
                  <a:pt x="1" y="0"/>
                </a:lnTo>
                <a:close/>
              </a:path>
            </a:pathLst>
          </a:custGeom>
          <a:solidFill>
            <a:srgbClr val="F4C2C2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Freeform: Shape 67">
            <a:extLst>
              <a:ext uri="{FF2B5EF4-FFF2-40B4-BE49-F238E27FC236}">
                <a16:creationId xmlns:a16="http://schemas.microsoft.com/office/drawing/2014/main" id="{01C40842-5A2E-4945-8F5B-2C5F7171F4D3}"/>
              </a:ext>
            </a:extLst>
          </p:cNvPr>
          <p:cNvSpPr/>
          <p:nvPr/>
        </p:nvSpPr>
        <p:spPr>
          <a:xfrm>
            <a:off x="4387873" y="3078966"/>
            <a:ext cx="690769" cy="2501906"/>
          </a:xfrm>
          <a:custGeom>
            <a:avLst/>
            <a:gdLst>
              <a:gd name="connsiteX0" fmla="*/ 690769 w 690769"/>
              <a:gd name="connsiteY0" fmla="*/ 0 h 2501906"/>
              <a:gd name="connsiteX1" fmla="*/ 690769 w 690769"/>
              <a:gd name="connsiteY1" fmla="*/ 2501906 h 2501906"/>
              <a:gd name="connsiteX2" fmla="*/ 620143 w 690769"/>
              <a:gd name="connsiteY2" fmla="*/ 2495447 h 2501906"/>
              <a:gd name="connsiteX3" fmla="*/ 0 w 690769"/>
              <a:gd name="connsiteY3" fmla="*/ 1250953 h 2501906"/>
              <a:gd name="connsiteX4" fmla="*/ 620143 w 690769"/>
              <a:gd name="connsiteY4" fmla="*/ 6459 h 2501906"/>
              <a:gd name="connsiteX5" fmla="*/ 690769 w 690769"/>
              <a:gd name="connsiteY5" fmla="*/ 0 h 2501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90769" h="2501906">
                <a:moveTo>
                  <a:pt x="690769" y="0"/>
                </a:moveTo>
                <a:lnTo>
                  <a:pt x="690769" y="2501906"/>
                </a:lnTo>
                <a:lnTo>
                  <a:pt x="620143" y="2495447"/>
                </a:lnTo>
                <a:cubicBezTo>
                  <a:pt x="271818" y="2431386"/>
                  <a:pt x="0" y="1898655"/>
                  <a:pt x="0" y="1250953"/>
                </a:cubicBezTo>
                <a:cubicBezTo>
                  <a:pt x="0" y="603251"/>
                  <a:pt x="271818" y="70520"/>
                  <a:pt x="620143" y="6459"/>
                </a:cubicBezTo>
                <a:lnTo>
                  <a:pt x="690769" y="0"/>
                </a:lnTo>
                <a:close/>
              </a:path>
            </a:pathLst>
          </a:custGeom>
          <a:solidFill>
            <a:srgbClr val="F4C2C2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86A407C6-6305-47B8-8BAE-24061EB6B0FB}"/>
              </a:ext>
            </a:extLst>
          </p:cNvPr>
          <p:cNvCxnSpPr>
            <a:cxnSpLocks/>
          </p:cNvCxnSpPr>
          <p:nvPr/>
        </p:nvCxnSpPr>
        <p:spPr>
          <a:xfrm>
            <a:off x="5078645" y="3722254"/>
            <a:ext cx="0" cy="607665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/>
          <p:cNvGrpSpPr/>
          <p:nvPr/>
        </p:nvGrpSpPr>
        <p:grpSpPr>
          <a:xfrm>
            <a:off x="4902475" y="3073137"/>
            <a:ext cx="372218" cy="705877"/>
            <a:chOff x="6294901" y="3243087"/>
            <a:chExt cx="372218" cy="705877"/>
          </a:xfrm>
        </p:grpSpPr>
        <p:sp>
          <p:nvSpPr>
            <p:cNvPr id="9" name="Flowchart: Connector 8"/>
            <p:cNvSpPr/>
            <p:nvPr/>
          </p:nvSpPr>
          <p:spPr>
            <a:xfrm>
              <a:off x="6389570" y="3766084"/>
              <a:ext cx="182880" cy="182880"/>
            </a:xfrm>
            <a:prstGeom prst="flowChartConnector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4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294901" y="3243087"/>
              <a:ext cx="37221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i="1" dirty="0">
                  <a:solidFill>
                    <a:schemeClr val="accent4">
                      <a:lumMod val="40000"/>
                      <a:lumOff val="6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</a:t>
              </a:r>
              <a:endParaRPr lang="en-US" sz="2400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61" name="Oval 60">
            <a:extLst>
              <a:ext uri="{FF2B5EF4-FFF2-40B4-BE49-F238E27FC236}">
                <a16:creationId xmlns:a16="http://schemas.microsoft.com/office/drawing/2014/main" id="{9BF589EF-7F91-4A2D-B8E6-AB2588E647B8}"/>
              </a:ext>
            </a:extLst>
          </p:cNvPr>
          <p:cNvSpPr/>
          <p:nvPr/>
        </p:nvSpPr>
        <p:spPr>
          <a:xfrm>
            <a:off x="4387871" y="3078966"/>
            <a:ext cx="1381539" cy="2501906"/>
          </a:xfrm>
          <a:prstGeom prst="ellipse">
            <a:avLst/>
          </a:prstGeom>
          <a:noFill/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1F71A823-F2E2-411A-A7AC-EE50FD59D45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246"/>
          <a:stretch/>
        </p:blipFill>
        <p:spPr>
          <a:xfrm>
            <a:off x="5078644" y="4273336"/>
            <a:ext cx="4231571" cy="993734"/>
          </a:xfrm>
          <a:prstGeom prst="rect">
            <a:avLst/>
          </a:prstGeom>
        </p:spPr>
      </p:pic>
      <p:grpSp>
        <p:nvGrpSpPr>
          <p:cNvPr id="46" name="Group 45">
            <a:extLst>
              <a:ext uri="{FF2B5EF4-FFF2-40B4-BE49-F238E27FC236}">
                <a16:creationId xmlns:a16="http://schemas.microsoft.com/office/drawing/2014/main" id="{D3716D99-2C20-4495-B9CF-B208121EEFE0}"/>
              </a:ext>
            </a:extLst>
          </p:cNvPr>
          <p:cNvGrpSpPr/>
          <p:nvPr/>
        </p:nvGrpSpPr>
        <p:grpSpPr>
          <a:xfrm>
            <a:off x="4902475" y="4238479"/>
            <a:ext cx="372218" cy="585029"/>
            <a:chOff x="6294901" y="3766084"/>
            <a:chExt cx="372218" cy="585029"/>
          </a:xfrm>
        </p:grpSpPr>
        <p:sp>
          <p:nvSpPr>
            <p:cNvPr id="47" name="Flowchart: Connector 46">
              <a:extLst>
                <a:ext uri="{FF2B5EF4-FFF2-40B4-BE49-F238E27FC236}">
                  <a16:creationId xmlns:a16="http://schemas.microsoft.com/office/drawing/2014/main" id="{508A0645-DA19-45A0-9E52-52982A1280A7}"/>
                </a:ext>
              </a:extLst>
            </p:cNvPr>
            <p:cNvSpPr/>
            <p:nvPr/>
          </p:nvSpPr>
          <p:spPr>
            <a:xfrm>
              <a:off x="6389570" y="3766084"/>
              <a:ext cx="182880" cy="182880"/>
            </a:xfrm>
            <a:prstGeom prst="flowChartConnector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4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22DC56B0-99C4-4FB5-97F8-C1347CCAB013}"/>
                </a:ext>
              </a:extLst>
            </p:cNvPr>
            <p:cNvSpPr txBox="1"/>
            <p:nvPr/>
          </p:nvSpPr>
          <p:spPr>
            <a:xfrm>
              <a:off x="6294901" y="3889448"/>
              <a:ext cx="37221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400" b="1" i="1" dirty="0">
                  <a:solidFill>
                    <a:schemeClr val="accent4">
                      <a:lumMod val="40000"/>
                      <a:lumOff val="6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q</a:t>
              </a:r>
              <a:endParaRPr lang="en-US" sz="2400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70" name="TextBox 69">
            <a:extLst>
              <a:ext uri="{FF2B5EF4-FFF2-40B4-BE49-F238E27FC236}">
                <a16:creationId xmlns:a16="http://schemas.microsoft.com/office/drawing/2014/main" id="{A8F5DF4C-397E-42F8-BC86-223766EBE383}"/>
              </a:ext>
            </a:extLst>
          </p:cNvPr>
          <p:cNvSpPr txBox="1"/>
          <p:nvPr/>
        </p:nvSpPr>
        <p:spPr>
          <a:xfrm>
            <a:off x="4063303" y="2612572"/>
            <a:ext cx="20505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Cross section</a:t>
            </a:r>
          </a:p>
        </p:txBody>
      </p:sp>
    </p:spTree>
    <p:extLst>
      <p:ext uri="{BB962C8B-B14F-4D97-AF65-F5344CB8AC3E}">
        <p14:creationId xmlns:p14="http://schemas.microsoft.com/office/powerpoint/2010/main" val="139210452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  <p:bldP spid="68" grpId="0" animBg="1"/>
      <p:bldP spid="61" grpId="0" animBg="1"/>
      <p:bldP spid="7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1: Transformation</a:t>
            </a:r>
          </a:p>
        </p:txBody>
      </p:sp>
      <p:sp>
        <p:nvSpPr>
          <p:cNvPr id="14" name="Rectangle 13"/>
          <p:cNvSpPr/>
          <p:nvPr/>
        </p:nvSpPr>
        <p:spPr>
          <a:xfrm>
            <a:off x="0" y="6346803"/>
            <a:ext cx="12192000" cy="511199"/>
          </a:xfrm>
          <a:prstGeom prst="rect">
            <a:avLst/>
          </a:prstGeom>
          <a:solidFill>
            <a:srgbClr val="D6A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See the paper for more details</a:t>
            </a:r>
            <a:endParaRPr lang="en-US" sz="2600" dirty="0">
              <a:solidFill>
                <a:schemeClr val="tx1">
                  <a:alpha val="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6567" t="35263" r="539" b="9965"/>
          <a:stretch/>
        </p:blipFill>
        <p:spPr>
          <a:xfrm>
            <a:off x="1095676" y="2288813"/>
            <a:ext cx="4125752" cy="25829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58004" b="9965"/>
          <a:stretch/>
        </p:blipFill>
        <p:spPr>
          <a:xfrm>
            <a:off x="7820659" y="1315295"/>
            <a:ext cx="3275666" cy="4245882"/>
          </a:xfrm>
          <a:prstGeom prst="rect">
            <a:avLst/>
          </a:prstGeom>
        </p:spPr>
      </p:pic>
      <p:sp>
        <p:nvSpPr>
          <p:cNvPr id="7" name="Left Arrow 28"/>
          <p:cNvSpPr/>
          <p:nvPr/>
        </p:nvSpPr>
        <p:spPr>
          <a:xfrm flipH="1">
            <a:off x="5860791" y="3059388"/>
            <a:ext cx="1320504" cy="1041780"/>
          </a:xfrm>
          <a:prstGeom prst="leftArrow">
            <a:avLst/>
          </a:prstGeom>
          <a:gradFill>
            <a:gsLst>
              <a:gs pos="0">
                <a:schemeClr val="accent2">
                  <a:lumMod val="75000"/>
                  <a:alpha val="80000"/>
                </a:schemeClr>
              </a:gs>
              <a:gs pos="100000">
                <a:srgbClr val="EA6B14">
                  <a:alpha val="80000"/>
                </a:srgbClr>
              </a:gs>
            </a:gsLst>
            <a:lin ang="0" scaled="1"/>
          </a:gra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600" dirty="0"/>
          </a:p>
        </p:txBody>
      </p:sp>
      <p:grpSp>
        <p:nvGrpSpPr>
          <p:cNvPr id="8" name="Group 7"/>
          <p:cNvGrpSpPr/>
          <p:nvPr/>
        </p:nvGrpSpPr>
        <p:grpSpPr>
          <a:xfrm>
            <a:off x="2627319" y="3677931"/>
            <a:ext cx="372218" cy="563117"/>
            <a:chOff x="6285276" y="3766084"/>
            <a:chExt cx="372218" cy="563117"/>
          </a:xfrm>
        </p:grpSpPr>
        <p:sp>
          <p:nvSpPr>
            <p:cNvPr id="9" name="Flowchart: Connector 8"/>
            <p:cNvSpPr/>
            <p:nvPr/>
          </p:nvSpPr>
          <p:spPr>
            <a:xfrm>
              <a:off x="6389570" y="3766084"/>
              <a:ext cx="182880" cy="182880"/>
            </a:xfrm>
            <a:prstGeom prst="flowChartConnector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4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285276" y="3867536"/>
              <a:ext cx="37221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i="1" dirty="0">
                  <a:solidFill>
                    <a:schemeClr val="accent4">
                      <a:lumMod val="40000"/>
                      <a:lumOff val="6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</a:t>
              </a:r>
              <a:endParaRPr lang="en-US" sz="2400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9423213" y="3828767"/>
            <a:ext cx="532586" cy="461665"/>
            <a:chOff x="9954518" y="3718131"/>
            <a:chExt cx="532586" cy="461665"/>
          </a:xfrm>
        </p:grpSpPr>
        <p:sp>
          <p:nvSpPr>
            <p:cNvPr id="12" name="Flowchart: Connector 11"/>
            <p:cNvSpPr/>
            <p:nvPr/>
          </p:nvSpPr>
          <p:spPr>
            <a:xfrm>
              <a:off x="9954518" y="3766084"/>
              <a:ext cx="182880" cy="182880"/>
            </a:xfrm>
            <a:prstGeom prst="flowChartConnector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4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0045958" y="3718131"/>
              <a:ext cx="44114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i="1" dirty="0">
                  <a:solidFill>
                    <a:schemeClr val="accent4">
                      <a:lumMod val="40000"/>
                      <a:lumOff val="6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</a:t>
              </a:r>
              <a:r>
                <a:rPr lang="en-US" sz="2400" dirty="0">
                  <a:solidFill>
                    <a:schemeClr val="accent4">
                      <a:lumMod val="40000"/>
                      <a:lumOff val="6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’</a:t>
              </a: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2036289" y="4871743"/>
            <a:ext cx="22445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Fabric space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19370" y="5460962"/>
            <a:ext cx="19774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Yarn space</a:t>
            </a:r>
          </a:p>
        </p:txBody>
      </p:sp>
    </p:spTree>
    <p:extLst>
      <p:ext uri="{BB962C8B-B14F-4D97-AF65-F5344CB8AC3E}">
        <p14:creationId xmlns:p14="http://schemas.microsoft.com/office/powerpoint/2010/main" val="1482294596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Step 1: Acceleration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Challenge:</a:t>
            </a:r>
            <a:r>
              <a:rPr lang="en-US" dirty="0"/>
              <a:t> one fabric can contain hundreds of constituent yarns</a:t>
            </a:r>
          </a:p>
          <a:p>
            <a:pPr>
              <a:spcBef>
                <a:spcPts val="3000"/>
              </a:spcBef>
            </a:pPr>
            <a:r>
              <a:rPr lang="en-US" dirty="0"/>
              <a:t>We use a customized point </a:t>
            </a:r>
            <a:r>
              <a:rPr lang="en-US" dirty="0" err="1"/>
              <a:t>Kd</a:t>
            </a:r>
            <a:r>
              <a:rPr lang="en-US" dirty="0"/>
              <a:t>-tree to prune faraway yarns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C212C51-CD84-4B97-87EB-2AA06BDB169D}"/>
              </a:ext>
            </a:extLst>
          </p:cNvPr>
          <p:cNvGrpSpPr/>
          <p:nvPr/>
        </p:nvGrpSpPr>
        <p:grpSpPr>
          <a:xfrm>
            <a:off x="2887222" y="2678355"/>
            <a:ext cx="6863550" cy="3545559"/>
            <a:chOff x="2887222" y="2678355"/>
            <a:chExt cx="6863550" cy="3545559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87222" y="2678355"/>
              <a:ext cx="3048000" cy="3048000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42779" y="2678355"/>
              <a:ext cx="762000" cy="3048000"/>
            </a:xfrm>
            <a:prstGeom prst="rect">
              <a:avLst/>
            </a:prstGeom>
          </p:spPr>
        </p:pic>
        <p:sp>
          <p:nvSpPr>
            <p:cNvPr id="6" name="Left Arrow 28"/>
            <p:cNvSpPr/>
            <p:nvPr/>
          </p:nvSpPr>
          <p:spPr>
            <a:xfrm flipH="1">
              <a:off x="6150304" y="3830457"/>
              <a:ext cx="2177393" cy="743795"/>
            </a:xfrm>
            <a:prstGeom prst="leftArrow">
              <a:avLst/>
            </a:prstGeom>
            <a:gradFill>
              <a:gsLst>
                <a:gs pos="0">
                  <a:schemeClr val="accent2">
                    <a:lumMod val="75000"/>
                    <a:alpha val="80000"/>
                  </a:schemeClr>
                </a:gs>
                <a:gs pos="100000">
                  <a:srgbClr val="EA6B14">
                    <a:alpha val="80000"/>
                  </a:srgb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600" dirty="0"/>
            </a:p>
          </p:txBody>
        </p:sp>
        <p:grpSp>
          <p:nvGrpSpPr>
            <p:cNvPr id="8" name="Group 7"/>
            <p:cNvGrpSpPr/>
            <p:nvPr/>
          </p:nvGrpSpPr>
          <p:grpSpPr>
            <a:xfrm>
              <a:off x="4176986" y="4049637"/>
              <a:ext cx="372218" cy="563117"/>
              <a:chOff x="6285276" y="3766084"/>
              <a:chExt cx="372218" cy="563117"/>
            </a:xfrm>
          </p:grpSpPr>
          <p:sp>
            <p:nvSpPr>
              <p:cNvPr id="9" name="Flowchart: Connector 8"/>
              <p:cNvSpPr/>
              <p:nvPr/>
            </p:nvSpPr>
            <p:spPr>
              <a:xfrm>
                <a:off x="6389570" y="3766084"/>
                <a:ext cx="182880" cy="182880"/>
              </a:xfrm>
              <a:prstGeom prst="flowChartConnector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accent4">
                      <a:lumMod val="40000"/>
                      <a:lumOff val="60000"/>
                    </a:schemeClr>
                  </a:solidFill>
                </a:endParaRP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6285276" y="3867536"/>
                <a:ext cx="37221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i="1" dirty="0">
                    <a:solidFill>
                      <a:schemeClr val="accent4">
                        <a:lumMod val="40000"/>
                        <a:lumOff val="6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p</a:t>
                </a:r>
                <a:endParaRPr lang="en-US" sz="2400" dirty="0">
                  <a:solidFill>
                    <a:schemeClr val="accent4">
                      <a:lumMod val="40000"/>
                      <a:lumOff val="6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11" name="Group 10"/>
            <p:cNvGrpSpPr/>
            <p:nvPr/>
          </p:nvGrpSpPr>
          <p:grpSpPr>
            <a:xfrm>
              <a:off x="8670219" y="4059648"/>
              <a:ext cx="441146" cy="644545"/>
              <a:chOff x="9825385" y="3766084"/>
              <a:chExt cx="441146" cy="644545"/>
            </a:xfrm>
          </p:grpSpPr>
          <p:sp>
            <p:nvSpPr>
              <p:cNvPr id="12" name="Flowchart: Connector 11"/>
              <p:cNvSpPr/>
              <p:nvPr/>
            </p:nvSpPr>
            <p:spPr>
              <a:xfrm>
                <a:off x="9954518" y="3766084"/>
                <a:ext cx="182880" cy="182880"/>
              </a:xfrm>
              <a:prstGeom prst="flowChartConnector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accent4">
                      <a:lumMod val="40000"/>
                      <a:lumOff val="60000"/>
                    </a:schemeClr>
                  </a:solidFill>
                </a:endParaRP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9825385" y="3948964"/>
                <a:ext cx="44114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i="1" dirty="0">
                    <a:solidFill>
                      <a:schemeClr val="accent4">
                        <a:lumMod val="40000"/>
                        <a:lumOff val="6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p</a:t>
                </a:r>
                <a:r>
                  <a:rPr lang="en-US" sz="2400" dirty="0">
                    <a:solidFill>
                      <a:schemeClr val="accent4">
                        <a:lumMod val="40000"/>
                        <a:lumOff val="6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’</a:t>
                </a:r>
              </a:p>
            </p:txBody>
          </p:sp>
        </p:grpSp>
        <p:sp>
          <p:nvSpPr>
            <p:cNvPr id="14" name="TextBox 13"/>
            <p:cNvSpPr txBox="1"/>
            <p:nvPr/>
          </p:nvSpPr>
          <p:spPr>
            <a:xfrm>
              <a:off x="3437237" y="5762249"/>
              <a:ext cx="194797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/>
                <a:t>Fabric space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8030814" y="5724712"/>
              <a:ext cx="171995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/>
                <a:t>Yarn space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82E75BCF-4B21-4D41-A26D-12386B20DB0A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803822" y="2839560"/>
            <a:ext cx="8584357" cy="2929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01913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Step 2: Determining Material Properties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Key question:</a:t>
            </a:r>
            <a:r>
              <a:rPr lang="en-US" dirty="0"/>
              <a:t> is </a:t>
            </a:r>
            <a:r>
              <a:rPr lang="en-US" b="1" i="1" dirty="0"/>
              <a:t>p</a:t>
            </a:r>
            <a:r>
              <a:rPr lang="en-US" dirty="0"/>
              <a:t>’ covered by a fiber?</a:t>
            </a:r>
          </a:p>
          <a:p>
            <a:endParaRPr lang="en-US" dirty="0"/>
          </a:p>
          <a:p>
            <a:r>
              <a:rPr lang="en-US" b="1" dirty="0"/>
              <a:t>Challenge 1:</a:t>
            </a:r>
            <a:r>
              <a:rPr lang="en-US" dirty="0"/>
              <a:t> need to do it efficiently</a:t>
            </a:r>
          </a:p>
          <a:p>
            <a:endParaRPr lang="en-US" dirty="0"/>
          </a:p>
          <a:p>
            <a:r>
              <a:rPr lang="en-US" b="1" dirty="0"/>
              <a:t>Challenge 2:</a:t>
            </a:r>
            <a:r>
              <a:rPr lang="en-US" dirty="0"/>
              <a:t> need to avoid fully realizing</a:t>
            </a:r>
            <a:br>
              <a:rPr lang="en-US" dirty="0"/>
            </a:br>
            <a:r>
              <a:rPr lang="en-US" dirty="0"/>
              <a:t>the model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58004" b="9965"/>
          <a:stretch/>
        </p:blipFill>
        <p:spPr>
          <a:xfrm>
            <a:off x="7820659" y="1315295"/>
            <a:ext cx="3275666" cy="4245882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9423213" y="3828767"/>
            <a:ext cx="532586" cy="461665"/>
            <a:chOff x="9954518" y="3718131"/>
            <a:chExt cx="532586" cy="461665"/>
          </a:xfrm>
        </p:grpSpPr>
        <p:sp>
          <p:nvSpPr>
            <p:cNvPr id="15" name="Flowchart: Connector 14"/>
            <p:cNvSpPr/>
            <p:nvPr/>
          </p:nvSpPr>
          <p:spPr>
            <a:xfrm>
              <a:off x="9954518" y="3766084"/>
              <a:ext cx="182880" cy="182880"/>
            </a:xfrm>
            <a:prstGeom prst="flowChartConnector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4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0045958" y="3718131"/>
              <a:ext cx="44114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i="1" dirty="0">
                  <a:solidFill>
                    <a:schemeClr val="accent4">
                      <a:lumMod val="40000"/>
                      <a:lumOff val="6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</a:t>
              </a:r>
              <a:r>
                <a:rPr lang="en-US" sz="2400" dirty="0">
                  <a:solidFill>
                    <a:schemeClr val="accent4">
                      <a:lumMod val="40000"/>
                      <a:lumOff val="6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’</a:t>
              </a: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8119370" y="5460962"/>
            <a:ext cx="19774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Yarn space</a:t>
            </a:r>
          </a:p>
        </p:txBody>
      </p:sp>
    </p:spTree>
    <p:extLst>
      <p:ext uri="{BB962C8B-B14F-4D97-AF65-F5344CB8AC3E}">
        <p14:creationId xmlns:p14="http://schemas.microsoft.com/office/powerpoint/2010/main" val="325942467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Regular vs. Flyaway Fibers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225" y="3850105"/>
            <a:ext cx="11887551" cy="2871370"/>
          </a:xfrm>
        </p:spPr>
        <p:txBody>
          <a:bodyPr/>
          <a:lstStyle/>
          <a:p>
            <a:r>
              <a:rPr lang="en-US" dirty="0"/>
              <a:t>The procedural model puts all fibers in two categories: </a:t>
            </a:r>
            <a:r>
              <a:rPr lang="en-US" b="1" dirty="0"/>
              <a:t>regular</a:t>
            </a:r>
            <a:r>
              <a:rPr lang="en-US" dirty="0"/>
              <a:t> and </a:t>
            </a:r>
            <a:r>
              <a:rPr lang="en-US" b="1" dirty="0"/>
              <a:t>flyaway</a:t>
            </a:r>
          </a:p>
          <a:p>
            <a:endParaRPr lang="en-US" dirty="0"/>
          </a:p>
          <a:p>
            <a:r>
              <a:rPr lang="en-US" dirty="0"/>
              <a:t>We check if </a:t>
            </a:r>
            <a:r>
              <a:rPr lang="en-US" b="1" i="1" dirty="0"/>
              <a:t>p</a:t>
            </a:r>
            <a:r>
              <a:rPr lang="en-US" dirty="0"/>
              <a:t>’ is covered by each type separately</a:t>
            </a:r>
          </a:p>
        </p:txBody>
      </p:sp>
      <p:grpSp>
        <p:nvGrpSpPr>
          <p:cNvPr id="19" name="Group 18" hidden="1"/>
          <p:cNvGrpSpPr/>
          <p:nvPr/>
        </p:nvGrpSpPr>
        <p:grpSpPr>
          <a:xfrm>
            <a:off x="3967583" y="5047758"/>
            <a:ext cx="4356726" cy="1113314"/>
            <a:chOff x="3967583" y="5047758"/>
            <a:chExt cx="4356726" cy="1113314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 rotWithShape="1">
            <a:blip r:embed="rId3"/>
            <a:srcRect l="3452" r="3075"/>
            <a:stretch/>
          </p:blipFill>
          <p:spPr>
            <a:xfrm>
              <a:off x="3967583" y="5047758"/>
              <a:ext cx="2127876" cy="1113314"/>
            </a:xfrm>
            <a:prstGeom prst="rect">
              <a:avLst/>
            </a:prstGeom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196433" y="5047758"/>
              <a:ext cx="2127876" cy="1111641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69217" y="5290184"/>
              <a:ext cx="924608" cy="624624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98067" y="5290184"/>
              <a:ext cx="924608" cy="624624"/>
            </a:xfrm>
            <a:prstGeom prst="rect">
              <a:avLst/>
            </a:prstGeom>
          </p:spPr>
        </p:pic>
      </p:grpSp>
      <p:grpSp>
        <p:nvGrpSpPr>
          <p:cNvPr id="17" name="Group 16"/>
          <p:cNvGrpSpPr/>
          <p:nvPr/>
        </p:nvGrpSpPr>
        <p:grpSpPr>
          <a:xfrm>
            <a:off x="255310" y="1176454"/>
            <a:ext cx="11680298" cy="2339063"/>
            <a:chOff x="219602" y="2247576"/>
            <a:chExt cx="11680298" cy="2339063"/>
          </a:xfrm>
        </p:grpSpPr>
        <p:grpSp>
          <p:nvGrpSpPr>
            <p:cNvPr id="55" name="Group 54"/>
            <p:cNvGrpSpPr/>
            <p:nvPr/>
          </p:nvGrpSpPr>
          <p:grpSpPr>
            <a:xfrm>
              <a:off x="219602" y="2253018"/>
              <a:ext cx="3387198" cy="2333621"/>
              <a:chOff x="219602" y="2253018"/>
              <a:chExt cx="3387198" cy="2333621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19602" y="2253018"/>
                <a:ext cx="3387198" cy="1442696"/>
              </a:xfrm>
              <a:prstGeom prst="rect">
                <a:avLst/>
              </a:prstGeom>
            </p:spPr>
          </p:pic>
          <p:sp>
            <p:nvSpPr>
              <p:cNvPr id="5" name="TextBox 4"/>
              <p:cNvSpPr txBox="1"/>
              <p:nvPr/>
            </p:nvSpPr>
            <p:spPr>
              <a:xfrm>
                <a:off x="901167" y="3694087"/>
                <a:ext cx="2016899" cy="89255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800" b="1" dirty="0"/>
                  <a:t>All </a:t>
                </a:r>
                <a:r>
                  <a:rPr lang="en-US" sz="2800" dirty="0"/>
                  <a:t>fibers</a:t>
                </a:r>
                <a:br>
                  <a:rPr lang="en-US" sz="2800" dirty="0"/>
                </a:br>
                <a:r>
                  <a:rPr lang="en-US" sz="2400" dirty="0"/>
                  <a:t>in yarn space</a:t>
                </a:r>
              </a:p>
            </p:txBody>
          </p:sp>
        </p:grpSp>
        <p:sp>
          <p:nvSpPr>
            <p:cNvPr id="20" name="TextBox 19"/>
            <p:cNvSpPr txBox="1"/>
            <p:nvPr/>
          </p:nvSpPr>
          <p:spPr>
            <a:xfrm>
              <a:off x="3666584" y="2374201"/>
              <a:ext cx="723275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200" b="1" dirty="0">
                  <a:solidFill>
                    <a:schemeClr val="accent2"/>
                  </a:solidFill>
                </a:rPr>
                <a:t>=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7838534" y="2374201"/>
              <a:ext cx="723275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200" b="1" dirty="0">
                  <a:solidFill>
                    <a:schemeClr val="accent2"/>
                  </a:solidFill>
                </a:rPr>
                <a:t>+</a:t>
              </a: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49643" y="2247576"/>
              <a:ext cx="3392607" cy="848152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49643" y="2853084"/>
              <a:ext cx="3392607" cy="848152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8930177" y="3858779"/>
              <a:ext cx="256352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b="1" dirty="0"/>
                <a:t>Flyaway </a:t>
              </a:r>
              <a:r>
                <a:rPr lang="en-US" sz="2800" dirty="0"/>
                <a:t>fibers</a:t>
              </a:r>
              <a:endParaRPr lang="en-US" sz="2400" dirty="0"/>
            </a:p>
          </p:txBody>
        </p:sp>
        <p:grpSp>
          <p:nvGrpSpPr>
            <p:cNvPr id="18" name="Group 17"/>
            <p:cNvGrpSpPr/>
            <p:nvPr/>
          </p:nvGrpSpPr>
          <p:grpSpPr>
            <a:xfrm>
              <a:off x="8523975" y="2247576"/>
              <a:ext cx="3375925" cy="1446511"/>
              <a:chOff x="8073608" y="2843568"/>
              <a:chExt cx="3621338" cy="1551665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73608" y="2843568"/>
                <a:ext cx="3621338" cy="905334"/>
              </a:xfrm>
              <a:prstGeom prst="rect">
                <a:avLst/>
              </a:prstGeom>
            </p:spPr>
          </p:pic>
          <p:pic>
            <p:nvPicPr>
              <p:cNvPr id="16" name="Picture 15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73608" y="3489899"/>
                <a:ext cx="3621338" cy="905334"/>
              </a:xfrm>
              <a:prstGeom prst="rect">
                <a:avLst/>
              </a:prstGeom>
            </p:spPr>
          </p:pic>
        </p:grpSp>
        <p:sp>
          <p:nvSpPr>
            <p:cNvPr id="39" name="TextBox 38"/>
            <p:cNvSpPr txBox="1"/>
            <p:nvPr/>
          </p:nvSpPr>
          <p:spPr>
            <a:xfrm>
              <a:off x="5047042" y="3858779"/>
              <a:ext cx="25026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b="1" dirty="0"/>
                <a:t>Regular </a:t>
              </a:r>
              <a:r>
                <a:rPr lang="en-US" sz="2800" dirty="0"/>
                <a:t>fibers</a:t>
              </a:r>
              <a:endParaRPr lang="en-US" sz="2400" dirty="0"/>
            </a:p>
          </p:txBody>
        </p:sp>
      </p:grpSp>
      <p:sp>
        <p:nvSpPr>
          <p:cNvPr id="25" name="Rectangle: Rounded Corners 24"/>
          <p:cNvSpPr/>
          <p:nvPr/>
        </p:nvSpPr>
        <p:spPr>
          <a:xfrm>
            <a:off x="4485351" y="1176454"/>
            <a:ext cx="3388891" cy="2202013"/>
          </a:xfrm>
          <a:prstGeom prst="round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3290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Regular Fiber Lookup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Check if it lies close enough to any fiber</a:t>
            </a:r>
            <a:br>
              <a:rPr lang="en-US" dirty="0"/>
            </a:br>
            <a:r>
              <a:rPr lang="en-US" dirty="0"/>
              <a:t>center in the cross section</a:t>
            </a:r>
          </a:p>
          <a:p>
            <a:r>
              <a:rPr lang="en-US" dirty="0"/>
              <a:t>Directly examine the procedural model</a:t>
            </a:r>
            <a:br>
              <a:rPr lang="en-US" dirty="0"/>
            </a:br>
            <a:r>
              <a:rPr lang="en-US" dirty="0"/>
              <a:t>description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58004" b="9965"/>
          <a:stretch/>
        </p:blipFill>
        <p:spPr>
          <a:xfrm>
            <a:off x="7820659" y="1315295"/>
            <a:ext cx="3275666" cy="4245882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9423213" y="3828767"/>
            <a:ext cx="532586" cy="461665"/>
            <a:chOff x="9954518" y="3718131"/>
            <a:chExt cx="532586" cy="461665"/>
          </a:xfrm>
        </p:grpSpPr>
        <p:sp>
          <p:nvSpPr>
            <p:cNvPr id="15" name="Flowchart: Connector 14"/>
            <p:cNvSpPr/>
            <p:nvPr/>
          </p:nvSpPr>
          <p:spPr>
            <a:xfrm>
              <a:off x="9954518" y="3766084"/>
              <a:ext cx="182880" cy="182880"/>
            </a:xfrm>
            <a:prstGeom prst="flowChartConnector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4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0045958" y="3718131"/>
              <a:ext cx="44114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i="1" dirty="0">
                  <a:solidFill>
                    <a:schemeClr val="accent4">
                      <a:lumMod val="40000"/>
                      <a:lumOff val="6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</a:t>
              </a:r>
              <a:r>
                <a:rPr lang="en-US" sz="2400" dirty="0">
                  <a:solidFill>
                    <a:schemeClr val="accent4">
                      <a:lumMod val="40000"/>
                      <a:lumOff val="6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’</a:t>
              </a: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8119370" y="5460962"/>
            <a:ext cx="19774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Yarn space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</a:blip>
          <a:srcRect l="20146" r="16103"/>
          <a:stretch/>
        </p:blipFill>
        <p:spPr>
          <a:xfrm>
            <a:off x="2330817" y="3118229"/>
            <a:ext cx="3609961" cy="3564915"/>
          </a:xfrm>
          <a:prstGeom prst="rect">
            <a:avLst/>
          </a:prstGeom>
        </p:spPr>
      </p:pic>
      <p:sp>
        <p:nvSpPr>
          <p:cNvPr id="27" name="Left Arrow 28"/>
          <p:cNvSpPr/>
          <p:nvPr/>
        </p:nvSpPr>
        <p:spPr>
          <a:xfrm rot="9645924" flipH="1">
            <a:off x="6106183" y="4035800"/>
            <a:ext cx="1637240" cy="962421"/>
          </a:xfrm>
          <a:prstGeom prst="leftArrow">
            <a:avLst/>
          </a:prstGeom>
          <a:gradFill>
            <a:gsLst>
              <a:gs pos="0">
                <a:schemeClr val="accent2">
                  <a:lumMod val="75000"/>
                  <a:alpha val="80000"/>
                </a:schemeClr>
              </a:gs>
              <a:gs pos="100000">
                <a:srgbClr val="EA6B14">
                  <a:alpha val="80000"/>
                </a:srgbClr>
              </a:gs>
            </a:gsLst>
            <a:lin ang="0" scaled="1"/>
          </a:gra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600" dirty="0"/>
          </a:p>
        </p:txBody>
      </p:sp>
      <p:grpSp>
        <p:nvGrpSpPr>
          <p:cNvPr id="28" name="Group 27"/>
          <p:cNvGrpSpPr/>
          <p:nvPr/>
        </p:nvGrpSpPr>
        <p:grpSpPr>
          <a:xfrm>
            <a:off x="4825013" y="4416173"/>
            <a:ext cx="532586" cy="461665"/>
            <a:chOff x="9954518" y="3718131"/>
            <a:chExt cx="532586" cy="461665"/>
          </a:xfrm>
        </p:grpSpPr>
        <p:sp>
          <p:nvSpPr>
            <p:cNvPr id="29" name="Flowchart: Connector 28"/>
            <p:cNvSpPr/>
            <p:nvPr/>
          </p:nvSpPr>
          <p:spPr>
            <a:xfrm>
              <a:off x="9954518" y="3766084"/>
              <a:ext cx="182880" cy="182880"/>
            </a:xfrm>
            <a:prstGeom prst="flowChartConnector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4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0045958" y="3718131"/>
              <a:ext cx="44114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i="1" dirty="0">
                  <a:solidFill>
                    <a:schemeClr val="accent4">
                      <a:lumMod val="40000"/>
                      <a:lumOff val="6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</a:t>
              </a:r>
              <a:r>
                <a:rPr lang="en-US" sz="2400" dirty="0">
                  <a:solidFill>
                    <a:schemeClr val="accent4">
                      <a:lumMod val="40000"/>
                      <a:lumOff val="6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’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15708944"/>
      </p:ext>
    </p:extLst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Regular Fiber Lookup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73930" y="1258181"/>
            <a:ext cx="2501941" cy="478717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69405" y="1258180"/>
            <a:ext cx="4093921" cy="478717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535662" y="1751798"/>
            <a:ext cx="41585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Without fiber migration, each cross section is identical up</a:t>
            </a:r>
            <a:br>
              <a:rPr lang="en-US" sz="2400" dirty="0"/>
            </a:br>
            <a:r>
              <a:rPr lang="en-US" sz="2400" dirty="0"/>
              <a:t>to a </a:t>
            </a:r>
            <a:r>
              <a:rPr lang="en-US" sz="2400" b="1" dirty="0"/>
              <a:t>global rotation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343049" y="2553920"/>
            <a:ext cx="369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</a:t>
            </a:r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'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418447" y="4242037"/>
            <a:ext cx="4203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</a:t>
            </a:r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’’</a:t>
            </a:r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5024761" y="3691138"/>
            <a:ext cx="2219417" cy="2638446"/>
            <a:chOff x="5024761" y="3691138"/>
            <a:chExt cx="2219417" cy="2638446"/>
          </a:xfrm>
        </p:grpSpPr>
        <p:sp>
          <p:nvSpPr>
            <p:cNvPr id="3" name="TextBox 2"/>
            <p:cNvSpPr txBox="1"/>
            <p:nvPr/>
          </p:nvSpPr>
          <p:spPr>
            <a:xfrm>
              <a:off x="5441750" y="5929474"/>
              <a:ext cx="136768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accent2"/>
                  </a:solidFill>
                </a:rPr>
                <a:t>Reference</a:t>
              </a:r>
            </a:p>
          </p:txBody>
        </p:sp>
        <p:sp>
          <p:nvSpPr>
            <p:cNvPr id="6" name="Oval 5"/>
            <p:cNvSpPr/>
            <p:nvPr/>
          </p:nvSpPr>
          <p:spPr>
            <a:xfrm>
              <a:off x="5024761" y="3691138"/>
              <a:ext cx="2219417" cy="2221390"/>
            </a:xfrm>
            <a:prstGeom prst="ellipse">
              <a:avLst/>
            </a:prstGeom>
            <a:noFill/>
            <a:ln w="571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DE28F23-5BB6-4473-AE0B-9F2B791048AA}"/>
              </a:ext>
            </a:extLst>
          </p:cNvPr>
          <p:cNvGrpSpPr/>
          <p:nvPr/>
        </p:nvGrpSpPr>
        <p:grpSpPr>
          <a:xfrm>
            <a:off x="7535661" y="3832337"/>
            <a:ext cx="4158545" cy="1938992"/>
            <a:chOff x="7535661" y="3919914"/>
            <a:chExt cx="4158545" cy="1938992"/>
          </a:xfrm>
        </p:grpSpPr>
        <p:sp>
          <p:nvSpPr>
            <p:cNvPr id="8" name="TextBox 7"/>
            <p:cNvSpPr txBox="1"/>
            <p:nvPr/>
          </p:nvSpPr>
          <p:spPr>
            <a:xfrm>
              <a:off x="7535661" y="3919914"/>
              <a:ext cx="4158545" cy="193899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just"/>
              <a:r>
                <a:rPr lang="en-US" sz="2400" b="1" i="1" dirty="0"/>
                <a:t>p</a:t>
              </a:r>
              <a:r>
                <a:rPr lang="en-US" sz="2400" dirty="0"/>
                <a:t>’ covered by a fiber center</a:t>
              </a:r>
              <a:br>
                <a:rPr lang="en-US" sz="2400" dirty="0"/>
              </a:br>
              <a:br>
                <a:rPr lang="en-US" sz="2400" dirty="0"/>
              </a:br>
              <a:br>
                <a:rPr lang="en-US" sz="2400" dirty="0"/>
              </a:br>
              <a:r>
                <a:rPr lang="en-US" sz="2400" b="1" i="1" dirty="0"/>
                <a:t>p</a:t>
              </a:r>
              <a:r>
                <a:rPr lang="en-US" sz="2400" dirty="0"/>
                <a:t>’’ covered by a fiber center in the reference plane</a:t>
              </a:r>
              <a:endParaRPr lang="en-US" sz="2400" b="1" dirty="0"/>
            </a:p>
          </p:txBody>
        </p:sp>
        <p:sp>
          <p:nvSpPr>
            <p:cNvPr id="14" name="Arrow: Left-Right 13">
              <a:extLst>
                <a:ext uri="{FF2B5EF4-FFF2-40B4-BE49-F238E27FC236}">
                  <a16:creationId xmlns:a16="http://schemas.microsoft.com/office/drawing/2014/main" id="{1A3D94A8-D72C-4ED8-89AC-7B876E75A6DF}"/>
                </a:ext>
              </a:extLst>
            </p:cNvPr>
            <p:cNvSpPr/>
            <p:nvPr/>
          </p:nvSpPr>
          <p:spPr>
            <a:xfrm>
              <a:off x="9006857" y="4466459"/>
              <a:ext cx="1216152" cy="484632"/>
            </a:xfrm>
            <a:prstGeom prst="leftRightArrow">
              <a:avLst/>
            </a:prstGeom>
            <a:gradFill>
              <a:gsLst>
                <a:gs pos="0">
                  <a:schemeClr val="accent2">
                    <a:lumMod val="75000"/>
                    <a:alpha val="80000"/>
                  </a:schemeClr>
                </a:gs>
                <a:gs pos="100000">
                  <a:srgbClr val="EA6B14">
                    <a:alpha val="80000"/>
                  </a:srgb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600"/>
            </a:p>
          </p:txBody>
        </p:sp>
      </p:grpSp>
    </p:spTree>
    <p:extLst>
      <p:ext uri="{BB962C8B-B14F-4D97-AF65-F5344CB8AC3E}">
        <p14:creationId xmlns:p14="http://schemas.microsoft.com/office/powerpoint/2010/main" val="316950520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Handling Migrating Fibers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73930" y="1258181"/>
            <a:ext cx="2501941" cy="478717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50079"/>
          <a:stretch/>
        </p:blipFill>
        <p:spPr>
          <a:xfrm>
            <a:off x="3269405" y="1258180"/>
            <a:ext cx="4093921" cy="23897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9174" t="18792" b="20205"/>
          <a:stretch/>
        </p:blipFill>
        <p:spPr>
          <a:xfrm>
            <a:off x="4986634" y="3331034"/>
            <a:ext cx="2261936" cy="29187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49921" r="57837"/>
          <a:stretch/>
        </p:blipFill>
        <p:spPr>
          <a:xfrm>
            <a:off x="3269405" y="3647974"/>
            <a:ext cx="1726108" cy="239738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343049" y="2553920"/>
            <a:ext cx="369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</a:t>
            </a:r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'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418447" y="4242037"/>
            <a:ext cx="4203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</a:t>
            </a:r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’’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456846" y="3877319"/>
            <a:ext cx="4489429" cy="18261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Fiber centers in the reference cross section:</a:t>
            </a:r>
          </a:p>
          <a:p>
            <a:pPr marL="342900" indent="-3429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Points (no migration)</a:t>
            </a:r>
          </a:p>
          <a:p>
            <a:pPr marL="342900" indent="-3429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Line segments (w/ migration)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5024761" y="3691138"/>
            <a:ext cx="2219417" cy="2638446"/>
            <a:chOff x="5024761" y="3691138"/>
            <a:chExt cx="2219417" cy="2638446"/>
          </a:xfrm>
        </p:grpSpPr>
        <p:sp>
          <p:nvSpPr>
            <p:cNvPr id="11" name="TextBox 10"/>
            <p:cNvSpPr txBox="1"/>
            <p:nvPr/>
          </p:nvSpPr>
          <p:spPr>
            <a:xfrm>
              <a:off x="5441750" y="5929474"/>
              <a:ext cx="136768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accent2"/>
                  </a:solidFill>
                </a:rPr>
                <a:t>Reference</a:t>
              </a:r>
            </a:p>
          </p:txBody>
        </p:sp>
        <p:sp>
          <p:nvSpPr>
            <p:cNvPr id="12" name="Oval 11"/>
            <p:cNvSpPr/>
            <p:nvPr/>
          </p:nvSpPr>
          <p:spPr>
            <a:xfrm>
              <a:off x="5024761" y="3691138"/>
              <a:ext cx="2219417" cy="2221390"/>
            </a:xfrm>
            <a:prstGeom prst="ellipse">
              <a:avLst/>
            </a:prstGeom>
            <a:noFill/>
            <a:ln w="571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885109768"/>
      </p:ext>
    </p:extLst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Handling Migrating Fibers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225576" y="2166184"/>
            <a:ext cx="6794008" cy="3554431"/>
          </a:xfrm>
        </p:spPr>
        <p:txBody>
          <a:bodyPr/>
          <a:lstStyle/>
          <a:p>
            <a:r>
              <a:rPr lang="en-US" dirty="0"/>
              <a:t>Pre-generate reference cross section with fiber center trajectories</a:t>
            </a:r>
          </a:p>
          <a:p>
            <a:endParaRPr lang="en-US" dirty="0"/>
          </a:p>
          <a:p>
            <a:r>
              <a:rPr lang="en-US" dirty="0"/>
              <a:t>Discretize the cross section</a:t>
            </a:r>
          </a:p>
          <a:p>
            <a:endParaRPr lang="en-US" dirty="0"/>
          </a:p>
          <a:p>
            <a:r>
              <a:rPr lang="en-US" dirty="0"/>
              <a:t>At render time, examine all fibers in the bin that contains the query point </a:t>
            </a:r>
            <a:r>
              <a:rPr lang="en-US" b="1" i="1" dirty="0"/>
              <a:t>p</a:t>
            </a:r>
            <a:r>
              <a:rPr lang="en-US" dirty="0"/>
              <a:t>’’</a:t>
            </a:r>
          </a:p>
        </p:txBody>
      </p:sp>
      <p:pic>
        <p:nvPicPr>
          <p:cNvPr id="3" name="Picture 2"/>
          <p:cNvPicPr>
            <a:picLocks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1052"/>
          <a:stretch/>
        </p:blipFill>
        <p:spPr>
          <a:xfrm>
            <a:off x="304544" y="1630379"/>
            <a:ext cx="4637170" cy="4637170"/>
          </a:xfrm>
          <a:prstGeom prst="rect">
            <a:avLst/>
          </a:prstGeom>
        </p:spPr>
      </p:pic>
      <p:pic>
        <p:nvPicPr>
          <p:cNvPr id="5" name="Picture 4"/>
          <p:cNvPicPr>
            <a:picLocks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4169" y="1630379"/>
            <a:ext cx="4671716" cy="4637170"/>
          </a:xfrm>
          <a:prstGeom prst="rect">
            <a:avLst/>
          </a:prstGeom>
        </p:spPr>
      </p:pic>
      <p:pic>
        <p:nvPicPr>
          <p:cNvPr id="7" name="Picture 6"/>
          <p:cNvPicPr>
            <a:picLocks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" b="652"/>
          <a:stretch/>
        </p:blipFill>
        <p:spPr>
          <a:xfrm>
            <a:off x="314169" y="1630379"/>
            <a:ext cx="4671716" cy="462604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424991" y="3183258"/>
            <a:ext cx="4203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</a:t>
            </a:r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’’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888750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Regular vs. Flyaway Fibers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225" y="3850105"/>
            <a:ext cx="11887551" cy="2871370"/>
          </a:xfrm>
        </p:spPr>
        <p:txBody>
          <a:bodyPr/>
          <a:lstStyle/>
          <a:p>
            <a:r>
              <a:rPr lang="en-US" dirty="0"/>
              <a:t>The procedural model puts all fibers in two categories: </a:t>
            </a:r>
            <a:r>
              <a:rPr lang="en-US" b="1" dirty="0"/>
              <a:t>regular</a:t>
            </a:r>
            <a:r>
              <a:rPr lang="en-US" dirty="0"/>
              <a:t> and </a:t>
            </a:r>
            <a:r>
              <a:rPr lang="en-US" b="1" dirty="0"/>
              <a:t>flyaway</a:t>
            </a:r>
          </a:p>
          <a:p>
            <a:endParaRPr lang="en-US" dirty="0"/>
          </a:p>
          <a:p>
            <a:r>
              <a:rPr lang="en-US" dirty="0"/>
              <a:t>We check if </a:t>
            </a:r>
            <a:r>
              <a:rPr lang="en-US" b="1" i="1" dirty="0"/>
              <a:t>p</a:t>
            </a:r>
            <a:r>
              <a:rPr lang="en-US" dirty="0"/>
              <a:t>’ is covered by each type separately</a:t>
            </a:r>
          </a:p>
        </p:txBody>
      </p:sp>
      <p:grpSp>
        <p:nvGrpSpPr>
          <p:cNvPr id="19" name="Group 18" hidden="1"/>
          <p:cNvGrpSpPr/>
          <p:nvPr/>
        </p:nvGrpSpPr>
        <p:grpSpPr>
          <a:xfrm>
            <a:off x="3967583" y="5047758"/>
            <a:ext cx="4356726" cy="1113314"/>
            <a:chOff x="3967583" y="5047758"/>
            <a:chExt cx="4356726" cy="1113314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 rotWithShape="1">
            <a:blip r:embed="rId3"/>
            <a:srcRect l="3452" r="3075"/>
            <a:stretch/>
          </p:blipFill>
          <p:spPr>
            <a:xfrm>
              <a:off x="3967583" y="5047758"/>
              <a:ext cx="2127876" cy="1113314"/>
            </a:xfrm>
            <a:prstGeom prst="rect">
              <a:avLst/>
            </a:prstGeom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196433" y="5047758"/>
              <a:ext cx="2127876" cy="1111641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69217" y="5290184"/>
              <a:ext cx="924608" cy="624624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98067" y="5290184"/>
              <a:ext cx="924608" cy="624624"/>
            </a:xfrm>
            <a:prstGeom prst="rect">
              <a:avLst/>
            </a:prstGeom>
          </p:spPr>
        </p:pic>
      </p:grpSp>
      <p:grpSp>
        <p:nvGrpSpPr>
          <p:cNvPr id="17" name="Group 16"/>
          <p:cNvGrpSpPr/>
          <p:nvPr/>
        </p:nvGrpSpPr>
        <p:grpSpPr>
          <a:xfrm>
            <a:off x="255310" y="1176454"/>
            <a:ext cx="11680298" cy="2339063"/>
            <a:chOff x="219602" y="2247576"/>
            <a:chExt cx="11680298" cy="2339063"/>
          </a:xfrm>
        </p:grpSpPr>
        <p:grpSp>
          <p:nvGrpSpPr>
            <p:cNvPr id="55" name="Group 54"/>
            <p:cNvGrpSpPr/>
            <p:nvPr/>
          </p:nvGrpSpPr>
          <p:grpSpPr>
            <a:xfrm>
              <a:off x="219602" y="2253018"/>
              <a:ext cx="3387198" cy="2333621"/>
              <a:chOff x="219602" y="2253018"/>
              <a:chExt cx="3387198" cy="2333621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19602" y="2253018"/>
                <a:ext cx="3387198" cy="1442696"/>
              </a:xfrm>
              <a:prstGeom prst="rect">
                <a:avLst/>
              </a:prstGeom>
            </p:spPr>
          </p:pic>
          <p:sp>
            <p:nvSpPr>
              <p:cNvPr id="5" name="TextBox 4"/>
              <p:cNvSpPr txBox="1"/>
              <p:nvPr/>
            </p:nvSpPr>
            <p:spPr>
              <a:xfrm>
                <a:off x="901167" y="3694087"/>
                <a:ext cx="2016899" cy="89255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800" b="1" dirty="0"/>
                  <a:t>All </a:t>
                </a:r>
                <a:r>
                  <a:rPr lang="en-US" sz="2800" dirty="0"/>
                  <a:t>fibers</a:t>
                </a:r>
                <a:br>
                  <a:rPr lang="en-US" sz="2800" dirty="0"/>
                </a:br>
                <a:r>
                  <a:rPr lang="en-US" sz="2400" dirty="0"/>
                  <a:t>in yarn space</a:t>
                </a:r>
              </a:p>
            </p:txBody>
          </p:sp>
        </p:grpSp>
        <p:sp>
          <p:nvSpPr>
            <p:cNvPr id="20" name="TextBox 19"/>
            <p:cNvSpPr txBox="1"/>
            <p:nvPr/>
          </p:nvSpPr>
          <p:spPr>
            <a:xfrm>
              <a:off x="3666584" y="2374201"/>
              <a:ext cx="723275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200" b="1" dirty="0">
                  <a:solidFill>
                    <a:schemeClr val="accent2"/>
                  </a:solidFill>
                </a:rPr>
                <a:t>=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7838534" y="2374201"/>
              <a:ext cx="723275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200" b="1" dirty="0">
                  <a:solidFill>
                    <a:schemeClr val="accent2"/>
                  </a:solidFill>
                </a:rPr>
                <a:t>+</a:t>
              </a: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49643" y="2247576"/>
              <a:ext cx="3392607" cy="848152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49643" y="2853084"/>
              <a:ext cx="3392607" cy="848152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8930177" y="3858779"/>
              <a:ext cx="256352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b="1" dirty="0"/>
                <a:t>Flyaway </a:t>
              </a:r>
              <a:r>
                <a:rPr lang="en-US" sz="2800" dirty="0"/>
                <a:t>fibers</a:t>
              </a:r>
              <a:endParaRPr lang="en-US" sz="2400" dirty="0"/>
            </a:p>
          </p:txBody>
        </p:sp>
        <p:grpSp>
          <p:nvGrpSpPr>
            <p:cNvPr id="18" name="Group 17"/>
            <p:cNvGrpSpPr/>
            <p:nvPr/>
          </p:nvGrpSpPr>
          <p:grpSpPr>
            <a:xfrm>
              <a:off x="8523975" y="2247576"/>
              <a:ext cx="3375925" cy="1446511"/>
              <a:chOff x="8073608" y="2843568"/>
              <a:chExt cx="3621338" cy="1551665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73608" y="2843568"/>
                <a:ext cx="3621338" cy="905334"/>
              </a:xfrm>
              <a:prstGeom prst="rect">
                <a:avLst/>
              </a:prstGeom>
            </p:spPr>
          </p:pic>
          <p:pic>
            <p:nvPicPr>
              <p:cNvPr id="16" name="Picture 15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73608" y="3489899"/>
                <a:ext cx="3621338" cy="905334"/>
              </a:xfrm>
              <a:prstGeom prst="rect">
                <a:avLst/>
              </a:prstGeom>
            </p:spPr>
          </p:pic>
        </p:grpSp>
        <p:sp>
          <p:nvSpPr>
            <p:cNvPr id="39" name="TextBox 38"/>
            <p:cNvSpPr txBox="1"/>
            <p:nvPr/>
          </p:nvSpPr>
          <p:spPr>
            <a:xfrm>
              <a:off x="5047042" y="3858779"/>
              <a:ext cx="25026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b="1" dirty="0"/>
                <a:t>Regular </a:t>
              </a:r>
              <a:r>
                <a:rPr lang="en-US" sz="2800" dirty="0"/>
                <a:t>fibers</a:t>
              </a:r>
              <a:endParaRPr lang="en-US" sz="2400" dirty="0"/>
            </a:p>
          </p:txBody>
        </p:sp>
      </p:grpSp>
      <p:sp>
        <p:nvSpPr>
          <p:cNvPr id="25" name="Rectangle: Rounded Corners 24"/>
          <p:cNvSpPr/>
          <p:nvPr/>
        </p:nvSpPr>
        <p:spPr>
          <a:xfrm>
            <a:off x="8556850" y="1176454"/>
            <a:ext cx="3388891" cy="2202013"/>
          </a:xfrm>
          <a:prstGeom prst="round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7312" y="1252369"/>
            <a:ext cx="1953483" cy="1319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932227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cs typeface="Times New Roman" panose="02020603050405020304" pitchFamily="18" charset="0"/>
              </a:rPr>
              <a:t>Prior Work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505171" y="1844186"/>
            <a:ext cx="11181658" cy="4637073"/>
            <a:chOff x="534486" y="2159230"/>
            <a:chExt cx="11181658" cy="4637073"/>
          </a:xfrm>
        </p:grpSpPr>
        <p:sp>
          <p:nvSpPr>
            <p:cNvPr id="15" name="TextBox 14"/>
            <p:cNvSpPr txBox="1"/>
            <p:nvPr/>
          </p:nvSpPr>
          <p:spPr>
            <a:xfrm>
              <a:off x="2886837" y="4052091"/>
              <a:ext cx="226055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>
                  <a:latin typeface="+mj-lt"/>
                  <a:cs typeface="Times New Roman" panose="02020603050405020304" pitchFamily="18" charset="0"/>
                </a:rPr>
                <a:t>[</a:t>
              </a:r>
              <a:r>
                <a:rPr lang="en-US" sz="1600" dirty="0" err="1">
                  <a:latin typeface="+mj-lt"/>
                  <a:cs typeface="Times New Roman" panose="02020603050405020304" pitchFamily="18" charset="0"/>
                </a:rPr>
                <a:t>Ashikhmin</a:t>
              </a:r>
              <a:r>
                <a:rPr lang="en-US" sz="1600" dirty="0">
                  <a:latin typeface="+mj-lt"/>
                  <a:cs typeface="Times New Roman" panose="02020603050405020304" pitchFamily="18" charset="0"/>
                </a:rPr>
                <a:t> et al. 2000]</a:t>
              </a:r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046335" y="2159735"/>
              <a:ext cx="1909378" cy="1892862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137240" y="2159230"/>
              <a:ext cx="2404445" cy="1892861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5566387" y="4052091"/>
              <a:ext cx="156645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>
                  <a:latin typeface="+mj-lt"/>
                  <a:cs typeface="Times New Roman" panose="02020603050405020304" pitchFamily="18" charset="0"/>
                </a:rPr>
                <a:t>[Xu et al. 2001]</a:t>
              </a:r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38987" y="2159735"/>
              <a:ext cx="2325821" cy="1892861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668600" y="4052596"/>
              <a:ext cx="206659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>
                  <a:latin typeface="+mj-lt"/>
                  <a:cs typeface="Times New Roman" panose="02020603050405020304" pitchFamily="18" charset="0"/>
                </a:rPr>
                <a:t>[</a:t>
              </a:r>
              <a:r>
                <a:rPr lang="en-US" sz="1600" dirty="0" err="1">
                  <a:latin typeface="+mj-lt"/>
                  <a:cs typeface="Times New Roman" panose="02020603050405020304" pitchFamily="18" charset="0"/>
                </a:rPr>
                <a:t>Adabala</a:t>
              </a:r>
              <a:r>
                <a:rPr lang="en-US" sz="1600" dirty="0">
                  <a:latin typeface="+mj-lt"/>
                  <a:cs typeface="Times New Roman" panose="02020603050405020304" pitchFamily="18" charset="0"/>
                </a:rPr>
                <a:t> et al. 1995]</a:t>
              </a:r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723212" y="2159230"/>
              <a:ext cx="1898668" cy="1892861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7754680" y="4052091"/>
              <a:ext cx="184415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>
                  <a:latin typeface="+mj-lt"/>
                  <a:cs typeface="Times New Roman" panose="02020603050405020304" pitchFamily="18" charset="0"/>
                </a:rPr>
                <a:t>[Wang et al. 2008]</a:t>
              </a: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803406" y="2159230"/>
              <a:ext cx="1895935" cy="1892861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9"/>
            <a:srcRect l="11498" r="5289"/>
            <a:stretch/>
          </p:blipFill>
          <p:spPr>
            <a:xfrm>
              <a:off x="2567766" y="4542482"/>
              <a:ext cx="2348564" cy="1892859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10"/>
            <a:srcRect l="24663" r="14055"/>
            <a:stretch/>
          </p:blipFill>
          <p:spPr>
            <a:xfrm>
              <a:off x="534486" y="4542482"/>
              <a:ext cx="1921027" cy="1897851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11"/>
            <a:srcRect l="6590" r="16694"/>
            <a:stretch/>
          </p:blipFill>
          <p:spPr>
            <a:xfrm>
              <a:off x="5028583" y="4549110"/>
              <a:ext cx="2408345" cy="1892860"/>
            </a:xfrm>
            <a:prstGeom prst="rect">
              <a:avLst/>
            </a:prstGeom>
          </p:spPr>
        </p:pic>
        <p:sp>
          <p:nvSpPr>
            <p:cNvPr id="40" name="TextBox 39"/>
            <p:cNvSpPr txBox="1"/>
            <p:nvPr/>
          </p:nvSpPr>
          <p:spPr>
            <a:xfrm>
              <a:off x="2379371" y="6440333"/>
              <a:ext cx="265008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>
                  <a:latin typeface="+mj-lt"/>
                  <a:cs typeface="Times New Roman" panose="02020603050405020304" pitchFamily="18" charset="0"/>
                </a:rPr>
                <a:t>[</a:t>
              </a:r>
              <a:r>
                <a:rPr lang="en-US" sz="1600" dirty="0" err="1">
                  <a:latin typeface="+mj-lt"/>
                  <a:cs typeface="Times New Roman" panose="02020603050405020304" pitchFamily="18" charset="0"/>
                </a:rPr>
                <a:t>Irawan</a:t>
              </a:r>
              <a:r>
                <a:rPr lang="en-US" sz="1600" dirty="0">
                  <a:latin typeface="+mj-lt"/>
                  <a:cs typeface="Times New Roman" panose="02020603050405020304" pitchFamily="18" charset="0"/>
                </a:rPr>
                <a:t> &amp; </a:t>
              </a:r>
              <a:r>
                <a:rPr lang="en-US" sz="1600" dirty="0" err="1">
                  <a:latin typeface="+mj-lt"/>
                  <a:cs typeface="Times New Roman" panose="02020603050405020304" pitchFamily="18" charset="0"/>
                </a:rPr>
                <a:t>Marschner</a:t>
              </a:r>
              <a:r>
                <a:rPr lang="en-US" sz="1600" dirty="0">
                  <a:latin typeface="+mj-lt"/>
                  <a:cs typeface="Times New Roman" panose="02020603050405020304" pitchFamily="18" charset="0"/>
                </a:rPr>
                <a:t> 2012]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611199" y="6457749"/>
              <a:ext cx="176760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>
                  <a:latin typeface="+mj-lt"/>
                  <a:cs typeface="Times New Roman" panose="02020603050405020304" pitchFamily="18" charset="0"/>
                </a:rPr>
                <a:t>[Zhao et al. 2011]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5097370" y="6439048"/>
              <a:ext cx="220445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>
                  <a:latin typeface="+mj-lt"/>
                  <a:cs typeface="Times New Roman" panose="02020603050405020304" pitchFamily="18" charset="0"/>
                </a:rPr>
                <a:t>[Khungurn et al. 2015]</a:t>
              </a: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9910842" y="4052091"/>
              <a:ext cx="180530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>
                  <a:latin typeface="+mj-lt"/>
                  <a:cs typeface="Times New Roman" panose="02020603050405020304" pitchFamily="18" charset="0"/>
                </a:rPr>
                <a:t>[Dong et al. 2010]</a:t>
              </a: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7549181" y="4555739"/>
              <a:ext cx="1792687" cy="1886231"/>
            </a:xfrm>
            <a:prstGeom prst="rect">
              <a:avLst/>
            </a:prstGeom>
          </p:spPr>
        </p:pic>
        <p:sp>
          <p:nvSpPr>
            <p:cNvPr id="52" name="TextBox 51"/>
            <p:cNvSpPr txBox="1"/>
            <p:nvPr/>
          </p:nvSpPr>
          <p:spPr>
            <a:xfrm>
              <a:off x="7530542" y="6440333"/>
              <a:ext cx="178286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>
                  <a:latin typeface="+mj-lt"/>
                  <a:cs typeface="Times New Roman" panose="02020603050405020304" pitchFamily="18" charset="0"/>
                </a:rPr>
                <a:t>[Zhao et al. 2016]</a:t>
              </a:r>
            </a:p>
          </p:txBody>
        </p:sp>
        <p:pic>
          <p:nvPicPr>
            <p:cNvPr id="50" name="Picture 49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9454121" y="4555739"/>
              <a:ext cx="2245220" cy="1886231"/>
            </a:xfrm>
            <a:prstGeom prst="rect">
              <a:avLst/>
            </a:prstGeom>
          </p:spPr>
        </p:pic>
        <p:sp>
          <p:nvSpPr>
            <p:cNvPr id="54" name="TextBox 53"/>
            <p:cNvSpPr txBox="1"/>
            <p:nvPr/>
          </p:nvSpPr>
          <p:spPr>
            <a:xfrm>
              <a:off x="9592905" y="6432715"/>
              <a:ext cx="196765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>
                  <a:latin typeface="+mj-lt"/>
                  <a:cs typeface="Times New Roman" panose="02020603050405020304" pitchFamily="18" charset="0"/>
                </a:rPr>
                <a:t>[Wu &amp; </a:t>
              </a:r>
              <a:r>
                <a:rPr lang="en-US" sz="1600" dirty="0" err="1">
                  <a:latin typeface="+mj-lt"/>
                  <a:cs typeface="Times New Roman" panose="02020603050405020304" pitchFamily="18" charset="0"/>
                </a:rPr>
                <a:t>Yuksel</a:t>
              </a:r>
              <a:r>
                <a:rPr lang="en-US" sz="1600" dirty="0">
                  <a:latin typeface="+mj-lt"/>
                  <a:cs typeface="Times New Roman" panose="02020603050405020304" pitchFamily="18" charset="0"/>
                </a:rPr>
                <a:t> 2017]</a:t>
              </a: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4819048" y="1053791"/>
            <a:ext cx="25539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cs typeface="Times New Roman" panose="02020603050405020304" pitchFamily="18" charset="0"/>
              </a:rPr>
              <a:t>Cloth is </a:t>
            </a:r>
            <a:r>
              <a:rPr lang="en-US" sz="3200" b="1" dirty="0">
                <a:cs typeface="Times New Roman" panose="02020603050405020304" pitchFamily="18" charset="0"/>
              </a:rPr>
              <a:t>hard</a:t>
            </a:r>
            <a:endParaRPr lang="en-US" sz="3200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00654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Flyaway Fiber Lookup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Two types of flyaway fibers: hair &amp; loop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b="1" dirty="0"/>
              <a:t>Hair</a:t>
            </a:r>
            <a:r>
              <a:rPr lang="en-US" dirty="0"/>
              <a:t> fibers: randomly added short “arcs”</a:t>
            </a:r>
          </a:p>
          <a:p>
            <a:endParaRPr lang="en-US" dirty="0"/>
          </a:p>
          <a:p>
            <a:r>
              <a:rPr lang="en-US" b="1" dirty="0"/>
              <a:t>Loop</a:t>
            </a:r>
            <a:r>
              <a:rPr lang="en-US" dirty="0"/>
              <a:t> fibers: randomly mutated regular fibers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9295" y="1833579"/>
            <a:ext cx="4813411" cy="1913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277353"/>
      </p:ext>
    </p:extLst>
  </p:cSld>
  <p:clrMapOvr>
    <a:masterClrMapping/>
  </p:clrMapOvr>
  <p:transition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Flyaway Fibers (Side View)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1451" b="9416"/>
          <a:stretch/>
        </p:blipFill>
        <p:spPr>
          <a:xfrm>
            <a:off x="1035835" y="1626670"/>
            <a:ext cx="10120330" cy="4408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603853"/>
      </p:ext>
    </p:extLst>
  </p:cSld>
  <p:clrMapOvr>
    <a:masterClrMapping/>
  </p:clrMapOvr>
  <p:transition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Flyaway Fiber Lookup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Loop</a:t>
            </a:r>
            <a:r>
              <a:rPr lang="en-US" dirty="0"/>
              <a:t> fibers</a:t>
            </a:r>
          </a:p>
          <a:p>
            <a:pPr lvl="1"/>
            <a:r>
              <a:rPr lang="en-US" dirty="0"/>
              <a:t>Handled by slightly modifying the regular fiber lookup routine</a:t>
            </a:r>
          </a:p>
          <a:p>
            <a:pPr lvl="1"/>
            <a:r>
              <a:rPr lang="en-US" dirty="0"/>
              <a:t>Completely realization-free</a:t>
            </a:r>
          </a:p>
          <a:p>
            <a:pPr lvl="1"/>
            <a:endParaRPr lang="en-US" dirty="0"/>
          </a:p>
          <a:p>
            <a:r>
              <a:rPr lang="en-US" b="1" dirty="0"/>
              <a:t>Hair</a:t>
            </a:r>
            <a:r>
              <a:rPr lang="en-US" dirty="0"/>
              <a:t> fibers</a:t>
            </a:r>
          </a:p>
          <a:p>
            <a:pPr lvl="1">
              <a:spcBef>
                <a:spcPts val="1500"/>
              </a:spcBef>
            </a:pPr>
            <a:r>
              <a:rPr lang="en-US" b="1" dirty="0"/>
              <a:t>Method 1:</a:t>
            </a:r>
            <a:r>
              <a:rPr lang="en-US" dirty="0"/>
              <a:t> completely realization-free (slow)</a:t>
            </a:r>
          </a:p>
          <a:p>
            <a:pPr lvl="1">
              <a:spcBef>
                <a:spcPts val="1500"/>
              </a:spcBef>
            </a:pPr>
            <a:r>
              <a:rPr lang="en-US" b="1" dirty="0"/>
              <a:t>Method 2:</a:t>
            </a:r>
            <a:r>
              <a:rPr lang="en-US" dirty="0"/>
              <a:t> partially realized (more practical)</a:t>
            </a:r>
          </a:p>
          <a:p>
            <a:pPr lvl="1"/>
            <a:endParaRPr lang="en-US" dirty="0"/>
          </a:p>
        </p:txBody>
      </p:sp>
      <p:sp>
        <p:nvSpPr>
          <p:cNvPr id="4" name="Rectangle: Rounded Corners 3"/>
          <p:cNvSpPr/>
          <p:nvPr/>
        </p:nvSpPr>
        <p:spPr>
          <a:xfrm>
            <a:off x="837398" y="3907858"/>
            <a:ext cx="6112042" cy="490889"/>
          </a:xfrm>
          <a:prstGeom prst="round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27101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Handling Hair-Type Fibers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225" y="4129238"/>
            <a:ext cx="11887551" cy="2592236"/>
          </a:xfrm>
        </p:spPr>
        <p:txBody>
          <a:bodyPr/>
          <a:lstStyle/>
          <a:p>
            <a:r>
              <a:rPr lang="en-US" dirty="0"/>
              <a:t>Pre-generate the Z component </a:t>
            </a:r>
            <a:r>
              <a:rPr lang="en-US" sz="2400" dirty="0"/>
              <a:t>(i.e., position along the yarn center)</a:t>
            </a:r>
            <a:r>
              <a:rPr lang="en-US" dirty="0"/>
              <a:t> per hair</a:t>
            </a:r>
          </a:p>
          <a:p>
            <a:r>
              <a:rPr lang="en-US" dirty="0"/>
              <a:t>Discretize the Z-axis</a:t>
            </a:r>
          </a:p>
          <a:p>
            <a:pPr>
              <a:spcBef>
                <a:spcPts val="3000"/>
              </a:spcBef>
            </a:pPr>
            <a:r>
              <a:rPr lang="en-US" dirty="0"/>
              <a:t>At run-time, quickly find all “active” hair fibers associated with the bin containing the query point </a:t>
            </a:r>
            <a:r>
              <a:rPr lang="en-US" b="1" i="1" dirty="0"/>
              <a:t>p</a:t>
            </a:r>
            <a:r>
              <a:rPr lang="en-US" dirty="0"/>
              <a:t>’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0089" y="1176455"/>
            <a:ext cx="8771823" cy="274961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0089" y="1176455"/>
            <a:ext cx="8771823" cy="2749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8228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Fiber Lookups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225" y="3850105"/>
            <a:ext cx="11887551" cy="2871370"/>
          </a:xfrm>
        </p:spPr>
        <p:txBody>
          <a:bodyPr/>
          <a:lstStyle/>
          <a:p>
            <a:r>
              <a:rPr lang="en-US" dirty="0"/>
              <a:t>If the query point </a:t>
            </a:r>
            <a:r>
              <a:rPr lang="en-US" b="1" i="1" dirty="0"/>
              <a:t>p</a:t>
            </a:r>
            <a:r>
              <a:rPr lang="en-US" dirty="0"/>
              <a:t>’ is covered by a fiber, the algorithm returns:</a:t>
            </a:r>
          </a:p>
          <a:p>
            <a:pPr lvl="1"/>
            <a:r>
              <a:rPr lang="en-US" dirty="0"/>
              <a:t>Fiber optical density </a:t>
            </a:r>
            <a:r>
              <a:rPr lang="en-US" sz="2000" dirty="0"/>
              <a:t>(specified by the procedural model)</a:t>
            </a:r>
            <a:endParaRPr lang="en-US" dirty="0"/>
          </a:p>
          <a:p>
            <a:pPr lvl="1"/>
            <a:r>
              <a:rPr lang="en-US" dirty="0"/>
              <a:t>Local fiber tangent</a:t>
            </a:r>
          </a:p>
          <a:p>
            <a:pPr lvl="1"/>
            <a:endParaRPr lang="en-US" dirty="0"/>
          </a:p>
          <a:p>
            <a:r>
              <a:rPr lang="en-US" dirty="0"/>
              <a:t>Otherwise, return:</a:t>
            </a:r>
          </a:p>
          <a:p>
            <a:pPr lvl="1"/>
            <a:r>
              <a:rPr lang="en-US" dirty="0"/>
              <a:t>Zero for density</a:t>
            </a:r>
          </a:p>
        </p:txBody>
      </p:sp>
      <p:grpSp>
        <p:nvGrpSpPr>
          <p:cNvPr id="19" name="Group 18" hidden="1"/>
          <p:cNvGrpSpPr/>
          <p:nvPr/>
        </p:nvGrpSpPr>
        <p:grpSpPr>
          <a:xfrm>
            <a:off x="3967583" y="5047758"/>
            <a:ext cx="4356726" cy="1113314"/>
            <a:chOff x="3967583" y="5047758"/>
            <a:chExt cx="4356726" cy="1113314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 rotWithShape="1">
            <a:blip r:embed="rId3"/>
            <a:srcRect l="3452" r="3075"/>
            <a:stretch/>
          </p:blipFill>
          <p:spPr>
            <a:xfrm>
              <a:off x="3967583" y="5047758"/>
              <a:ext cx="2127876" cy="1113314"/>
            </a:xfrm>
            <a:prstGeom prst="rect">
              <a:avLst/>
            </a:prstGeom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196433" y="5047758"/>
              <a:ext cx="2127876" cy="1111641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69217" y="5290184"/>
              <a:ext cx="924608" cy="624624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98067" y="5290184"/>
              <a:ext cx="924608" cy="624624"/>
            </a:xfrm>
            <a:prstGeom prst="rect">
              <a:avLst/>
            </a:prstGeom>
          </p:spPr>
        </p:pic>
      </p:grpSp>
      <p:grpSp>
        <p:nvGrpSpPr>
          <p:cNvPr id="17" name="Group 16"/>
          <p:cNvGrpSpPr/>
          <p:nvPr/>
        </p:nvGrpSpPr>
        <p:grpSpPr>
          <a:xfrm>
            <a:off x="255310" y="1176454"/>
            <a:ext cx="11680298" cy="2339063"/>
            <a:chOff x="219602" y="2247576"/>
            <a:chExt cx="11680298" cy="2339063"/>
          </a:xfrm>
        </p:grpSpPr>
        <p:grpSp>
          <p:nvGrpSpPr>
            <p:cNvPr id="55" name="Group 54"/>
            <p:cNvGrpSpPr/>
            <p:nvPr/>
          </p:nvGrpSpPr>
          <p:grpSpPr>
            <a:xfrm>
              <a:off x="219602" y="2253018"/>
              <a:ext cx="3387198" cy="2333621"/>
              <a:chOff x="219602" y="2253018"/>
              <a:chExt cx="3387198" cy="2333621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19602" y="2253018"/>
                <a:ext cx="3387198" cy="1442696"/>
              </a:xfrm>
              <a:prstGeom prst="rect">
                <a:avLst/>
              </a:prstGeom>
            </p:spPr>
          </p:pic>
          <p:sp>
            <p:nvSpPr>
              <p:cNvPr id="5" name="TextBox 4"/>
              <p:cNvSpPr txBox="1"/>
              <p:nvPr/>
            </p:nvSpPr>
            <p:spPr>
              <a:xfrm>
                <a:off x="901167" y="3694087"/>
                <a:ext cx="2016899" cy="89255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800" b="1" dirty="0"/>
                  <a:t>All </a:t>
                </a:r>
                <a:r>
                  <a:rPr lang="en-US" sz="2800" dirty="0"/>
                  <a:t>fibers</a:t>
                </a:r>
                <a:br>
                  <a:rPr lang="en-US" sz="2800" dirty="0"/>
                </a:br>
                <a:r>
                  <a:rPr lang="en-US" sz="2400" dirty="0"/>
                  <a:t>in yarn space</a:t>
                </a:r>
              </a:p>
            </p:txBody>
          </p:sp>
        </p:grpSp>
        <p:sp>
          <p:nvSpPr>
            <p:cNvPr id="20" name="TextBox 19"/>
            <p:cNvSpPr txBox="1"/>
            <p:nvPr/>
          </p:nvSpPr>
          <p:spPr>
            <a:xfrm>
              <a:off x="3666584" y="2374201"/>
              <a:ext cx="723275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200" b="1" dirty="0">
                  <a:solidFill>
                    <a:schemeClr val="accent2"/>
                  </a:solidFill>
                </a:rPr>
                <a:t>=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7838534" y="2374201"/>
              <a:ext cx="723275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200" b="1" dirty="0">
                  <a:solidFill>
                    <a:schemeClr val="accent2"/>
                  </a:solidFill>
                </a:rPr>
                <a:t>+</a:t>
              </a: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49643" y="2247576"/>
              <a:ext cx="3392607" cy="848152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49643" y="2853084"/>
              <a:ext cx="3392607" cy="848152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8930177" y="3858779"/>
              <a:ext cx="256352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b="1" dirty="0"/>
                <a:t>Flyaway </a:t>
              </a:r>
              <a:r>
                <a:rPr lang="en-US" sz="2800" dirty="0"/>
                <a:t>fibers</a:t>
              </a:r>
              <a:endParaRPr lang="en-US" sz="2400" dirty="0"/>
            </a:p>
          </p:txBody>
        </p:sp>
        <p:grpSp>
          <p:nvGrpSpPr>
            <p:cNvPr id="18" name="Group 17"/>
            <p:cNvGrpSpPr/>
            <p:nvPr/>
          </p:nvGrpSpPr>
          <p:grpSpPr>
            <a:xfrm>
              <a:off x="8523975" y="2247576"/>
              <a:ext cx="3375925" cy="1446511"/>
              <a:chOff x="8073608" y="2843568"/>
              <a:chExt cx="3621338" cy="1551665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73608" y="2843568"/>
                <a:ext cx="3621338" cy="905334"/>
              </a:xfrm>
              <a:prstGeom prst="rect">
                <a:avLst/>
              </a:prstGeom>
            </p:spPr>
          </p:pic>
          <p:pic>
            <p:nvPicPr>
              <p:cNvPr id="16" name="Picture 15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73608" y="3489899"/>
                <a:ext cx="3621338" cy="905334"/>
              </a:xfrm>
              <a:prstGeom prst="rect">
                <a:avLst/>
              </a:prstGeom>
            </p:spPr>
          </p:pic>
        </p:grpSp>
        <p:sp>
          <p:nvSpPr>
            <p:cNvPr id="39" name="TextBox 38"/>
            <p:cNvSpPr txBox="1"/>
            <p:nvPr/>
          </p:nvSpPr>
          <p:spPr>
            <a:xfrm>
              <a:off x="5047042" y="3858779"/>
              <a:ext cx="25026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b="1" dirty="0"/>
                <a:t>Regular </a:t>
              </a:r>
              <a:r>
                <a:rPr lang="en-US" sz="2800" dirty="0"/>
                <a:t>fibers</a:t>
              </a:r>
              <a:endParaRPr lang="en-US" sz="2400" dirty="0"/>
            </a:p>
          </p:txBody>
        </p:sp>
      </p:grpSp>
      <p:pic>
        <p:nvPicPr>
          <p:cNvPr id="24" name="Picture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7312" y="1252369"/>
            <a:ext cx="1953483" cy="131968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3F15FA8-A42A-47A5-96B5-ABCD12251CA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0903" y="1300677"/>
            <a:ext cx="1953483" cy="1319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890776"/>
      </p:ext>
    </p:extLst>
  </p:cSld>
  <p:clrMapOvr>
    <a:masterClrMapping/>
  </p:clrMapOvr>
  <p:transition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0541" y="1233178"/>
            <a:ext cx="6021658" cy="5488297"/>
          </a:xfrm>
        </p:spPr>
        <p:txBody>
          <a:bodyPr/>
          <a:lstStyle/>
          <a:p>
            <a:r>
              <a:rPr lang="en-US" b="1" dirty="0"/>
              <a:t>Step 1:</a:t>
            </a:r>
          </a:p>
          <a:p>
            <a:pPr marL="0" indent="0">
              <a:spcBef>
                <a:spcPts val="2000"/>
              </a:spcBef>
              <a:buNone/>
            </a:pPr>
            <a:r>
              <a:rPr lang="en-US" dirty="0"/>
              <a:t>  Fabric to yarn space transformation</a:t>
            </a:r>
          </a:p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  <a:p>
            <a:endParaRPr lang="en-US" dirty="0"/>
          </a:p>
        </p:txBody>
      </p:sp>
      <p:sp>
        <p:nvSpPr>
          <p:cNvPr id="58" name="Content Placeholder 57">
            <a:extLst>
              <a:ext uri="{FF2B5EF4-FFF2-40B4-BE49-F238E27FC236}">
                <a16:creationId xmlns:a16="http://schemas.microsoft.com/office/drawing/2014/main" id="{11DFEC8E-A2A2-4EC0-925B-AE352D01DBD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b="1" dirty="0"/>
              <a:t>Step 2:</a:t>
            </a:r>
          </a:p>
          <a:p>
            <a:pPr marL="0" indent="0">
              <a:spcBef>
                <a:spcPts val="2000"/>
              </a:spcBef>
              <a:buNone/>
            </a:pPr>
            <a:r>
              <a:rPr lang="en-US" b="1" dirty="0"/>
              <a:t>  </a:t>
            </a:r>
            <a:r>
              <a:rPr lang="en-US" dirty="0"/>
              <a:t>Material property retrieval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6B6169E2-2DAB-4C5A-B43A-DCAE1EB00C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966" y="3051310"/>
            <a:ext cx="5438807" cy="2892287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B73F9FCA-B57D-4B18-B3D3-0DB65EA06A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2198" y="2917584"/>
            <a:ext cx="5531065" cy="3026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177969"/>
      </p:ext>
    </p:extLst>
  </p:cSld>
  <p:clrMapOvr>
    <a:masterClrMapping/>
  </p:clrMapOvr>
  <p:transition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170105" y="3133535"/>
            <a:ext cx="1851790" cy="590931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Results</a:t>
            </a: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 descr="http://www.wwll.com/images/logos/teams/uci-256.png">
            <a:extLst>
              <a:ext uri="{FF2B5EF4-FFF2-40B4-BE49-F238E27FC236}">
                <a16:creationId xmlns:a16="http://schemas.microsoft.com/office/drawing/2014/main" id="{8319111F-39FE-415C-9C06-08DA92846F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4126" y="5297554"/>
            <a:ext cx="1328531" cy="1328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s://studentessentials.cornell.edu/images/project/cuseal_full_white240.png">
            <a:extLst>
              <a:ext uri="{FF2B5EF4-FFF2-40B4-BE49-F238E27FC236}">
                <a16:creationId xmlns:a16="http://schemas.microsoft.com/office/drawing/2014/main" id="{6B59034F-0E9A-412B-B924-28640C3809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7617" y="5148469"/>
            <a:ext cx="1517373" cy="1517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2912506"/>
      </p:ext>
    </p:extLst>
  </p:cSld>
  <p:clrMapOvr>
    <a:masterClrMapping/>
  </p:clrMapOvr>
  <p:transition spd="slow">
    <p:fade thruBlk="1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9FBD0C-90E3-462B-878A-89F9ABC067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Comparing to Core-Fiber Approximation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31BB36-0D30-42F4-851D-B38087A638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Core-fiber approximation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/>
              <a:t>Introduced by Wu and </a:t>
            </a:r>
            <a:r>
              <a:rPr lang="en-US" dirty="0" err="1"/>
              <a:t>Yuksel</a:t>
            </a:r>
            <a:r>
              <a:rPr lang="en-US" dirty="0"/>
              <a:t> [2017]</a:t>
            </a:r>
          </a:p>
          <a:p>
            <a:pPr lvl="1"/>
            <a:r>
              <a:rPr lang="en-US" dirty="0"/>
              <a:t>Approximate a bundle of regular fibers with one displacement mapped pipe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EB1619D-D57D-46C3-8572-2971C976BE0C}"/>
              </a:ext>
            </a:extLst>
          </p:cNvPr>
          <p:cNvGrpSpPr/>
          <p:nvPr/>
        </p:nvGrpSpPr>
        <p:grpSpPr>
          <a:xfrm>
            <a:off x="676275" y="1992381"/>
            <a:ext cx="10839450" cy="1608553"/>
            <a:chOff x="676275" y="1942686"/>
            <a:chExt cx="10839450" cy="1608553"/>
          </a:xfrm>
        </p:grpSpPr>
        <p:pic>
          <p:nvPicPr>
            <p:cNvPr id="1026" name="Picture 2" descr="http://www.cs.utah.edu/~kwu/fiber_combine.png">
              <a:extLst>
                <a:ext uri="{FF2B5EF4-FFF2-40B4-BE49-F238E27FC236}">
                  <a16:creationId xmlns:a16="http://schemas.microsoft.com/office/drawing/2014/main" id="{46C663F6-9762-49BB-A217-1A5D8B65E0B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4281"/>
            <a:stretch/>
          </p:blipFill>
          <p:spPr bwMode="auto">
            <a:xfrm>
              <a:off x="676275" y="1942686"/>
              <a:ext cx="10839450" cy="10390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123D1B3-C4E6-432D-9347-8894C9943612}"/>
                </a:ext>
              </a:extLst>
            </p:cNvPr>
            <p:cNvSpPr txBox="1"/>
            <p:nvPr/>
          </p:nvSpPr>
          <p:spPr>
            <a:xfrm>
              <a:off x="5213387" y="3028019"/>
              <a:ext cx="176522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dirty="0"/>
                <a:t>Core fiber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6228941"/>
      </p:ext>
    </p:extLst>
  </p:cSld>
  <p:clrMapOvr>
    <a:masterClrMapping/>
  </p:clrMapOvr>
  <p:transition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Comparing to Core-Fiber Approximation</a:t>
            </a:r>
            <a:endParaRPr lang="en-US" b="1" dirty="0"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+mj-lt"/>
                <a:cs typeface="Times New Roman" panose="02020603050405020304" pitchFamily="18" charset="0"/>
              </a:rPr>
              <a:t>Our technique handles the procedural model </a:t>
            </a:r>
            <a:r>
              <a:rPr lang="en-US" dirty="0">
                <a:solidFill>
                  <a:schemeClr val="accent2"/>
                </a:solidFill>
                <a:latin typeface="+mj-lt"/>
                <a:cs typeface="Times New Roman" panose="02020603050405020304" pitchFamily="18" charset="0"/>
              </a:rPr>
              <a:t>exactly</a:t>
            </a:r>
            <a:r>
              <a:rPr lang="en-US" dirty="0">
                <a:latin typeface="+mj-lt"/>
                <a:cs typeface="Times New Roman" panose="02020603050405020304" pitchFamily="18" charset="0"/>
              </a:rPr>
              <a:t> by imposing no approximation to the model itself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2325356" y="2319689"/>
            <a:ext cx="7541289" cy="4147909"/>
            <a:chOff x="2325356" y="2406316"/>
            <a:chExt cx="7541289" cy="4147909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20000"/>
                      </a14:imgEffect>
                    </a14:imgLayer>
                  </a14:imgProps>
                </a:ext>
              </a:extLst>
            </a:blip>
            <a:srcRect b="13026"/>
            <a:stretch/>
          </p:blipFill>
          <p:spPr>
            <a:xfrm>
              <a:off x="2325356" y="2406316"/>
              <a:ext cx="7541289" cy="3378468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3282215" y="5791464"/>
              <a:ext cx="187743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/>
                <a:t>Ours (exact)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6223375" y="5784784"/>
              <a:ext cx="3576620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/>
                <a:t>Core-fiber approximation</a:t>
              </a:r>
            </a:p>
            <a:p>
              <a:pPr algn="ctr"/>
              <a:r>
                <a:rPr lang="en-US" sz="2000" dirty="0"/>
                <a:t>[Wu &amp; </a:t>
              </a:r>
              <a:r>
                <a:rPr lang="en-US" sz="2000" dirty="0" err="1"/>
                <a:t>Yuksel</a:t>
              </a:r>
              <a:r>
                <a:rPr lang="en-US" sz="2000" dirty="0"/>
                <a:t> 2017]</a:t>
              </a:r>
              <a:endParaRPr lang="en-US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3209513541"/>
      </p:ext>
    </p:extLst>
  </p:cSld>
  <p:clrMapOvr>
    <a:masterClrMapping/>
  </p:clrMapOvr>
  <p:transition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cs typeface="Times New Roman" panose="02020603050405020304" pitchFamily="18" charset="0"/>
              </a:rPr>
              <a:t>Result: Woven Fabrics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b="1" dirty="0">
                <a:latin typeface="+mj-lt"/>
                <a:cs typeface="Times New Roman" panose="02020603050405020304" pitchFamily="18" charset="0"/>
              </a:rPr>
              <a:t>Woven fabric 1: </a:t>
            </a:r>
            <a:r>
              <a:rPr lang="en-US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42.3 GB</a:t>
            </a:r>
            <a:r>
              <a:rPr lang="en-US" dirty="0">
                <a:latin typeface="+mj-lt"/>
                <a:cs typeface="Times New Roman" panose="02020603050405020304" pitchFamily="18" charset="0"/>
              </a:rPr>
              <a:t> (fully realized) vs. </a:t>
            </a:r>
            <a:r>
              <a:rPr lang="en-US" b="1" dirty="0">
                <a:solidFill>
                  <a:schemeClr val="accent6"/>
                </a:solidFill>
                <a:latin typeface="+mj-lt"/>
                <a:cs typeface="Times New Roman" panose="02020603050405020304" pitchFamily="18" charset="0"/>
              </a:rPr>
              <a:t>189.7 MB</a:t>
            </a:r>
            <a:r>
              <a:rPr lang="en-US" dirty="0">
                <a:latin typeface="+mj-lt"/>
                <a:cs typeface="Times New Roman" panose="02020603050405020304" pitchFamily="18" charset="0"/>
              </a:rPr>
              <a:t> (ours)</a:t>
            </a:r>
            <a:endParaRPr lang="en-US" b="1" dirty="0">
              <a:latin typeface="+mj-lt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b="1" dirty="0">
                <a:latin typeface="+mj-lt"/>
                <a:cs typeface="Times New Roman" panose="02020603050405020304" pitchFamily="18" charset="0"/>
              </a:rPr>
              <a:t>Woven fabric 2: </a:t>
            </a:r>
            <a:r>
              <a:rPr lang="en-US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36.4 GB</a:t>
            </a:r>
            <a:r>
              <a:rPr lang="en-US" dirty="0">
                <a:latin typeface="+mj-lt"/>
                <a:cs typeface="Times New Roman" panose="02020603050405020304" pitchFamily="18" charset="0"/>
              </a:rPr>
              <a:t> (fully realized) vs. </a:t>
            </a:r>
            <a:r>
              <a:rPr lang="en-US" b="1" dirty="0">
                <a:solidFill>
                  <a:schemeClr val="accent6"/>
                </a:solidFill>
                <a:latin typeface="+mj-lt"/>
                <a:cs typeface="Times New Roman" panose="02020603050405020304" pitchFamily="18" charset="0"/>
              </a:rPr>
              <a:t>287.7 MB</a:t>
            </a:r>
            <a:r>
              <a:rPr lang="en-US" dirty="0">
                <a:latin typeface="+mj-lt"/>
                <a:cs typeface="Times New Roman" panose="02020603050405020304" pitchFamily="18" charset="0"/>
              </a:rPr>
              <a:t> (ours)</a:t>
            </a:r>
            <a:endParaRPr lang="en-US" b="1" dirty="0">
              <a:latin typeface="+mj-lt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en-US" b="1" dirty="0">
              <a:latin typeface="+mj-lt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289120"/>
            <a:ext cx="12192000" cy="4568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3548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cs typeface="Times New Roman" panose="02020603050405020304" pitchFamily="18" charset="0"/>
              </a:rPr>
              <a:t>Micro-Appearance Modeling</a:t>
            </a:r>
          </a:p>
        </p:txBody>
      </p:sp>
      <p:sp>
        <p:nvSpPr>
          <p:cNvPr id="9" name="Oval 8"/>
          <p:cNvSpPr/>
          <p:nvPr/>
        </p:nvSpPr>
        <p:spPr>
          <a:xfrm>
            <a:off x="1221046" y="2663590"/>
            <a:ext cx="2930132" cy="2930132"/>
          </a:xfrm>
          <a:prstGeom prst="ellipse">
            <a:avLst/>
          </a:prstGeom>
          <a:blipFill>
            <a:blip r:embed="rId4"/>
            <a:stretch>
              <a:fillRect l="-2508" t="-2062" r="-1845" b="-1804"/>
            </a:stretch>
          </a:blipFill>
          <a:ln w="190500"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800" b="1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87265" y="2961444"/>
            <a:ext cx="3815384" cy="233811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54946" y="5593722"/>
            <a:ext cx="40623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/>
              <a:t>Explicit</a:t>
            </a:r>
            <a:r>
              <a:rPr lang="en-US" sz="2800" dirty="0"/>
              <a:t> micro-geometry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052859" y="5603562"/>
            <a:ext cx="54841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/>
              <a:t>Richly detailed</a:t>
            </a:r>
            <a:r>
              <a:rPr lang="en-US" sz="2800" dirty="0"/>
              <a:t> final appearance</a:t>
            </a:r>
          </a:p>
        </p:txBody>
      </p:sp>
      <p:sp>
        <p:nvSpPr>
          <p:cNvPr id="13" name="Left Arrow 28"/>
          <p:cNvSpPr/>
          <p:nvPr/>
        </p:nvSpPr>
        <p:spPr>
          <a:xfrm flipH="1">
            <a:off x="4525019" y="3659167"/>
            <a:ext cx="1988405" cy="938978"/>
          </a:xfrm>
          <a:prstGeom prst="leftArrow">
            <a:avLst/>
          </a:prstGeom>
          <a:gradFill>
            <a:gsLst>
              <a:gs pos="0">
                <a:schemeClr val="accent2">
                  <a:lumMod val="75000"/>
                  <a:alpha val="80000"/>
                </a:schemeClr>
              </a:gs>
              <a:gs pos="100000">
                <a:srgbClr val="EA6B14">
                  <a:alpha val="80000"/>
                </a:srgbClr>
              </a:gs>
            </a:gsLst>
            <a:lin ang="0" scaled="1"/>
          </a:gra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600" dirty="0"/>
          </a:p>
        </p:txBody>
      </p:sp>
      <p:grpSp>
        <p:nvGrpSpPr>
          <p:cNvPr id="5" name="Group 4"/>
          <p:cNvGrpSpPr/>
          <p:nvPr/>
        </p:nvGrpSpPr>
        <p:grpSpPr>
          <a:xfrm>
            <a:off x="3886882" y="1357790"/>
            <a:ext cx="4476170" cy="1890780"/>
            <a:chOff x="3886882" y="1357790"/>
            <a:chExt cx="4476170" cy="1890780"/>
          </a:xfrm>
        </p:grpSpPr>
        <p:pic>
          <p:nvPicPr>
            <p:cNvPr id="14" name="Picture 1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68885" y="1357790"/>
              <a:ext cx="1751768" cy="1445828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15" name="Left Arrow 28"/>
            <p:cNvSpPr/>
            <p:nvPr/>
          </p:nvSpPr>
          <p:spPr>
            <a:xfrm rot="9011385" flipH="1">
              <a:off x="3886882" y="2459967"/>
              <a:ext cx="726591" cy="788603"/>
            </a:xfrm>
            <a:prstGeom prst="leftArrow">
              <a:avLst/>
            </a:prstGeom>
            <a:gradFill>
              <a:gsLst>
                <a:gs pos="0">
                  <a:schemeClr val="accent2">
                    <a:lumMod val="75000"/>
                    <a:alpha val="80000"/>
                  </a:schemeClr>
                </a:gs>
                <a:gs pos="100000">
                  <a:srgbClr val="EA6B14">
                    <a:alpha val="80000"/>
                  </a:srgb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600" dirty="0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6719653" y="1603650"/>
              <a:ext cx="1643399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Micro CT</a:t>
              </a:r>
            </a:p>
            <a:p>
              <a:r>
                <a:rPr lang="en-US" sz="2800" dirty="0"/>
                <a:t>imaging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643615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cs typeface="Times New Roman" panose="02020603050405020304" pitchFamily="18" charset="0"/>
              </a:rPr>
              <a:t>Result: Knitted Fabrics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b="1" dirty="0">
                <a:latin typeface="+mj-lt"/>
                <a:cs typeface="Times New Roman" panose="02020603050405020304" pitchFamily="18" charset="0"/>
              </a:rPr>
              <a:t>Knitted fabric 1: </a:t>
            </a:r>
            <a:r>
              <a:rPr lang="en-US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4.2 GB</a:t>
            </a:r>
            <a:r>
              <a:rPr lang="en-US" dirty="0">
                <a:latin typeface="+mj-lt"/>
                <a:cs typeface="Times New Roman" panose="02020603050405020304" pitchFamily="18" charset="0"/>
              </a:rPr>
              <a:t> (fully realized) vs. </a:t>
            </a:r>
            <a:r>
              <a:rPr lang="en-US" b="1" dirty="0">
                <a:solidFill>
                  <a:schemeClr val="accent6"/>
                </a:solidFill>
                <a:latin typeface="+mj-lt"/>
                <a:cs typeface="Times New Roman" panose="02020603050405020304" pitchFamily="18" charset="0"/>
              </a:rPr>
              <a:t>79.3 MB</a:t>
            </a:r>
            <a:r>
              <a:rPr lang="en-US" dirty="0">
                <a:latin typeface="+mj-lt"/>
                <a:cs typeface="Times New Roman" panose="02020603050405020304" pitchFamily="18" charset="0"/>
              </a:rPr>
              <a:t> (ours)</a:t>
            </a:r>
            <a:endParaRPr lang="en-US" b="1" dirty="0">
              <a:latin typeface="+mj-lt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b="1" dirty="0">
                <a:latin typeface="+mj-lt"/>
                <a:cs typeface="Times New Roman" panose="02020603050405020304" pitchFamily="18" charset="0"/>
              </a:rPr>
              <a:t>Knitted fabric 2: </a:t>
            </a:r>
            <a:r>
              <a:rPr lang="en-US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14.8 GB</a:t>
            </a:r>
            <a:r>
              <a:rPr lang="en-US" dirty="0">
                <a:latin typeface="+mj-lt"/>
                <a:cs typeface="Times New Roman" panose="02020603050405020304" pitchFamily="18" charset="0"/>
              </a:rPr>
              <a:t> (fully realized) vs. </a:t>
            </a:r>
            <a:r>
              <a:rPr lang="en-US" b="1" dirty="0">
                <a:solidFill>
                  <a:schemeClr val="accent6"/>
                </a:solidFill>
                <a:latin typeface="+mj-lt"/>
                <a:cs typeface="Times New Roman" panose="02020603050405020304" pitchFamily="18" charset="0"/>
              </a:rPr>
              <a:t>190.1 MB</a:t>
            </a:r>
            <a:r>
              <a:rPr lang="en-US" dirty="0">
                <a:latin typeface="+mj-lt"/>
                <a:cs typeface="Times New Roman" panose="02020603050405020304" pitchFamily="18" charset="0"/>
              </a:rPr>
              <a:t> (ours)</a:t>
            </a:r>
            <a:endParaRPr lang="en-US" b="1" dirty="0"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2289119"/>
            <a:ext cx="12192000" cy="4568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022439"/>
      </p:ext>
    </p:extLst>
  </p:cSld>
  <p:clrMapOvr>
    <a:masterClrMapping/>
  </p:clrMapOvr>
  <p:transition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0" y="1143001"/>
            <a:ext cx="12194884" cy="5715000"/>
            <a:chOff x="829726" y="1118345"/>
            <a:chExt cx="12247493" cy="573965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132"/>
            <a:stretch/>
          </p:blipFill>
          <p:spPr>
            <a:xfrm>
              <a:off x="829726" y="1118346"/>
              <a:ext cx="9374102" cy="5739653"/>
            </a:xfrm>
            <a:prstGeom prst="rect">
              <a:avLst/>
            </a:prstGeom>
          </p:spPr>
        </p:pic>
        <p:grpSp>
          <p:nvGrpSpPr>
            <p:cNvPr id="11" name="Group 10"/>
            <p:cNvGrpSpPr/>
            <p:nvPr/>
          </p:nvGrpSpPr>
          <p:grpSpPr>
            <a:xfrm>
              <a:off x="10203828" y="1118346"/>
              <a:ext cx="1438478" cy="5739653"/>
              <a:chOff x="9374269" y="1027613"/>
              <a:chExt cx="1298248" cy="5180123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74269" y="1027613"/>
                <a:ext cx="1298248" cy="1730997"/>
              </a:xfrm>
              <a:prstGeom prst="rect">
                <a:avLst/>
              </a:prstGeom>
            </p:spPr>
          </p:pic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74269" y="2758611"/>
                <a:ext cx="1298248" cy="1730998"/>
              </a:xfrm>
              <a:prstGeom prst="rect">
                <a:avLst/>
              </a:prstGeom>
            </p:spPr>
          </p:pic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74269" y="4476739"/>
                <a:ext cx="1298248" cy="1730997"/>
              </a:xfrm>
              <a:prstGeom prst="rect">
                <a:avLst/>
              </a:prstGeom>
            </p:spPr>
          </p:pic>
        </p:grpSp>
        <p:grpSp>
          <p:nvGrpSpPr>
            <p:cNvPr id="12" name="Group 11"/>
            <p:cNvGrpSpPr/>
            <p:nvPr/>
          </p:nvGrpSpPr>
          <p:grpSpPr>
            <a:xfrm>
              <a:off x="11642306" y="1118345"/>
              <a:ext cx="1434913" cy="5739653"/>
              <a:chOff x="5350942" y="-278681"/>
              <a:chExt cx="1714500" cy="6858000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50942" y="-278681"/>
                <a:ext cx="1714500" cy="2286000"/>
              </a:xfrm>
              <a:prstGeom prst="rect">
                <a:avLst/>
              </a:prstGeom>
            </p:spPr>
          </p:pic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50942" y="2007319"/>
                <a:ext cx="1714500" cy="2286000"/>
              </a:xfrm>
              <a:prstGeom prst="rect">
                <a:avLst/>
              </a:prstGeom>
            </p:spPr>
          </p:pic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50942" y="4293319"/>
                <a:ext cx="1714500" cy="2286000"/>
              </a:xfrm>
              <a:prstGeom prst="rect">
                <a:avLst/>
              </a:prstGeom>
            </p:spPr>
          </p:pic>
        </p:grpSp>
      </p:grpSp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Result: </a:t>
            </a:r>
            <a:r>
              <a:rPr lang="en-US" dirty="0" err="1"/>
              <a:t>Sponza</a:t>
            </a:r>
            <a:r>
              <a:rPr lang="en-US" dirty="0"/>
              <a:t> (Modified)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0" y="1143001"/>
            <a:ext cx="3231975" cy="1200329"/>
          </a:xfrm>
          <a:prstGeom prst="rect">
            <a:avLst/>
          </a:prstGeom>
          <a:solidFill>
            <a:srgbClr val="000000">
              <a:alpha val="69804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33K </a:t>
            </a:r>
            <a:r>
              <a:rPr lang="en-US" sz="2400" dirty="0">
                <a:solidFill>
                  <a:schemeClr val="bg1"/>
                </a:solidFill>
              </a:rPr>
              <a:t>yarns, </a:t>
            </a:r>
            <a:r>
              <a:rPr lang="en-US" sz="2400" b="1" dirty="0">
                <a:solidFill>
                  <a:schemeClr val="bg1"/>
                </a:solidFill>
              </a:rPr>
              <a:t>8M </a:t>
            </a:r>
            <a:r>
              <a:rPr lang="en-US" sz="2400" dirty="0">
                <a:solidFill>
                  <a:schemeClr val="bg1"/>
                </a:solidFill>
              </a:rPr>
              <a:t>fibers</a:t>
            </a:r>
          </a:p>
          <a:p>
            <a:r>
              <a:rPr lang="en-US" sz="2400" dirty="0">
                <a:solidFill>
                  <a:schemeClr val="bg1"/>
                </a:solidFill>
              </a:rPr>
              <a:t>Fully realized: </a:t>
            </a:r>
            <a:r>
              <a:rPr lang="en-US" sz="2400" b="1" dirty="0">
                <a:solidFill>
                  <a:srgbClr val="FF0000"/>
                </a:solidFill>
              </a:rPr>
              <a:t>867 GB</a:t>
            </a:r>
            <a:br>
              <a:rPr lang="en-US" sz="2400" dirty="0">
                <a:solidFill>
                  <a:schemeClr val="bg1"/>
                </a:solidFill>
              </a:rPr>
            </a:br>
            <a:r>
              <a:rPr lang="en-US" sz="2400" dirty="0">
                <a:solidFill>
                  <a:schemeClr val="bg1"/>
                </a:solidFill>
              </a:rPr>
              <a:t>Ours: </a:t>
            </a:r>
            <a:r>
              <a:rPr lang="en-US" sz="2400" b="1" dirty="0">
                <a:solidFill>
                  <a:schemeClr val="accent6"/>
                </a:solidFill>
              </a:rPr>
              <a:t>18.5 GB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9333836" y="1157202"/>
            <a:ext cx="641522" cy="400110"/>
          </a:xfrm>
          <a:prstGeom prst="rect">
            <a:avLst/>
          </a:prstGeom>
          <a:solidFill>
            <a:srgbClr val="000000">
              <a:alpha val="50196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10X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766135" y="1157202"/>
            <a:ext cx="641522" cy="400110"/>
          </a:xfrm>
          <a:prstGeom prst="rect">
            <a:avLst/>
          </a:prstGeom>
          <a:solidFill>
            <a:srgbClr val="000000">
              <a:alpha val="50196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10X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333836" y="3052736"/>
            <a:ext cx="784189" cy="400110"/>
          </a:xfrm>
          <a:prstGeom prst="rect">
            <a:avLst/>
          </a:prstGeom>
          <a:solidFill>
            <a:srgbClr val="000000">
              <a:alpha val="50196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100X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9333836" y="4948270"/>
            <a:ext cx="784189" cy="400110"/>
          </a:xfrm>
          <a:prstGeom prst="rect">
            <a:avLst/>
          </a:prstGeom>
          <a:solidFill>
            <a:srgbClr val="000000">
              <a:alpha val="50196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400X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0766135" y="3038534"/>
            <a:ext cx="784189" cy="400110"/>
          </a:xfrm>
          <a:prstGeom prst="rect">
            <a:avLst/>
          </a:prstGeom>
          <a:solidFill>
            <a:srgbClr val="000000">
              <a:alpha val="50196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100X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0766134" y="4969044"/>
            <a:ext cx="784189" cy="400110"/>
          </a:xfrm>
          <a:prstGeom prst="rect">
            <a:avLst/>
          </a:prstGeom>
          <a:solidFill>
            <a:srgbClr val="000000">
              <a:alpha val="50196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400X</a:t>
            </a:r>
          </a:p>
        </p:txBody>
      </p:sp>
    </p:spTree>
    <p:extLst>
      <p:ext uri="{BB962C8B-B14F-4D97-AF65-F5344CB8AC3E}">
        <p14:creationId xmlns:p14="http://schemas.microsoft.com/office/powerpoint/2010/main" val="3017713480"/>
      </p:ext>
    </p:extLst>
  </p:cSld>
  <p:clrMapOvr>
    <a:masterClrMapping/>
  </p:clrMapOvr>
  <p:transition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Limitations and Future Work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Hair-type fibers: our main bottleneck</a:t>
            </a:r>
          </a:p>
          <a:p>
            <a:pPr lvl="1"/>
            <a:r>
              <a:rPr lang="en-US" dirty="0"/>
              <a:t>Better performance?</a:t>
            </a:r>
          </a:p>
          <a:p>
            <a:pPr lvl="1"/>
            <a:r>
              <a:rPr lang="en-US" dirty="0"/>
              <a:t>Lower storage?</a:t>
            </a:r>
          </a:p>
          <a:p>
            <a:pPr lvl="1"/>
            <a:endParaRPr lang="en-US" dirty="0"/>
          </a:p>
          <a:p>
            <a:r>
              <a:rPr lang="en-US" dirty="0"/>
              <a:t>Volumetric only</a:t>
            </a:r>
          </a:p>
          <a:p>
            <a:pPr lvl="1"/>
            <a:r>
              <a:rPr lang="en-US" dirty="0"/>
              <a:t>Supporting fiber-based geometry and BCSDFs</a:t>
            </a:r>
          </a:p>
          <a:p>
            <a:pPr lvl="1"/>
            <a:endParaRPr lang="en-US" dirty="0"/>
          </a:p>
          <a:p>
            <a:r>
              <a:rPr lang="en-US" dirty="0"/>
              <a:t>Multi-scale (level-of-detail) support</a:t>
            </a:r>
          </a:p>
          <a:p>
            <a:endParaRPr lang="en-US" dirty="0"/>
          </a:p>
          <a:p>
            <a:r>
              <a:rPr lang="en-US" dirty="0"/>
              <a:t>Generalize to other procedural models</a:t>
            </a:r>
          </a:p>
        </p:txBody>
      </p:sp>
    </p:spTree>
    <p:extLst>
      <p:ext uri="{BB962C8B-B14F-4D97-AF65-F5344CB8AC3E}">
        <p14:creationId xmlns:p14="http://schemas.microsoft.com/office/powerpoint/2010/main" val="1901163052"/>
      </p:ext>
    </p:extLst>
  </p:cSld>
  <p:clrMapOvr>
    <a:masterClrMapping/>
  </p:clrMapOvr>
  <p:transition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We introduce a new technique to render procedural textiles without full model realizations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>
              <a:spcBef>
                <a:spcPts val="3000"/>
              </a:spcBef>
            </a:pPr>
            <a:r>
              <a:rPr lang="en-US" dirty="0"/>
              <a:t>Efficient (regular and flyaway) fiber lookup, enabling physically based rendering of large-scale procedural textiles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cs typeface="Times New Roman" panose="02020603050405020304" pitchFamily="18" charset="0"/>
              </a:rPr>
              <a:t>Conclusion</a:t>
            </a:r>
            <a:endParaRPr lang="en-US" dirty="0"/>
          </a:p>
        </p:txBody>
      </p:sp>
      <p:grpSp>
        <p:nvGrpSpPr>
          <p:cNvPr id="20" name="Group 19"/>
          <p:cNvGrpSpPr/>
          <p:nvPr/>
        </p:nvGrpSpPr>
        <p:grpSpPr>
          <a:xfrm>
            <a:off x="2963431" y="2253006"/>
            <a:ext cx="6280887" cy="2262185"/>
            <a:chOff x="2963431" y="2253006"/>
            <a:chExt cx="6280887" cy="2262185"/>
          </a:xfrm>
        </p:grpSpPr>
        <p:sp>
          <p:nvSpPr>
            <p:cNvPr id="17" name="Rectangle: Rounded Corners 16"/>
            <p:cNvSpPr/>
            <p:nvPr/>
          </p:nvSpPr>
          <p:spPr>
            <a:xfrm>
              <a:off x="4216587" y="2253006"/>
              <a:ext cx="3758827" cy="1800520"/>
            </a:xfrm>
            <a:prstGeom prst="roundRect">
              <a:avLst>
                <a:gd name="adj" fmla="val 9812"/>
              </a:avLst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dk1"/>
                  </a:solidFill>
                </a:rPr>
                <a:t>Our work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2963431" y="4053526"/>
              <a:ext cx="628088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accent6"/>
                  </a:solidFill>
                </a:rPr>
                <a:t>Balancing run-time storage and performance</a:t>
              </a:r>
            </a:p>
          </p:txBody>
        </p:sp>
      </p:grpSp>
      <p:sp>
        <p:nvSpPr>
          <p:cNvPr id="4" name="Rounded Rectangle 10"/>
          <p:cNvSpPr/>
          <p:nvPr/>
        </p:nvSpPr>
        <p:spPr>
          <a:xfrm>
            <a:off x="268894" y="2363940"/>
            <a:ext cx="2748000" cy="1404747"/>
          </a:xfrm>
          <a:prstGeom prst="roundRect">
            <a:avLst>
              <a:gd name="adj" fmla="val 9797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i="1" dirty="0"/>
              <a:t>Statistical</a:t>
            </a:r>
            <a:r>
              <a:rPr lang="en-US" sz="2400" i="1" dirty="0"/>
              <a:t> </a:t>
            </a:r>
            <a:r>
              <a:rPr lang="en-US" sz="2400" dirty="0"/>
              <a:t>parameters</a:t>
            </a:r>
            <a:br>
              <a:rPr lang="en-US" sz="2400" dirty="0"/>
            </a:br>
            <a:r>
              <a:rPr lang="en-US" sz="2000" dirty="0"/>
              <a:t>(22 floats per yarn)</a:t>
            </a:r>
            <a:endParaRPr lang="en-US" sz="2400" dirty="0"/>
          </a:p>
        </p:txBody>
      </p:sp>
      <p:sp>
        <p:nvSpPr>
          <p:cNvPr id="11" name="Left Arrow 28"/>
          <p:cNvSpPr/>
          <p:nvPr/>
        </p:nvSpPr>
        <p:spPr>
          <a:xfrm flipH="1">
            <a:off x="8162350" y="2667105"/>
            <a:ext cx="825820" cy="798415"/>
          </a:xfrm>
          <a:prstGeom prst="leftArrow">
            <a:avLst/>
          </a:prstGeom>
          <a:gradFill>
            <a:gsLst>
              <a:gs pos="0">
                <a:schemeClr val="accent2">
                  <a:lumMod val="75000"/>
                  <a:alpha val="80000"/>
                </a:schemeClr>
              </a:gs>
              <a:gs pos="100000">
                <a:srgbClr val="EA6B14">
                  <a:alpha val="80000"/>
                </a:srgbClr>
              </a:gs>
            </a:gsLst>
            <a:lin ang="0" scaled="1"/>
          </a:gra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600" dirty="0"/>
          </a:p>
        </p:txBody>
      </p:sp>
      <p:sp>
        <p:nvSpPr>
          <p:cNvPr id="13" name="Left Arrow 28"/>
          <p:cNvSpPr/>
          <p:nvPr/>
        </p:nvSpPr>
        <p:spPr>
          <a:xfrm flipH="1">
            <a:off x="3203831" y="2667105"/>
            <a:ext cx="825820" cy="798415"/>
          </a:xfrm>
          <a:prstGeom prst="leftArrow">
            <a:avLst/>
          </a:prstGeom>
          <a:gradFill>
            <a:gsLst>
              <a:gs pos="0">
                <a:schemeClr val="accent2">
                  <a:lumMod val="75000"/>
                  <a:alpha val="80000"/>
                </a:schemeClr>
              </a:gs>
              <a:gs pos="100000">
                <a:srgbClr val="EA6B14">
                  <a:alpha val="80000"/>
                </a:srgbClr>
              </a:gs>
            </a:gsLst>
            <a:lin ang="0" scaled="1"/>
          </a:gra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600" dirty="0"/>
          </a:p>
        </p:txBody>
      </p:sp>
      <p:sp>
        <p:nvSpPr>
          <p:cNvPr id="15" name="Rounded Rectangle 10"/>
          <p:cNvSpPr/>
          <p:nvPr/>
        </p:nvSpPr>
        <p:spPr>
          <a:xfrm>
            <a:off x="9175106" y="2363940"/>
            <a:ext cx="2748000" cy="1404747"/>
          </a:xfrm>
          <a:prstGeom prst="roundRect">
            <a:avLst>
              <a:gd name="adj" fmla="val 9797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(Physically based) </a:t>
            </a:r>
            <a:r>
              <a:rPr lang="en-US" sz="2400" b="1" dirty="0"/>
              <a:t>renderer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280339580"/>
      </p:ext>
    </p:extLst>
  </p:cSld>
  <p:clrMapOvr>
    <a:masterClrMapping/>
  </p:clrMapOvr>
  <p:transition spd="slow">
    <p:fade thruBlk="1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176454"/>
            <a:ext cx="12192000" cy="5681546"/>
          </a:xfrm>
          <a:prstGeom prst="rect">
            <a:avLst/>
          </a:prstGeom>
          <a:blipFill dpi="0" rotWithShape="1">
            <a:blip r:embed="rId3">
              <a:alphaModFix amt="3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Thank you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225" y="1313895"/>
            <a:ext cx="11887551" cy="540758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Funding agencies</a:t>
            </a:r>
          </a:p>
          <a:p>
            <a:pPr lvl="1"/>
            <a:r>
              <a:rPr lang="en-US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NSF CHS 1513967, CHS 1617861</a:t>
            </a:r>
          </a:p>
          <a:p>
            <a:pPr lvl="1"/>
            <a:r>
              <a:rPr lang="en-US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Google</a:t>
            </a:r>
          </a:p>
          <a:p>
            <a:pPr lvl="1"/>
            <a:r>
              <a:rPr lang="en-US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Adobe</a:t>
            </a:r>
          </a:p>
          <a:p>
            <a:pPr lvl="1"/>
            <a:r>
              <a:rPr lang="en-US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AWS Cloud Credits for Research</a:t>
            </a:r>
          </a:p>
          <a:p>
            <a:pPr lvl="1"/>
            <a:endParaRPr lang="en-US" dirty="0">
              <a:solidFill>
                <a:schemeClr val="bg1"/>
              </a:solidFill>
              <a:latin typeface="+mj-lt"/>
              <a:cs typeface="Times New Roman" panose="02020603050405020304" pitchFamily="18" charset="0"/>
            </a:endParaRPr>
          </a:p>
          <a:p>
            <a:r>
              <a:rPr lang="en-US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Project website</a:t>
            </a:r>
          </a:p>
          <a:p>
            <a:pPr lvl="1"/>
            <a:r>
              <a:rPr lang="en-US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http://www.cs.cornell.edu/projects/ctcloth/#proc-egsr17</a:t>
            </a:r>
          </a:p>
        </p:txBody>
      </p:sp>
    </p:spTree>
    <p:extLst>
      <p:ext uri="{BB962C8B-B14F-4D97-AF65-F5344CB8AC3E}">
        <p14:creationId xmlns:p14="http://schemas.microsoft.com/office/powerpoint/2010/main" val="4172996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cs typeface="Times New Roman" panose="02020603050405020304" pitchFamily="18" charset="0"/>
              </a:rPr>
              <a:t>Data-Driven Models</a:t>
            </a:r>
          </a:p>
        </p:txBody>
      </p:sp>
      <p:grpSp>
        <p:nvGrpSpPr>
          <p:cNvPr id="26" name="Group 25"/>
          <p:cNvGrpSpPr/>
          <p:nvPr/>
        </p:nvGrpSpPr>
        <p:grpSpPr>
          <a:xfrm>
            <a:off x="600205" y="3224247"/>
            <a:ext cx="5091145" cy="2985606"/>
            <a:chOff x="638951" y="3548786"/>
            <a:chExt cx="5091145" cy="2985606"/>
          </a:xfrm>
        </p:grpSpPr>
        <p:sp>
          <p:nvSpPr>
            <p:cNvPr id="36" name="Rounded Rectangle 7"/>
            <p:cNvSpPr/>
            <p:nvPr/>
          </p:nvSpPr>
          <p:spPr>
            <a:xfrm>
              <a:off x="638953" y="3550501"/>
              <a:ext cx="5091143" cy="2983891"/>
            </a:xfrm>
            <a:prstGeom prst="roundRect">
              <a:avLst>
                <a:gd name="adj" fmla="val 10541"/>
              </a:avLst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Freeform 43"/>
            <p:cNvSpPr/>
            <p:nvPr/>
          </p:nvSpPr>
          <p:spPr>
            <a:xfrm>
              <a:off x="638952" y="3553073"/>
              <a:ext cx="5091143" cy="1098609"/>
            </a:xfrm>
            <a:custGeom>
              <a:avLst/>
              <a:gdLst>
                <a:gd name="connsiteX0" fmla="*/ 314532 w 5091143"/>
                <a:gd name="connsiteY0" fmla="*/ 0 h 1098609"/>
                <a:gd name="connsiteX1" fmla="*/ 4776611 w 5091143"/>
                <a:gd name="connsiteY1" fmla="*/ 0 h 1098609"/>
                <a:gd name="connsiteX2" fmla="*/ 5091143 w 5091143"/>
                <a:gd name="connsiteY2" fmla="*/ 314532 h 1098609"/>
                <a:gd name="connsiteX3" fmla="*/ 5091143 w 5091143"/>
                <a:gd name="connsiteY3" fmla="*/ 1098609 h 1098609"/>
                <a:gd name="connsiteX4" fmla="*/ 0 w 5091143"/>
                <a:gd name="connsiteY4" fmla="*/ 1098609 h 1098609"/>
                <a:gd name="connsiteX5" fmla="*/ 0 w 5091143"/>
                <a:gd name="connsiteY5" fmla="*/ 314532 h 1098609"/>
                <a:gd name="connsiteX6" fmla="*/ 314532 w 5091143"/>
                <a:gd name="connsiteY6" fmla="*/ 0 h 1098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91143" h="1098609">
                  <a:moveTo>
                    <a:pt x="314532" y="0"/>
                  </a:moveTo>
                  <a:lnTo>
                    <a:pt x="4776611" y="0"/>
                  </a:lnTo>
                  <a:cubicBezTo>
                    <a:pt x="4950322" y="0"/>
                    <a:pt x="5091143" y="140821"/>
                    <a:pt x="5091143" y="314532"/>
                  </a:cubicBezTo>
                  <a:lnTo>
                    <a:pt x="5091143" y="1098609"/>
                  </a:lnTo>
                  <a:lnTo>
                    <a:pt x="0" y="1098609"/>
                  </a:lnTo>
                  <a:lnTo>
                    <a:pt x="0" y="314532"/>
                  </a:lnTo>
                  <a:cubicBezTo>
                    <a:pt x="0" y="140821"/>
                    <a:pt x="140821" y="0"/>
                    <a:pt x="314532" y="0"/>
                  </a:cubicBezTo>
                  <a:close/>
                </a:path>
              </a:pathLst>
            </a:custGeom>
            <a:solidFill>
              <a:srgbClr val="FFB9B9"/>
            </a:solidFill>
            <a:ln>
              <a:noFill/>
            </a:ln>
            <a:effectLst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ounded Rectangle 44"/>
            <p:cNvSpPr/>
            <p:nvPr/>
          </p:nvSpPr>
          <p:spPr>
            <a:xfrm>
              <a:off x="638951" y="3548786"/>
              <a:ext cx="5091143" cy="2983891"/>
            </a:xfrm>
            <a:prstGeom prst="roundRect">
              <a:avLst>
                <a:gd name="adj" fmla="val 10541"/>
              </a:avLst>
            </a:prstGeom>
            <a:noFill/>
            <a:ln w="19050">
              <a:solidFill>
                <a:schemeClr val="dk1"/>
              </a:solidFill>
            </a:ln>
            <a:effectLst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1726156" y="3485449"/>
            <a:ext cx="28392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Data-</a:t>
            </a:r>
            <a:r>
              <a:rPr lang="en-US" sz="3200" b="1" dirty="0"/>
              <a:t>intensive</a:t>
            </a:r>
          </a:p>
        </p:txBody>
      </p:sp>
      <p:grpSp>
        <p:nvGrpSpPr>
          <p:cNvPr id="31" name="Group 30"/>
          <p:cNvGrpSpPr/>
          <p:nvPr/>
        </p:nvGrpSpPr>
        <p:grpSpPr>
          <a:xfrm>
            <a:off x="3374592" y="4672768"/>
            <a:ext cx="2078486" cy="1182867"/>
            <a:chOff x="3495818" y="4792474"/>
            <a:chExt cx="1951742" cy="1110737"/>
          </a:xfrm>
        </p:grpSpPr>
        <p:sp>
          <p:nvSpPr>
            <p:cNvPr id="32" name="TextBox 31"/>
            <p:cNvSpPr txBox="1"/>
            <p:nvPr/>
          </p:nvSpPr>
          <p:spPr>
            <a:xfrm>
              <a:off x="3549801" y="5441546"/>
              <a:ext cx="184377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/>
                <a:t>GBs</a:t>
              </a:r>
              <a:r>
                <a:rPr lang="en-US" sz="2400" dirty="0"/>
                <a:t> of data</a:t>
              </a:r>
            </a:p>
          </p:txBody>
        </p:sp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95818" y="4800017"/>
              <a:ext cx="678773" cy="678773"/>
            </a:xfrm>
            <a:prstGeom prst="rect">
              <a:avLst/>
            </a:prstGeom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32302" y="4797610"/>
              <a:ext cx="678773" cy="678773"/>
            </a:xfrm>
            <a:prstGeom prst="rect">
              <a:avLst/>
            </a:prstGeom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8787" y="4792474"/>
              <a:ext cx="678773" cy="678773"/>
            </a:xfrm>
            <a:prstGeom prst="rect">
              <a:avLst/>
            </a:prstGeom>
          </p:spPr>
        </p:pic>
      </p:grpSp>
      <p:grpSp>
        <p:nvGrpSpPr>
          <p:cNvPr id="39" name="Group 38"/>
          <p:cNvGrpSpPr/>
          <p:nvPr/>
        </p:nvGrpSpPr>
        <p:grpSpPr>
          <a:xfrm>
            <a:off x="6423156" y="3224247"/>
            <a:ext cx="5091143" cy="2985606"/>
            <a:chOff x="6461902" y="3451976"/>
            <a:chExt cx="5091143" cy="2985606"/>
          </a:xfrm>
        </p:grpSpPr>
        <p:grpSp>
          <p:nvGrpSpPr>
            <p:cNvPr id="40" name="Group 39"/>
            <p:cNvGrpSpPr/>
            <p:nvPr/>
          </p:nvGrpSpPr>
          <p:grpSpPr>
            <a:xfrm>
              <a:off x="6461902" y="3451976"/>
              <a:ext cx="5091143" cy="2985606"/>
              <a:chOff x="6461902" y="3548786"/>
              <a:chExt cx="5091143" cy="2985606"/>
            </a:xfrm>
          </p:grpSpPr>
          <p:sp>
            <p:nvSpPr>
              <p:cNvPr id="50" name="Rounded Rectangle 25"/>
              <p:cNvSpPr/>
              <p:nvPr/>
            </p:nvSpPr>
            <p:spPr>
              <a:xfrm>
                <a:off x="6461902" y="3550501"/>
                <a:ext cx="5091143" cy="2983891"/>
              </a:xfrm>
              <a:prstGeom prst="roundRect">
                <a:avLst>
                  <a:gd name="adj" fmla="val 10541"/>
                </a:avLst>
              </a:prstGeom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1" name="Freeform 46"/>
              <p:cNvSpPr/>
              <p:nvPr/>
            </p:nvSpPr>
            <p:spPr>
              <a:xfrm>
                <a:off x="6461902" y="3553072"/>
                <a:ext cx="5091143" cy="1098609"/>
              </a:xfrm>
              <a:custGeom>
                <a:avLst/>
                <a:gdLst>
                  <a:gd name="connsiteX0" fmla="*/ 314532 w 5091143"/>
                  <a:gd name="connsiteY0" fmla="*/ 0 h 1098609"/>
                  <a:gd name="connsiteX1" fmla="*/ 4776611 w 5091143"/>
                  <a:gd name="connsiteY1" fmla="*/ 0 h 1098609"/>
                  <a:gd name="connsiteX2" fmla="*/ 5091143 w 5091143"/>
                  <a:gd name="connsiteY2" fmla="*/ 314532 h 1098609"/>
                  <a:gd name="connsiteX3" fmla="*/ 5091143 w 5091143"/>
                  <a:gd name="connsiteY3" fmla="*/ 1098609 h 1098609"/>
                  <a:gd name="connsiteX4" fmla="*/ 0 w 5091143"/>
                  <a:gd name="connsiteY4" fmla="*/ 1098609 h 1098609"/>
                  <a:gd name="connsiteX5" fmla="*/ 0 w 5091143"/>
                  <a:gd name="connsiteY5" fmla="*/ 314532 h 1098609"/>
                  <a:gd name="connsiteX6" fmla="*/ 314532 w 5091143"/>
                  <a:gd name="connsiteY6" fmla="*/ 0 h 10986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091143" h="1098609">
                    <a:moveTo>
                      <a:pt x="314532" y="0"/>
                    </a:moveTo>
                    <a:lnTo>
                      <a:pt x="4776611" y="0"/>
                    </a:lnTo>
                    <a:cubicBezTo>
                      <a:pt x="4950322" y="0"/>
                      <a:pt x="5091143" y="140821"/>
                      <a:pt x="5091143" y="314532"/>
                    </a:cubicBezTo>
                    <a:lnTo>
                      <a:pt x="5091143" y="1098609"/>
                    </a:lnTo>
                    <a:lnTo>
                      <a:pt x="0" y="1098609"/>
                    </a:lnTo>
                    <a:lnTo>
                      <a:pt x="0" y="314532"/>
                    </a:lnTo>
                    <a:cubicBezTo>
                      <a:pt x="0" y="140821"/>
                      <a:pt x="140821" y="0"/>
                      <a:pt x="314532" y="0"/>
                    </a:cubicBezTo>
                    <a:close/>
                  </a:path>
                </a:pathLst>
              </a:custGeom>
              <a:solidFill>
                <a:srgbClr val="FFB9B9"/>
              </a:solidFill>
              <a:ln>
                <a:noFill/>
              </a:ln>
              <a:effectLst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Rounded Rectangle 47"/>
              <p:cNvSpPr/>
              <p:nvPr/>
            </p:nvSpPr>
            <p:spPr>
              <a:xfrm>
                <a:off x="6461902" y="3548786"/>
                <a:ext cx="5091143" cy="2983891"/>
              </a:xfrm>
              <a:prstGeom prst="roundRect">
                <a:avLst>
                  <a:gd name="adj" fmla="val 10541"/>
                </a:avLst>
              </a:prstGeom>
              <a:noFill/>
              <a:ln w="19050">
                <a:solidFill>
                  <a:schemeClr val="dk1"/>
                </a:solidFill>
              </a:ln>
              <a:effectLst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41" name="TextBox 40"/>
            <p:cNvSpPr txBox="1"/>
            <p:nvPr/>
          </p:nvSpPr>
          <p:spPr>
            <a:xfrm>
              <a:off x="7022795" y="3793199"/>
              <a:ext cx="3969356" cy="4862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3200" b="1" dirty="0"/>
                <a:t>Difficult</a:t>
              </a:r>
              <a:r>
                <a:rPr lang="en-US" sz="2800" dirty="0"/>
                <a:t> to manipulate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7153440" y="4610549"/>
              <a:ext cx="3708066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/>
                <a:t>E.g., cannot change from</a:t>
              </a:r>
              <a:br>
                <a:rPr lang="en-US" sz="2400" dirty="0"/>
              </a:br>
              <a:r>
                <a:rPr lang="en-US" sz="2400" b="1" dirty="0"/>
                <a:t>silk</a:t>
              </a:r>
              <a:r>
                <a:rPr lang="en-US" sz="2400" dirty="0"/>
                <a:t> to </a:t>
              </a:r>
              <a:r>
                <a:rPr lang="en-US" sz="2400" b="1" dirty="0"/>
                <a:t>rayon</a:t>
              </a:r>
            </a:p>
          </p:txBody>
        </p:sp>
        <p:grpSp>
          <p:nvGrpSpPr>
            <p:cNvPr id="43" name="Group 42"/>
            <p:cNvGrpSpPr/>
            <p:nvPr/>
          </p:nvGrpSpPr>
          <p:grpSpPr>
            <a:xfrm>
              <a:off x="6799309" y="5427523"/>
              <a:ext cx="4373061" cy="840762"/>
              <a:chOff x="6799309" y="5427523"/>
              <a:chExt cx="4373061" cy="840762"/>
            </a:xfrm>
          </p:grpSpPr>
          <p:pic>
            <p:nvPicPr>
              <p:cNvPr id="44" name="Picture 43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0000" b="7823"/>
              <a:stretch/>
            </p:blipFill>
            <p:spPr>
              <a:xfrm>
                <a:off x="6842575" y="5497224"/>
                <a:ext cx="1673002" cy="771061"/>
              </a:xfrm>
              <a:prstGeom prst="rect">
                <a:avLst/>
              </a:prstGeom>
            </p:spPr>
          </p:pic>
          <p:pic>
            <p:nvPicPr>
              <p:cNvPr id="45" name="Picture 44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9825" t="8628"/>
              <a:stretch/>
            </p:blipFill>
            <p:spPr>
              <a:xfrm>
                <a:off x="9548996" y="5506676"/>
                <a:ext cx="1623374" cy="747432"/>
              </a:xfrm>
              <a:prstGeom prst="rect">
                <a:avLst/>
              </a:prstGeom>
            </p:spPr>
          </p:pic>
          <p:sp>
            <p:nvSpPr>
              <p:cNvPr id="46" name="Left Arrow 52"/>
              <p:cNvSpPr/>
              <p:nvPr/>
            </p:nvSpPr>
            <p:spPr>
              <a:xfrm flipH="1">
                <a:off x="8698147" y="5570002"/>
                <a:ext cx="671359" cy="647334"/>
              </a:xfrm>
              <a:prstGeom prst="leftArrow">
                <a:avLst/>
              </a:prstGeom>
              <a:gradFill>
                <a:gsLst>
                  <a:gs pos="0">
                    <a:schemeClr val="accent2">
                      <a:lumMod val="75000"/>
                      <a:alpha val="80000"/>
                    </a:schemeClr>
                  </a:gs>
                  <a:gs pos="100000">
                    <a:srgbClr val="EA6B14">
                      <a:alpha val="80000"/>
                    </a:srgbClr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2400" b="1" dirty="0"/>
              </a:p>
            </p:txBody>
          </p:sp>
          <p:sp>
            <p:nvSpPr>
              <p:cNvPr id="47" name="&quot;No&quot; Symbol 54"/>
              <p:cNvSpPr/>
              <p:nvPr/>
            </p:nvSpPr>
            <p:spPr>
              <a:xfrm>
                <a:off x="8821756" y="5725483"/>
                <a:ext cx="346565" cy="346565"/>
              </a:xfrm>
              <a:prstGeom prst="noSmoking">
                <a:avLst/>
              </a:prstGeom>
              <a:solidFill>
                <a:srgbClr val="C00000">
                  <a:alpha val="74902"/>
                </a:srgb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8" name="TextBox 47"/>
              <p:cNvSpPr txBox="1"/>
              <p:nvPr/>
            </p:nvSpPr>
            <p:spPr>
              <a:xfrm>
                <a:off x="6799309" y="5442364"/>
                <a:ext cx="56938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solidFill>
                      <a:schemeClr val="bg1"/>
                    </a:solidFill>
                  </a:rPr>
                  <a:t>silk</a:t>
                </a:r>
              </a:p>
            </p:txBody>
          </p:sp>
          <p:sp>
            <p:nvSpPr>
              <p:cNvPr id="49" name="TextBox 48"/>
              <p:cNvSpPr txBox="1"/>
              <p:nvPr/>
            </p:nvSpPr>
            <p:spPr>
              <a:xfrm>
                <a:off x="9518008" y="5427523"/>
                <a:ext cx="81304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solidFill>
                      <a:schemeClr val="bg1"/>
                    </a:solidFill>
                  </a:rPr>
                  <a:t>rayon</a:t>
                </a:r>
              </a:p>
            </p:txBody>
          </p:sp>
        </p:grpSp>
      </p:grpSp>
      <p:pic>
        <p:nvPicPr>
          <p:cNvPr id="53" name="Picture 5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37789" y="1545983"/>
            <a:ext cx="5139373" cy="1286367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4839" y="1545983"/>
            <a:ext cx="5139373" cy="136562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355612" y="1166712"/>
            <a:ext cx="16578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3D volume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8093716" y="1166993"/>
            <a:ext cx="17251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Fiber mesh</a:t>
            </a:r>
          </a:p>
        </p:txBody>
      </p:sp>
      <p:pic>
        <p:nvPicPr>
          <p:cNvPr id="56" name="Picture 55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" t="17908" r="3448" b="18330"/>
          <a:stretch/>
        </p:blipFill>
        <p:spPr>
          <a:xfrm>
            <a:off x="826696" y="4650965"/>
            <a:ext cx="1677224" cy="1125704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Left Arrow 37"/>
          <p:cNvSpPr/>
          <p:nvPr/>
        </p:nvSpPr>
        <p:spPr>
          <a:xfrm flipH="1">
            <a:off x="2667022" y="4897427"/>
            <a:ext cx="631456" cy="625708"/>
          </a:xfrm>
          <a:prstGeom prst="leftArrow">
            <a:avLst/>
          </a:prstGeom>
          <a:gradFill>
            <a:gsLst>
              <a:gs pos="0">
                <a:schemeClr val="accent2">
                  <a:lumMod val="75000"/>
                  <a:alpha val="80000"/>
                </a:schemeClr>
              </a:gs>
              <a:gs pos="100000">
                <a:srgbClr val="EA6B14">
                  <a:alpha val="80000"/>
                </a:srgbClr>
              </a:gs>
            </a:gsLst>
            <a:lin ang="0" scaled="1"/>
          </a:gra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216493109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cs typeface="Times New Roman" panose="02020603050405020304" pitchFamily="18" charset="0"/>
              </a:rPr>
              <a:t>Procedural Models</a:t>
            </a:r>
          </a:p>
        </p:txBody>
      </p:sp>
      <p:grpSp>
        <p:nvGrpSpPr>
          <p:cNvPr id="57" name="Group 56"/>
          <p:cNvGrpSpPr/>
          <p:nvPr/>
        </p:nvGrpSpPr>
        <p:grpSpPr>
          <a:xfrm>
            <a:off x="3320384" y="1291219"/>
            <a:ext cx="5024795" cy="1404747"/>
            <a:chOff x="3407323" y="1881861"/>
            <a:chExt cx="5024795" cy="1404747"/>
          </a:xfrm>
        </p:grpSpPr>
        <p:grpSp>
          <p:nvGrpSpPr>
            <p:cNvPr id="59" name="Group 58"/>
            <p:cNvGrpSpPr/>
            <p:nvPr/>
          </p:nvGrpSpPr>
          <p:grpSpPr>
            <a:xfrm>
              <a:off x="5525140" y="1947278"/>
              <a:ext cx="2906978" cy="1286875"/>
              <a:chOff x="5525140" y="1947278"/>
              <a:chExt cx="2906978" cy="1286875"/>
            </a:xfrm>
          </p:grpSpPr>
          <p:pic>
            <p:nvPicPr>
              <p:cNvPr id="61" name="Picture 60"/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13229" y="2529430"/>
                <a:ext cx="2818889" cy="704723"/>
              </a:xfrm>
              <a:prstGeom prst="rect">
                <a:avLst/>
              </a:prstGeom>
            </p:spPr>
          </p:pic>
          <p:pic>
            <p:nvPicPr>
              <p:cNvPr id="62" name="Picture 61"/>
              <p:cNvPicPr>
                <a:picLocks noChangeAspect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25140" y="1947278"/>
                <a:ext cx="2840022" cy="710006"/>
              </a:xfrm>
              <a:prstGeom prst="rect">
                <a:avLst/>
              </a:prstGeom>
            </p:spPr>
          </p:pic>
        </p:grpSp>
        <p:sp>
          <p:nvSpPr>
            <p:cNvPr id="60" name="Rounded Rectangle 10"/>
            <p:cNvSpPr/>
            <p:nvPr/>
          </p:nvSpPr>
          <p:spPr>
            <a:xfrm>
              <a:off x="3407323" y="1881861"/>
              <a:ext cx="2748000" cy="1404747"/>
            </a:xfrm>
            <a:prstGeom prst="roundRect">
              <a:avLst>
                <a:gd name="adj" fmla="val 9797"/>
              </a:avLst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i="1" dirty="0"/>
                <a:t>Statistical</a:t>
              </a:r>
              <a:r>
                <a:rPr lang="en-US" sz="2400" i="1" dirty="0"/>
                <a:t> </a:t>
              </a:r>
              <a:r>
                <a:rPr lang="en-US" sz="2400" dirty="0"/>
                <a:t>parameters</a:t>
              </a:r>
              <a:br>
                <a:rPr lang="en-US" sz="2400" dirty="0"/>
              </a:br>
              <a:r>
                <a:rPr lang="en-US" sz="2000" dirty="0"/>
                <a:t>(22 floats per yarn)</a:t>
              </a:r>
              <a:endParaRPr lang="en-US" sz="2400" dirty="0"/>
            </a:p>
          </p:txBody>
        </p:sp>
      </p:grpSp>
      <p:grpSp>
        <p:nvGrpSpPr>
          <p:cNvPr id="91" name="Group 90"/>
          <p:cNvGrpSpPr/>
          <p:nvPr/>
        </p:nvGrpSpPr>
        <p:grpSpPr>
          <a:xfrm>
            <a:off x="6410720" y="3224247"/>
            <a:ext cx="5091143" cy="2985606"/>
            <a:chOff x="6461902" y="3451976"/>
            <a:chExt cx="5091143" cy="2985606"/>
          </a:xfrm>
        </p:grpSpPr>
        <p:grpSp>
          <p:nvGrpSpPr>
            <p:cNvPr id="92" name="Group 91"/>
            <p:cNvGrpSpPr/>
            <p:nvPr/>
          </p:nvGrpSpPr>
          <p:grpSpPr>
            <a:xfrm>
              <a:off x="6461902" y="3451976"/>
              <a:ext cx="5091143" cy="2985606"/>
              <a:chOff x="6461902" y="3548786"/>
              <a:chExt cx="5091143" cy="2985606"/>
            </a:xfrm>
          </p:grpSpPr>
          <p:sp>
            <p:nvSpPr>
              <p:cNvPr id="101" name="Rounded Rectangle 64"/>
              <p:cNvSpPr/>
              <p:nvPr/>
            </p:nvSpPr>
            <p:spPr>
              <a:xfrm>
                <a:off x="6461902" y="3550501"/>
                <a:ext cx="5091143" cy="2983891"/>
              </a:xfrm>
              <a:prstGeom prst="roundRect">
                <a:avLst>
                  <a:gd name="adj" fmla="val 10541"/>
                </a:avLst>
              </a:prstGeom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2" name="Freeform 65"/>
              <p:cNvSpPr/>
              <p:nvPr/>
            </p:nvSpPr>
            <p:spPr>
              <a:xfrm>
                <a:off x="6461902" y="3553072"/>
                <a:ext cx="5091143" cy="1098609"/>
              </a:xfrm>
              <a:custGeom>
                <a:avLst/>
                <a:gdLst>
                  <a:gd name="connsiteX0" fmla="*/ 314532 w 5091143"/>
                  <a:gd name="connsiteY0" fmla="*/ 0 h 1098609"/>
                  <a:gd name="connsiteX1" fmla="*/ 4776611 w 5091143"/>
                  <a:gd name="connsiteY1" fmla="*/ 0 h 1098609"/>
                  <a:gd name="connsiteX2" fmla="*/ 5091143 w 5091143"/>
                  <a:gd name="connsiteY2" fmla="*/ 314532 h 1098609"/>
                  <a:gd name="connsiteX3" fmla="*/ 5091143 w 5091143"/>
                  <a:gd name="connsiteY3" fmla="*/ 1098609 h 1098609"/>
                  <a:gd name="connsiteX4" fmla="*/ 0 w 5091143"/>
                  <a:gd name="connsiteY4" fmla="*/ 1098609 h 1098609"/>
                  <a:gd name="connsiteX5" fmla="*/ 0 w 5091143"/>
                  <a:gd name="connsiteY5" fmla="*/ 314532 h 1098609"/>
                  <a:gd name="connsiteX6" fmla="*/ 314532 w 5091143"/>
                  <a:gd name="connsiteY6" fmla="*/ 0 h 10986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091143" h="1098609">
                    <a:moveTo>
                      <a:pt x="314532" y="0"/>
                    </a:moveTo>
                    <a:lnTo>
                      <a:pt x="4776611" y="0"/>
                    </a:lnTo>
                    <a:cubicBezTo>
                      <a:pt x="4950322" y="0"/>
                      <a:pt x="5091143" y="140821"/>
                      <a:pt x="5091143" y="314532"/>
                    </a:cubicBezTo>
                    <a:lnTo>
                      <a:pt x="5091143" y="1098609"/>
                    </a:lnTo>
                    <a:lnTo>
                      <a:pt x="0" y="1098609"/>
                    </a:lnTo>
                    <a:lnTo>
                      <a:pt x="0" y="314532"/>
                    </a:lnTo>
                    <a:cubicBezTo>
                      <a:pt x="0" y="140821"/>
                      <a:pt x="140821" y="0"/>
                      <a:pt x="314532" y="0"/>
                    </a:cubicBezTo>
                    <a:close/>
                  </a:path>
                </a:pathLst>
              </a:custGeom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  <a:effectLst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" name="Rounded Rectangle 66"/>
              <p:cNvSpPr/>
              <p:nvPr/>
            </p:nvSpPr>
            <p:spPr>
              <a:xfrm>
                <a:off x="6461902" y="3548786"/>
                <a:ext cx="5091143" cy="2983891"/>
              </a:xfrm>
              <a:prstGeom prst="roundRect">
                <a:avLst>
                  <a:gd name="adj" fmla="val 10541"/>
                </a:avLst>
              </a:prstGeom>
              <a:noFill/>
              <a:ln w="19050">
                <a:solidFill>
                  <a:schemeClr val="dk1"/>
                </a:solidFill>
              </a:ln>
              <a:effectLst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93" name="TextBox 92"/>
            <p:cNvSpPr txBox="1"/>
            <p:nvPr/>
          </p:nvSpPr>
          <p:spPr>
            <a:xfrm>
              <a:off x="7537748" y="3811270"/>
              <a:ext cx="2914580" cy="4862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3200" b="1" dirty="0"/>
                <a:t>Intuitive</a:t>
              </a:r>
              <a:r>
                <a:rPr lang="en-US" sz="2800" dirty="0"/>
                <a:t> editing</a:t>
              </a:r>
            </a:p>
          </p:txBody>
        </p:sp>
        <p:grpSp>
          <p:nvGrpSpPr>
            <p:cNvPr id="94" name="Group 93"/>
            <p:cNvGrpSpPr/>
            <p:nvPr/>
          </p:nvGrpSpPr>
          <p:grpSpPr>
            <a:xfrm>
              <a:off x="6858212" y="5714462"/>
              <a:ext cx="4270086" cy="561030"/>
              <a:chOff x="6689196" y="5580290"/>
              <a:chExt cx="4476089" cy="588096"/>
            </a:xfrm>
          </p:grpSpPr>
          <p:pic>
            <p:nvPicPr>
              <p:cNvPr id="99" name="Picture 98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918" r="11398"/>
              <a:stretch/>
            </p:blipFill>
            <p:spPr>
              <a:xfrm>
                <a:off x="9337854" y="5580290"/>
                <a:ext cx="1827431" cy="588096"/>
              </a:xfrm>
              <a:prstGeom prst="rect">
                <a:avLst/>
              </a:prstGeom>
            </p:spPr>
          </p:pic>
          <p:pic>
            <p:nvPicPr>
              <p:cNvPr id="100" name="Picture 99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096" r="11096"/>
              <a:stretch/>
            </p:blipFill>
            <p:spPr>
              <a:xfrm>
                <a:off x="6689196" y="5581074"/>
                <a:ext cx="1827624" cy="587219"/>
              </a:xfrm>
              <a:prstGeom prst="rect">
                <a:avLst/>
              </a:prstGeom>
            </p:spPr>
          </p:pic>
        </p:grpSp>
        <p:sp>
          <p:nvSpPr>
            <p:cNvPr id="95" name="TextBox 94"/>
            <p:cNvSpPr txBox="1"/>
            <p:nvPr/>
          </p:nvSpPr>
          <p:spPr>
            <a:xfrm>
              <a:off x="6779843" y="5381726"/>
              <a:ext cx="5693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silk</a:t>
              </a: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9308754" y="5380190"/>
              <a:ext cx="8130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rayon</a:t>
              </a: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6898562" y="4610549"/>
              <a:ext cx="4217821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/>
                <a:t>E.g., go from </a:t>
              </a:r>
              <a:r>
                <a:rPr lang="en-US" sz="2400" b="1" dirty="0"/>
                <a:t>silk</a:t>
              </a:r>
              <a:r>
                <a:rPr lang="en-US" sz="2400" dirty="0"/>
                <a:t> to </a:t>
              </a:r>
              <a:r>
                <a:rPr lang="en-US" sz="2400" b="1" dirty="0"/>
                <a:t>rayon </a:t>
              </a:r>
              <a:r>
                <a:rPr lang="en-US" sz="2400" dirty="0"/>
                <a:t>by</a:t>
              </a:r>
              <a:br>
                <a:rPr lang="en-US" sz="2400" b="1" dirty="0"/>
              </a:br>
              <a:r>
                <a:rPr lang="en-US" sz="2400" dirty="0">
                  <a:solidFill>
                    <a:schemeClr val="accent2"/>
                  </a:solidFill>
                </a:rPr>
                <a:t>changing </a:t>
              </a:r>
              <a:r>
                <a:rPr lang="en-US" sz="2400" b="1" dirty="0">
                  <a:solidFill>
                    <a:schemeClr val="accent2"/>
                  </a:solidFill>
                </a:rPr>
                <a:t>parameter values</a:t>
              </a:r>
            </a:p>
          </p:txBody>
        </p:sp>
        <p:sp>
          <p:nvSpPr>
            <p:cNvPr id="98" name="Left Arrow 129"/>
            <p:cNvSpPr/>
            <p:nvPr/>
          </p:nvSpPr>
          <p:spPr>
            <a:xfrm flipH="1">
              <a:off x="8723680" y="5726815"/>
              <a:ext cx="553333" cy="529381"/>
            </a:xfrm>
            <a:prstGeom prst="leftArrow">
              <a:avLst/>
            </a:prstGeom>
            <a:gradFill>
              <a:gsLst>
                <a:gs pos="0">
                  <a:schemeClr val="accent2">
                    <a:lumMod val="75000"/>
                    <a:alpha val="80000"/>
                  </a:schemeClr>
                </a:gs>
                <a:gs pos="100000">
                  <a:srgbClr val="EA6B14">
                    <a:alpha val="80000"/>
                  </a:srgb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 b="1" dirty="0"/>
            </a:p>
          </p:txBody>
        </p:sp>
      </p:grpSp>
      <p:grpSp>
        <p:nvGrpSpPr>
          <p:cNvPr id="105" name="Group 104"/>
          <p:cNvGrpSpPr/>
          <p:nvPr/>
        </p:nvGrpSpPr>
        <p:grpSpPr>
          <a:xfrm>
            <a:off x="594762" y="3224247"/>
            <a:ext cx="5091145" cy="2985606"/>
            <a:chOff x="638951" y="3548786"/>
            <a:chExt cx="5091145" cy="2985606"/>
          </a:xfrm>
        </p:grpSpPr>
        <p:sp>
          <p:nvSpPr>
            <p:cNvPr id="112" name="Rounded Rectangle 46"/>
            <p:cNvSpPr/>
            <p:nvPr/>
          </p:nvSpPr>
          <p:spPr>
            <a:xfrm>
              <a:off x="638953" y="3550501"/>
              <a:ext cx="5091143" cy="2983891"/>
            </a:xfrm>
            <a:prstGeom prst="roundRect">
              <a:avLst>
                <a:gd name="adj" fmla="val 10541"/>
              </a:avLst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Freeform 47"/>
            <p:cNvSpPr/>
            <p:nvPr/>
          </p:nvSpPr>
          <p:spPr>
            <a:xfrm>
              <a:off x="638952" y="3553073"/>
              <a:ext cx="5091143" cy="1098609"/>
            </a:xfrm>
            <a:custGeom>
              <a:avLst/>
              <a:gdLst>
                <a:gd name="connsiteX0" fmla="*/ 314532 w 5091143"/>
                <a:gd name="connsiteY0" fmla="*/ 0 h 1098609"/>
                <a:gd name="connsiteX1" fmla="*/ 4776611 w 5091143"/>
                <a:gd name="connsiteY1" fmla="*/ 0 h 1098609"/>
                <a:gd name="connsiteX2" fmla="*/ 5091143 w 5091143"/>
                <a:gd name="connsiteY2" fmla="*/ 314532 h 1098609"/>
                <a:gd name="connsiteX3" fmla="*/ 5091143 w 5091143"/>
                <a:gd name="connsiteY3" fmla="*/ 1098609 h 1098609"/>
                <a:gd name="connsiteX4" fmla="*/ 0 w 5091143"/>
                <a:gd name="connsiteY4" fmla="*/ 1098609 h 1098609"/>
                <a:gd name="connsiteX5" fmla="*/ 0 w 5091143"/>
                <a:gd name="connsiteY5" fmla="*/ 314532 h 1098609"/>
                <a:gd name="connsiteX6" fmla="*/ 314532 w 5091143"/>
                <a:gd name="connsiteY6" fmla="*/ 0 h 1098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91143" h="1098609">
                  <a:moveTo>
                    <a:pt x="314532" y="0"/>
                  </a:moveTo>
                  <a:lnTo>
                    <a:pt x="4776611" y="0"/>
                  </a:lnTo>
                  <a:cubicBezTo>
                    <a:pt x="4950322" y="0"/>
                    <a:pt x="5091143" y="140821"/>
                    <a:pt x="5091143" y="314532"/>
                  </a:cubicBezTo>
                  <a:lnTo>
                    <a:pt x="5091143" y="1098609"/>
                  </a:lnTo>
                  <a:lnTo>
                    <a:pt x="0" y="1098609"/>
                  </a:lnTo>
                  <a:lnTo>
                    <a:pt x="0" y="314532"/>
                  </a:lnTo>
                  <a:cubicBezTo>
                    <a:pt x="0" y="140821"/>
                    <a:pt x="140821" y="0"/>
                    <a:pt x="314532" y="0"/>
                  </a:cubicBez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ffectLst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Rounded Rectangle 48"/>
            <p:cNvSpPr/>
            <p:nvPr/>
          </p:nvSpPr>
          <p:spPr>
            <a:xfrm>
              <a:off x="638951" y="3548786"/>
              <a:ext cx="5091143" cy="2983891"/>
            </a:xfrm>
            <a:prstGeom prst="roundRect">
              <a:avLst>
                <a:gd name="adj" fmla="val 10541"/>
              </a:avLst>
            </a:prstGeom>
            <a:noFill/>
            <a:ln w="19050">
              <a:solidFill>
                <a:schemeClr val="dk1"/>
              </a:solidFill>
            </a:ln>
            <a:effectLst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6" name="TextBox 105"/>
          <p:cNvSpPr txBox="1"/>
          <p:nvPr/>
        </p:nvSpPr>
        <p:spPr>
          <a:xfrm>
            <a:off x="970508" y="3484842"/>
            <a:ext cx="43396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/>
              <a:t>Compact</a:t>
            </a:r>
            <a:r>
              <a:rPr lang="en-US" sz="2800" dirty="0"/>
              <a:t> representation</a:t>
            </a:r>
          </a:p>
        </p:txBody>
      </p:sp>
      <p:pic>
        <p:nvPicPr>
          <p:cNvPr id="107" name="Picture 10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" t="17908" r="3448" b="18330"/>
          <a:stretch/>
        </p:blipFill>
        <p:spPr>
          <a:xfrm>
            <a:off x="826696" y="4650965"/>
            <a:ext cx="1677224" cy="1125704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Left Arrow 37"/>
          <p:cNvSpPr/>
          <p:nvPr/>
        </p:nvSpPr>
        <p:spPr>
          <a:xfrm flipH="1">
            <a:off x="2627266" y="4897427"/>
            <a:ext cx="631456" cy="625708"/>
          </a:xfrm>
          <a:prstGeom prst="leftArrow">
            <a:avLst/>
          </a:prstGeom>
          <a:gradFill>
            <a:gsLst>
              <a:gs pos="0">
                <a:schemeClr val="accent2">
                  <a:lumMod val="75000"/>
                  <a:alpha val="80000"/>
                </a:schemeClr>
              </a:gs>
              <a:gs pos="100000">
                <a:srgbClr val="EA6B14">
                  <a:alpha val="80000"/>
                </a:srgbClr>
              </a:gs>
            </a:gsLst>
            <a:lin ang="0" scaled="1"/>
          </a:gra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 b="1" dirty="0"/>
          </a:p>
        </p:txBody>
      </p:sp>
      <p:sp>
        <p:nvSpPr>
          <p:cNvPr id="110" name="TextBox 109"/>
          <p:cNvSpPr txBox="1"/>
          <p:nvPr/>
        </p:nvSpPr>
        <p:spPr>
          <a:xfrm>
            <a:off x="3290463" y="5523992"/>
            <a:ext cx="22381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a few</a:t>
            </a:r>
            <a:r>
              <a:rPr lang="en-US" sz="2400" dirty="0"/>
              <a:t> numbers</a:t>
            </a:r>
          </a:p>
        </p:txBody>
      </p:sp>
      <p:pic>
        <p:nvPicPr>
          <p:cNvPr id="111" name="Picture 110"/>
          <p:cNvPicPr>
            <a:picLocks noChangeAspect="1"/>
          </p:cNvPicPr>
          <p:nvPr/>
        </p:nvPicPr>
        <p:blipFill>
          <a:blip r:embed="rId8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3295" y="4549624"/>
            <a:ext cx="2186440" cy="1026608"/>
          </a:xfrm>
          <a:prstGeom prst="rect">
            <a:avLst/>
          </a:prstGeom>
        </p:spPr>
      </p:pic>
      <p:sp>
        <p:nvSpPr>
          <p:cNvPr id="115" name="TextBox 114"/>
          <p:cNvSpPr txBox="1"/>
          <p:nvPr/>
        </p:nvSpPr>
        <p:spPr>
          <a:xfrm>
            <a:off x="8345179" y="1267189"/>
            <a:ext cx="3334298" cy="145680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Originated in </a:t>
            </a:r>
            <a:r>
              <a:rPr lang="en-US" i="1" dirty="0">
                <a:solidFill>
                  <a:schemeClr val="bg1">
                    <a:lumMod val="50000"/>
                  </a:schemeClr>
                </a:solidFill>
              </a:rPr>
              <a:t>textile research</a:t>
            </a:r>
          </a:p>
          <a:p>
            <a:pPr>
              <a:spcBef>
                <a:spcPts val="1000"/>
              </a:spcBef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Introduced to graphics by</a:t>
            </a:r>
            <a:br>
              <a:rPr lang="en-US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i="1" dirty="0">
                <a:solidFill>
                  <a:schemeClr val="bg1">
                    <a:lumMod val="50000"/>
                  </a:schemeClr>
                </a:solidFill>
              </a:rPr>
              <a:t>Schröder et al. [2015]</a:t>
            </a:r>
          </a:p>
          <a:p>
            <a:pPr>
              <a:spcBef>
                <a:spcPts val="1000"/>
              </a:spcBef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Refined by </a:t>
            </a:r>
            <a:r>
              <a:rPr lang="en-US" i="1" dirty="0">
                <a:solidFill>
                  <a:schemeClr val="bg1">
                    <a:lumMod val="50000"/>
                  </a:schemeClr>
                </a:solidFill>
              </a:rPr>
              <a:t>Zhao et al. [2016]</a:t>
            </a:r>
          </a:p>
        </p:txBody>
      </p:sp>
    </p:spTree>
    <p:extLst>
      <p:ext uri="{BB962C8B-B14F-4D97-AF65-F5344CB8AC3E}">
        <p14:creationId xmlns:p14="http://schemas.microsoft.com/office/powerpoint/2010/main" val="1877729585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Procedural cloth models</a:t>
            </a:r>
            <a:r>
              <a:rPr lang="en-US" dirty="0"/>
              <a:t> have to be converted back to </a:t>
            </a:r>
            <a:r>
              <a:rPr lang="en-US" b="1" dirty="0"/>
              <a:t>data-driven formats</a:t>
            </a:r>
            <a:r>
              <a:rPr lang="en-US" dirty="0"/>
              <a:t> to be rendered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For large textiles, the converted models can be </a:t>
            </a:r>
            <a:r>
              <a:rPr lang="en-US" dirty="0">
                <a:solidFill>
                  <a:srgbClr val="C00000"/>
                </a:solidFill>
              </a:rPr>
              <a:t>extremely data-intensive</a:t>
            </a:r>
            <a:r>
              <a:rPr lang="en-US" dirty="0"/>
              <a:t> and </a:t>
            </a:r>
            <a:r>
              <a:rPr lang="en-US" dirty="0">
                <a:solidFill>
                  <a:srgbClr val="C00000"/>
                </a:solidFill>
              </a:rPr>
              <a:t>impractical to render</a:t>
            </a:r>
            <a:endParaRPr lang="en-US" dirty="0"/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cs typeface="Times New Roman" panose="02020603050405020304" pitchFamily="18" charset="0"/>
              </a:rPr>
              <a:t>Problem</a:t>
            </a:r>
            <a:endParaRPr lang="en-US" dirty="0"/>
          </a:p>
        </p:txBody>
      </p:sp>
      <p:grpSp>
        <p:nvGrpSpPr>
          <p:cNvPr id="20" name="Group 19"/>
          <p:cNvGrpSpPr/>
          <p:nvPr/>
        </p:nvGrpSpPr>
        <p:grpSpPr>
          <a:xfrm>
            <a:off x="4216587" y="2253006"/>
            <a:ext cx="3758827" cy="2262185"/>
            <a:chOff x="4216587" y="2253006"/>
            <a:chExt cx="3758827" cy="2262185"/>
          </a:xfrm>
        </p:grpSpPr>
        <p:sp>
          <p:nvSpPr>
            <p:cNvPr id="17" name="Rectangle: Rounded Corners 16"/>
            <p:cNvSpPr/>
            <p:nvPr/>
          </p:nvSpPr>
          <p:spPr>
            <a:xfrm>
              <a:off x="4216587" y="2253006"/>
              <a:ext cx="3758827" cy="1800520"/>
            </a:xfrm>
            <a:prstGeom prst="roundRect">
              <a:avLst>
                <a:gd name="adj" fmla="val 9812"/>
              </a:avLst>
            </a:prstGeom>
            <a:solidFill>
              <a:srgbClr val="FFB9B9"/>
            </a:solidFill>
            <a:ln>
              <a:noFill/>
            </a:ln>
            <a:effectLst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dk1"/>
                </a:solidFill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279945" y="4053526"/>
              <a:ext cx="164782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</a:rPr>
                <a:t>Too large!</a:t>
              </a:r>
            </a:p>
          </p:txBody>
        </p:sp>
      </p:grpSp>
      <p:sp>
        <p:nvSpPr>
          <p:cNvPr id="4" name="Rounded Rectangle 10"/>
          <p:cNvSpPr/>
          <p:nvPr/>
        </p:nvSpPr>
        <p:spPr>
          <a:xfrm>
            <a:off x="268894" y="2363940"/>
            <a:ext cx="2748000" cy="1404747"/>
          </a:xfrm>
          <a:prstGeom prst="roundRect">
            <a:avLst>
              <a:gd name="adj" fmla="val 9797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i="1" dirty="0"/>
              <a:t>Statistical</a:t>
            </a:r>
            <a:r>
              <a:rPr lang="en-US" sz="2400" i="1" dirty="0"/>
              <a:t> </a:t>
            </a:r>
            <a:r>
              <a:rPr lang="en-US" sz="2400" dirty="0"/>
              <a:t>parameters</a:t>
            </a:r>
            <a:br>
              <a:rPr lang="en-US" sz="2400" dirty="0"/>
            </a:br>
            <a:r>
              <a:rPr lang="en-US" sz="2000" dirty="0"/>
              <a:t>(22 floats per yarn)</a:t>
            </a:r>
            <a:endParaRPr lang="en-US" sz="2400" dirty="0"/>
          </a:p>
        </p:txBody>
      </p:sp>
      <p:grpSp>
        <p:nvGrpSpPr>
          <p:cNvPr id="14" name="Group 13"/>
          <p:cNvGrpSpPr/>
          <p:nvPr/>
        </p:nvGrpSpPr>
        <p:grpSpPr>
          <a:xfrm>
            <a:off x="4308049" y="2432114"/>
            <a:ext cx="3591614" cy="1428906"/>
            <a:chOff x="5311330" y="2432114"/>
            <a:chExt cx="3591614" cy="1428906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/>
            <a:srcRect l="2433" t="6826" r="2015"/>
            <a:stretch/>
          </p:blipFill>
          <p:spPr>
            <a:xfrm>
              <a:off x="5311330" y="2432114"/>
              <a:ext cx="3591614" cy="930611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5747789" y="3399355"/>
              <a:ext cx="270298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/>
                <a:t>Data-driven model</a:t>
              </a:r>
            </a:p>
          </p:txBody>
        </p:sp>
      </p:grpSp>
      <p:sp>
        <p:nvSpPr>
          <p:cNvPr id="11" name="Left Arrow 28"/>
          <p:cNvSpPr/>
          <p:nvPr/>
        </p:nvSpPr>
        <p:spPr>
          <a:xfrm flipH="1">
            <a:off x="8162350" y="2667105"/>
            <a:ext cx="825820" cy="798415"/>
          </a:xfrm>
          <a:prstGeom prst="leftArrow">
            <a:avLst/>
          </a:prstGeom>
          <a:gradFill>
            <a:gsLst>
              <a:gs pos="0">
                <a:schemeClr val="accent2">
                  <a:lumMod val="75000"/>
                  <a:alpha val="80000"/>
                </a:schemeClr>
              </a:gs>
              <a:gs pos="100000">
                <a:srgbClr val="EA6B14">
                  <a:alpha val="80000"/>
                </a:srgbClr>
              </a:gs>
            </a:gsLst>
            <a:lin ang="0" scaled="1"/>
          </a:gra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600" dirty="0"/>
          </a:p>
        </p:txBody>
      </p:sp>
      <p:sp>
        <p:nvSpPr>
          <p:cNvPr id="13" name="Left Arrow 28"/>
          <p:cNvSpPr/>
          <p:nvPr/>
        </p:nvSpPr>
        <p:spPr>
          <a:xfrm flipH="1">
            <a:off x="3203831" y="2667105"/>
            <a:ext cx="825820" cy="798415"/>
          </a:xfrm>
          <a:prstGeom prst="leftArrow">
            <a:avLst/>
          </a:prstGeom>
          <a:gradFill>
            <a:gsLst>
              <a:gs pos="0">
                <a:schemeClr val="accent2">
                  <a:lumMod val="75000"/>
                  <a:alpha val="80000"/>
                </a:schemeClr>
              </a:gs>
              <a:gs pos="100000">
                <a:srgbClr val="EA6B14">
                  <a:alpha val="80000"/>
                </a:srgbClr>
              </a:gs>
            </a:gsLst>
            <a:lin ang="0" scaled="1"/>
          </a:gra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600" dirty="0"/>
          </a:p>
        </p:txBody>
      </p:sp>
      <p:sp>
        <p:nvSpPr>
          <p:cNvPr id="15" name="Rounded Rectangle 10"/>
          <p:cNvSpPr/>
          <p:nvPr/>
        </p:nvSpPr>
        <p:spPr>
          <a:xfrm>
            <a:off x="9175106" y="2363940"/>
            <a:ext cx="2748000" cy="1404747"/>
          </a:xfrm>
          <a:prstGeom prst="roundRect">
            <a:avLst>
              <a:gd name="adj" fmla="val 9797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(Physically based) </a:t>
            </a:r>
            <a:r>
              <a:rPr lang="en-US" sz="2400" b="1" dirty="0"/>
              <a:t>renderer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58201007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We introduce a new technique to remove the need to fully convert procedural cloth models to data-driven formats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>
              <a:spcBef>
                <a:spcPts val="3000"/>
              </a:spcBef>
            </a:pPr>
            <a:r>
              <a:rPr lang="en-US" dirty="0"/>
              <a:t>Our method is </a:t>
            </a:r>
            <a:r>
              <a:rPr lang="en-US" b="1" dirty="0">
                <a:solidFill>
                  <a:schemeClr val="accent2"/>
                </a:solidFill>
              </a:rPr>
              <a:t>exact</a:t>
            </a:r>
            <a:r>
              <a:rPr lang="en-US" dirty="0"/>
              <a:t>: it imposes no approximation on the model itself</a:t>
            </a:r>
          </a:p>
          <a:p>
            <a:pPr>
              <a:spcBef>
                <a:spcPts val="3000"/>
              </a:spcBef>
            </a:pPr>
            <a:r>
              <a:rPr lang="en-US" dirty="0"/>
              <a:t>Our method offers a good </a:t>
            </a:r>
            <a:r>
              <a:rPr lang="en-US" b="1" dirty="0">
                <a:solidFill>
                  <a:schemeClr val="accent2"/>
                </a:solidFill>
              </a:rPr>
              <a:t>balance</a:t>
            </a:r>
            <a:r>
              <a:rPr lang="en-US" dirty="0"/>
              <a:t> between run-time storage and performance</a:t>
            </a:r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cs typeface="Times New Roman" panose="02020603050405020304" pitchFamily="18" charset="0"/>
              </a:rPr>
              <a:t>Our Work</a:t>
            </a:r>
            <a:endParaRPr lang="en-US" dirty="0"/>
          </a:p>
        </p:txBody>
      </p:sp>
      <p:grpSp>
        <p:nvGrpSpPr>
          <p:cNvPr id="20" name="Group 19"/>
          <p:cNvGrpSpPr/>
          <p:nvPr/>
        </p:nvGrpSpPr>
        <p:grpSpPr>
          <a:xfrm>
            <a:off x="2963431" y="2253006"/>
            <a:ext cx="6280887" cy="2262185"/>
            <a:chOff x="2963431" y="2253006"/>
            <a:chExt cx="6280887" cy="2262185"/>
          </a:xfrm>
        </p:grpSpPr>
        <p:sp>
          <p:nvSpPr>
            <p:cNvPr id="17" name="Rectangle: Rounded Corners 16"/>
            <p:cNvSpPr/>
            <p:nvPr/>
          </p:nvSpPr>
          <p:spPr>
            <a:xfrm>
              <a:off x="4216587" y="2253006"/>
              <a:ext cx="3758827" cy="1800520"/>
            </a:xfrm>
            <a:prstGeom prst="roundRect">
              <a:avLst>
                <a:gd name="adj" fmla="val 9812"/>
              </a:avLst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dk1"/>
                  </a:solidFill>
                </a:rPr>
                <a:t>Our work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2963431" y="4053526"/>
              <a:ext cx="628088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accent6"/>
                  </a:solidFill>
                </a:rPr>
                <a:t>Balancing run-time storage and performance</a:t>
              </a:r>
            </a:p>
          </p:txBody>
        </p:sp>
      </p:grpSp>
      <p:sp>
        <p:nvSpPr>
          <p:cNvPr id="4" name="Rounded Rectangle 10"/>
          <p:cNvSpPr/>
          <p:nvPr/>
        </p:nvSpPr>
        <p:spPr>
          <a:xfrm>
            <a:off x="268894" y="2363940"/>
            <a:ext cx="2748000" cy="1404747"/>
          </a:xfrm>
          <a:prstGeom prst="roundRect">
            <a:avLst>
              <a:gd name="adj" fmla="val 9797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i="1" dirty="0"/>
              <a:t>Statistical</a:t>
            </a:r>
            <a:r>
              <a:rPr lang="en-US" sz="2400" i="1" dirty="0"/>
              <a:t> </a:t>
            </a:r>
            <a:r>
              <a:rPr lang="en-US" sz="2400" dirty="0"/>
              <a:t>parameters</a:t>
            </a:r>
            <a:br>
              <a:rPr lang="en-US" sz="2400" dirty="0"/>
            </a:br>
            <a:r>
              <a:rPr lang="en-US" sz="2000" dirty="0"/>
              <a:t>(22 floats per yarn)</a:t>
            </a:r>
            <a:endParaRPr lang="en-US" sz="2400" dirty="0"/>
          </a:p>
        </p:txBody>
      </p:sp>
      <p:sp>
        <p:nvSpPr>
          <p:cNvPr id="11" name="Left Arrow 28"/>
          <p:cNvSpPr/>
          <p:nvPr/>
        </p:nvSpPr>
        <p:spPr>
          <a:xfrm flipH="1">
            <a:off x="8162350" y="2667105"/>
            <a:ext cx="825820" cy="798415"/>
          </a:xfrm>
          <a:prstGeom prst="leftArrow">
            <a:avLst/>
          </a:prstGeom>
          <a:gradFill>
            <a:gsLst>
              <a:gs pos="0">
                <a:schemeClr val="accent2">
                  <a:lumMod val="75000"/>
                  <a:alpha val="80000"/>
                </a:schemeClr>
              </a:gs>
              <a:gs pos="100000">
                <a:srgbClr val="EA6B14">
                  <a:alpha val="80000"/>
                </a:srgbClr>
              </a:gs>
            </a:gsLst>
            <a:lin ang="0" scaled="1"/>
          </a:gra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600" dirty="0"/>
          </a:p>
        </p:txBody>
      </p:sp>
      <p:sp>
        <p:nvSpPr>
          <p:cNvPr id="13" name="Left Arrow 28"/>
          <p:cNvSpPr/>
          <p:nvPr/>
        </p:nvSpPr>
        <p:spPr>
          <a:xfrm flipH="1">
            <a:off x="3203831" y="2667105"/>
            <a:ext cx="825820" cy="798415"/>
          </a:xfrm>
          <a:prstGeom prst="leftArrow">
            <a:avLst/>
          </a:prstGeom>
          <a:gradFill>
            <a:gsLst>
              <a:gs pos="0">
                <a:schemeClr val="accent2">
                  <a:lumMod val="75000"/>
                  <a:alpha val="80000"/>
                </a:schemeClr>
              </a:gs>
              <a:gs pos="100000">
                <a:srgbClr val="EA6B14">
                  <a:alpha val="80000"/>
                </a:srgbClr>
              </a:gs>
            </a:gsLst>
            <a:lin ang="0" scaled="1"/>
          </a:gra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600" dirty="0"/>
          </a:p>
        </p:txBody>
      </p:sp>
      <p:sp>
        <p:nvSpPr>
          <p:cNvPr id="15" name="Rounded Rectangle 10"/>
          <p:cNvSpPr/>
          <p:nvPr/>
        </p:nvSpPr>
        <p:spPr>
          <a:xfrm>
            <a:off x="9175106" y="2363940"/>
            <a:ext cx="2748000" cy="1404747"/>
          </a:xfrm>
          <a:prstGeom prst="roundRect">
            <a:avLst>
              <a:gd name="adj" fmla="val 9797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(Physically based) </a:t>
            </a:r>
            <a:r>
              <a:rPr lang="en-US" sz="2400" b="1" dirty="0"/>
              <a:t>renderer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4669546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Our Technique: Overview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52225" y="1176454"/>
            <a:ext cx="11887551" cy="5545021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Provides a semi-implicit </a:t>
            </a:r>
            <a:r>
              <a:rPr lang="en-US" dirty="0">
                <a:solidFill>
                  <a:schemeClr val="accent2"/>
                </a:solidFill>
              </a:rPr>
              <a:t>volumetric</a:t>
            </a:r>
            <a:r>
              <a:rPr lang="en-US" dirty="0">
                <a:solidFill>
                  <a:schemeClr val="bg1"/>
                </a:solidFill>
              </a:rPr>
              <a:t> description</a:t>
            </a:r>
          </a:p>
          <a:p>
            <a:pPr lvl="1"/>
            <a:r>
              <a:rPr lang="en-US" i="1" dirty="0">
                <a:solidFill>
                  <a:schemeClr val="bg1"/>
                </a:solidFill>
              </a:rPr>
              <a:t>Input:	</a:t>
            </a:r>
            <a:r>
              <a:rPr lang="en-US" dirty="0">
                <a:solidFill>
                  <a:schemeClr val="bg1"/>
                </a:solidFill>
              </a:rPr>
              <a:t>3D location </a:t>
            </a:r>
            <a:r>
              <a:rPr lang="en-US" b="1" i="1" dirty="0">
                <a:solidFill>
                  <a:schemeClr val="bg1"/>
                </a:solidFill>
              </a:rPr>
              <a:t>p</a:t>
            </a:r>
          </a:p>
          <a:p>
            <a:pPr lvl="1"/>
            <a:r>
              <a:rPr lang="en-US" i="1" dirty="0">
                <a:solidFill>
                  <a:schemeClr val="bg1"/>
                </a:solidFill>
              </a:rPr>
              <a:t>Output:</a:t>
            </a:r>
            <a:r>
              <a:rPr lang="en-US" dirty="0">
                <a:solidFill>
                  <a:schemeClr val="bg1"/>
                </a:solidFill>
              </a:rPr>
              <a:t>	material density and orientation at </a:t>
            </a:r>
            <a:r>
              <a:rPr lang="en-US" b="1" i="1" dirty="0">
                <a:solidFill>
                  <a:schemeClr val="bg1"/>
                </a:solidFill>
              </a:rPr>
              <a:t>p</a:t>
            </a:r>
          </a:p>
          <a:p>
            <a:pPr lvl="1"/>
            <a:endParaRPr lang="en-US" b="1" i="1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Cloth treated as anisotropic medium </a:t>
            </a:r>
            <a:r>
              <a:rPr lang="en-US" sz="2400" dirty="0">
                <a:solidFill>
                  <a:schemeClr val="bg1"/>
                </a:solidFill>
              </a:rPr>
              <a:t>[Jakob et al. 2010, Zhao et al. 2011]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Light scatters inside</a:t>
            </a:r>
          </a:p>
          <a:p>
            <a:pPr lvl="1"/>
            <a:endParaRPr lang="en-US" dirty="0">
              <a:solidFill>
                <a:schemeClr val="bg1"/>
              </a:solidFill>
            </a:endParaRPr>
          </a:p>
          <a:p>
            <a:pPr lvl="1"/>
            <a:endParaRPr lang="en-US" dirty="0">
              <a:solidFill>
                <a:schemeClr val="bg1"/>
              </a:solidFill>
            </a:endParaRPr>
          </a:p>
          <a:p>
            <a:pPr lvl="1"/>
            <a:endParaRPr lang="en-US" dirty="0">
              <a:solidFill>
                <a:schemeClr val="bg1"/>
              </a:solidFill>
            </a:endParaRPr>
          </a:p>
          <a:p>
            <a:pPr lvl="1"/>
            <a:endParaRPr lang="en-US" dirty="0">
              <a:solidFill>
                <a:schemeClr val="bg1"/>
              </a:solidFill>
            </a:endParaRPr>
          </a:p>
          <a:p>
            <a:pPr lvl="1"/>
            <a:r>
              <a:rPr lang="en-US" dirty="0">
                <a:solidFill>
                  <a:schemeClr val="bg1"/>
                </a:solidFill>
              </a:rPr>
              <a:t>Can be rendered using volume path tracing with delta tracking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944490" y="3893927"/>
            <a:ext cx="4188798" cy="1083629"/>
            <a:chOff x="4001602" y="3975387"/>
            <a:chExt cx="4188798" cy="1083629"/>
          </a:xfrm>
        </p:grpSpPr>
        <p:sp>
          <p:nvSpPr>
            <p:cNvPr id="3" name="Rectangle 2"/>
            <p:cNvSpPr/>
            <p:nvPr/>
          </p:nvSpPr>
          <p:spPr>
            <a:xfrm>
              <a:off x="4001602" y="4363277"/>
              <a:ext cx="4188798" cy="695739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: Shape 5"/>
            <p:cNvSpPr/>
            <p:nvPr/>
          </p:nvSpPr>
          <p:spPr>
            <a:xfrm>
              <a:off x="4128053" y="3975387"/>
              <a:ext cx="3935895" cy="1013791"/>
            </a:xfrm>
            <a:custGeom>
              <a:avLst/>
              <a:gdLst>
                <a:gd name="connsiteX0" fmla="*/ 0 w 3935895"/>
                <a:gd name="connsiteY0" fmla="*/ 79513 h 1013791"/>
                <a:gd name="connsiteX1" fmla="*/ 1073426 w 3935895"/>
                <a:gd name="connsiteY1" fmla="*/ 924339 h 1013791"/>
                <a:gd name="connsiteX2" fmla="*/ 1252330 w 3935895"/>
                <a:gd name="connsiteY2" fmla="*/ 675861 h 1013791"/>
                <a:gd name="connsiteX3" fmla="*/ 1808922 w 3935895"/>
                <a:gd name="connsiteY3" fmla="*/ 974035 h 1013791"/>
                <a:gd name="connsiteX4" fmla="*/ 1918252 w 3935895"/>
                <a:gd name="connsiteY4" fmla="*/ 705678 h 1013791"/>
                <a:gd name="connsiteX5" fmla="*/ 1391478 w 3935895"/>
                <a:gd name="connsiteY5" fmla="*/ 566530 h 1013791"/>
                <a:gd name="connsiteX6" fmla="*/ 2474843 w 3935895"/>
                <a:gd name="connsiteY6" fmla="*/ 1013791 h 1013791"/>
                <a:gd name="connsiteX7" fmla="*/ 2544417 w 3935895"/>
                <a:gd name="connsiteY7" fmla="*/ 516835 h 1013791"/>
                <a:gd name="connsiteX8" fmla="*/ 2146852 w 3935895"/>
                <a:gd name="connsiteY8" fmla="*/ 705678 h 1013791"/>
                <a:gd name="connsiteX9" fmla="*/ 2842591 w 3935895"/>
                <a:gd name="connsiteY9" fmla="*/ 815008 h 1013791"/>
                <a:gd name="connsiteX10" fmla="*/ 3935895 w 3935895"/>
                <a:gd name="connsiteY10" fmla="*/ 0 h 1013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935895" h="1013791">
                  <a:moveTo>
                    <a:pt x="0" y="79513"/>
                  </a:moveTo>
                  <a:lnTo>
                    <a:pt x="1073426" y="924339"/>
                  </a:lnTo>
                  <a:lnTo>
                    <a:pt x="1252330" y="675861"/>
                  </a:lnTo>
                  <a:lnTo>
                    <a:pt x="1808922" y="974035"/>
                  </a:lnTo>
                  <a:lnTo>
                    <a:pt x="1918252" y="705678"/>
                  </a:lnTo>
                  <a:lnTo>
                    <a:pt x="1391478" y="566530"/>
                  </a:lnTo>
                  <a:lnTo>
                    <a:pt x="2474843" y="1013791"/>
                  </a:lnTo>
                  <a:lnTo>
                    <a:pt x="2544417" y="516835"/>
                  </a:lnTo>
                  <a:lnTo>
                    <a:pt x="2146852" y="705678"/>
                  </a:lnTo>
                  <a:lnTo>
                    <a:pt x="2842591" y="815008"/>
                  </a:lnTo>
                  <a:lnTo>
                    <a:pt x="3935895" y="0"/>
                  </a:lnTo>
                </a:path>
              </a:pathLst>
            </a:custGeom>
            <a:noFill/>
            <a:ln w="28575">
              <a:solidFill>
                <a:schemeClr val="bg1"/>
              </a:solidFill>
              <a:tailEnd type="triangle" w="med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0697D88-456D-4A2A-8DD9-26372B50A170}"/>
              </a:ext>
            </a:extLst>
          </p:cNvPr>
          <p:cNvGrpSpPr/>
          <p:nvPr/>
        </p:nvGrpSpPr>
        <p:grpSpPr>
          <a:xfrm>
            <a:off x="5610315" y="4146559"/>
            <a:ext cx="5716447" cy="830997"/>
            <a:chOff x="5610315" y="4146559"/>
            <a:chExt cx="5716447" cy="830997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57D9193-E9E3-444A-BBD1-DAE202D9452D}"/>
                </a:ext>
              </a:extLst>
            </p:cNvPr>
            <p:cNvSpPr txBox="1"/>
            <p:nvPr/>
          </p:nvSpPr>
          <p:spPr>
            <a:xfrm>
              <a:off x="5610315" y="4146559"/>
              <a:ext cx="2411238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</a:rPr>
                <a:t>Material density</a:t>
              </a:r>
            </a:p>
            <a:p>
              <a:r>
                <a:rPr lang="en-US" sz="2400" dirty="0">
                  <a:solidFill>
                    <a:schemeClr val="bg1"/>
                  </a:solidFill>
                </a:rPr>
                <a:t>Fiber orientation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D2A2284-D22A-443C-9EDF-2642FCB1808A}"/>
                </a:ext>
              </a:extLst>
            </p:cNvPr>
            <p:cNvSpPr txBox="1"/>
            <p:nvPr/>
          </p:nvSpPr>
          <p:spPr>
            <a:xfrm>
              <a:off x="8975606" y="4146559"/>
              <a:ext cx="2351156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</a:rPr>
                <a:t>Extinction </a:t>
              </a:r>
              <a:r>
                <a:rPr lang="en-US" sz="2400" dirty="0" err="1">
                  <a:solidFill>
                    <a:schemeClr val="bg1"/>
                  </a:solidFill>
                </a:rPr>
                <a:t>coeff</a:t>
              </a:r>
              <a:r>
                <a:rPr lang="en-US" sz="2400" dirty="0">
                  <a:solidFill>
                    <a:schemeClr val="bg1"/>
                  </a:solidFill>
                </a:rPr>
                <a:t>.</a:t>
              </a:r>
              <a:br>
                <a:rPr lang="en-US" sz="2400" dirty="0">
                  <a:solidFill>
                    <a:schemeClr val="bg1"/>
                  </a:solidFill>
                </a:rPr>
              </a:br>
              <a:r>
                <a:rPr lang="en-US" sz="2400" dirty="0">
                  <a:solidFill>
                    <a:schemeClr val="bg1"/>
                  </a:solidFill>
                </a:rPr>
                <a:t>Phase function</a:t>
              </a:r>
            </a:p>
          </p:txBody>
        </p:sp>
        <p:sp>
          <p:nvSpPr>
            <p:cNvPr id="10" name="Left Arrow 28">
              <a:extLst>
                <a:ext uri="{FF2B5EF4-FFF2-40B4-BE49-F238E27FC236}">
                  <a16:creationId xmlns:a16="http://schemas.microsoft.com/office/drawing/2014/main" id="{8DA048DD-0FBF-4DCE-9983-9A03CBF00B07}"/>
                </a:ext>
              </a:extLst>
            </p:cNvPr>
            <p:cNvSpPr/>
            <p:nvPr/>
          </p:nvSpPr>
          <p:spPr>
            <a:xfrm flipH="1">
              <a:off x="8150724" y="4225745"/>
              <a:ext cx="695711" cy="672624"/>
            </a:xfrm>
            <a:prstGeom prst="leftArrow">
              <a:avLst/>
            </a:prstGeom>
            <a:gradFill>
              <a:gsLst>
                <a:gs pos="0">
                  <a:schemeClr val="accent2">
                    <a:lumMod val="75000"/>
                    <a:alpha val="80000"/>
                  </a:schemeClr>
                </a:gs>
                <a:gs pos="100000">
                  <a:srgbClr val="EA6B14">
                    <a:alpha val="80000"/>
                  </a:srgb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600" dirty="0"/>
            </a:p>
          </p:txBody>
        </p:sp>
      </p:grpSp>
    </p:spTree>
    <p:extLst>
      <p:ext uri="{BB962C8B-B14F-4D97-AF65-F5344CB8AC3E}">
        <p14:creationId xmlns:p14="http://schemas.microsoft.com/office/powerpoint/2010/main" val="391105397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3369</TotalTime>
  <Words>3853</Words>
  <Application>Microsoft Office PowerPoint</Application>
  <PresentationFormat>Widescreen</PresentationFormat>
  <Paragraphs>568</Paragraphs>
  <Slides>44</Slides>
  <Notes>44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0" baseType="lpstr">
      <vt:lpstr>等线</vt:lpstr>
      <vt:lpstr>黑体</vt:lpstr>
      <vt:lpstr>Arial</vt:lpstr>
      <vt:lpstr>Calibri</vt:lpstr>
      <vt:lpstr>Times New Roman</vt:lpstr>
      <vt:lpstr>Office Theme</vt:lpstr>
      <vt:lpstr>PowerPoint Presentation</vt:lpstr>
      <vt:lpstr>Introduction</vt:lpstr>
      <vt:lpstr>Prior Work</vt:lpstr>
      <vt:lpstr>Micro-Appearance Modeling</vt:lpstr>
      <vt:lpstr>Data-Driven Models</vt:lpstr>
      <vt:lpstr>Procedural Models</vt:lpstr>
      <vt:lpstr>Problem</vt:lpstr>
      <vt:lpstr>Our Work</vt:lpstr>
      <vt:lpstr>Our Technique: Overview</vt:lpstr>
      <vt:lpstr>Result (Preview)</vt:lpstr>
      <vt:lpstr>PowerPoint Presentation</vt:lpstr>
      <vt:lpstr>Cloth Structures</vt:lpstr>
      <vt:lpstr>Procedural Ply Formation</vt:lpstr>
      <vt:lpstr>Procedural Yarn and Cloth Formation</vt:lpstr>
      <vt:lpstr>PowerPoint Presentation</vt:lpstr>
      <vt:lpstr>Fabric Space</vt:lpstr>
      <vt:lpstr>Yarn Space</vt:lpstr>
      <vt:lpstr>Our Method: Step 1</vt:lpstr>
      <vt:lpstr>Our Method: Step 2</vt:lpstr>
      <vt:lpstr>Step 1: From Fabric Space to Yarn Space</vt:lpstr>
      <vt:lpstr>Step 1: Transformation</vt:lpstr>
      <vt:lpstr>Step 1: Acceleration</vt:lpstr>
      <vt:lpstr>Step 2: Determining Material Properties</vt:lpstr>
      <vt:lpstr>Regular vs. Flyaway Fibers</vt:lpstr>
      <vt:lpstr>Regular Fiber Lookup</vt:lpstr>
      <vt:lpstr>Regular Fiber Lookup</vt:lpstr>
      <vt:lpstr>Handling Migrating Fibers</vt:lpstr>
      <vt:lpstr>Handling Migrating Fibers</vt:lpstr>
      <vt:lpstr>Regular vs. Flyaway Fibers</vt:lpstr>
      <vt:lpstr>Flyaway Fiber Lookup</vt:lpstr>
      <vt:lpstr>Flyaway Fibers (Side View)</vt:lpstr>
      <vt:lpstr>Flyaway Fiber Lookup</vt:lpstr>
      <vt:lpstr>Handling Hair-Type Fibers</vt:lpstr>
      <vt:lpstr>Fiber Lookups</vt:lpstr>
      <vt:lpstr>Summary</vt:lpstr>
      <vt:lpstr>PowerPoint Presentation</vt:lpstr>
      <vt:lpstr>Comparing to Core-Fiber Approximation</vt:lpstr>
      <vt:lpstr>Comparing to Core-Fiber Approximation</vt:lpstr>
      <vt:lpstr>Result: Woven Fabrics</vt:lpstr>
      <vt:lpstr>Result: Knitted Fabrics</vt:lpstr>
      <vt:lpstr>Result: Sponza (Modified)</vt:lpstr>
      <vt:lpstr>Limitations and Future Work</vt:lpstr>
      <vt:lpstr>Conclusion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Fujun Luan</dc:creator>
  <cp:lastModifiedBy>Shuang Zhao</cp:lastModifiedBy>
  <cp:revision>1001</cp:revision>
  <dcterms:created xsi:type="dcterms:W3CDTF">2017-06-05T17:26:16Z</dcterms:created>
  <dcterms:modified xsi:type="dcterms:W3CDTF">2017-06-24T01:22:44Z</dcterms:modified>
</cp:coreProperties>
</file>