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.xml" ContentType="application/vnd.openxmlformats-officedocument.presentationml.tags+xml"/>
  <Override PartName="/ppt/notesSlides/notesSlide4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2.xml" ContentType="application/vnd.openxmlformats-officedocument.presentationml.notesSlide+xml"/>
  <Override PartName="/ppt/tags/tag4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67"/>
  </p:notesMasterIdLst>
  <p:sldIdLst>
    <p:sldId id="524" r:id="rId2"/>
    <p:sldId id="623" r:id="rId3"/>
    <p:sldId id="622" r:id="rId4"/>
    <p:sldId id="526" r:id="rId5"/>
    <p:sldId id="654" r:id="rId6"/>
    <p:sldId id="653" r:id="rId7"/>
    <p:sldId id="580" r:id="rId8"/>
    <p:sldId id="581" r:id="rId9"/>
    <p:sldId id="579" r:id="rId10"/>
    <p:sldId id="582" r:id="rId11"/>
    <p:sldId id="583" r:id="rId12"/>
    <p:sldId id="584" r:id="rId13"/>
    <p:sldId id="621" r:id="rId14"/>
    <p:sldId id="532" r:id="rId15"/>
    <p:sldId id="540" r:id="rId16"/>
    <p:sldId id="626" r:id="rId17"/>
    <p:sldId id="625" r:id="rId18"/>
    <p:sldId id="627" r:id="rId19"/>
    <p:sldId id="591" r:id="rId20"/>
    <p:sldId id="628" r:id="rId21"/>
    <p:sldId id="535" r:id="rId22"/>
    <p:sldId id="629" r:id="rId23"/>
    <p:sldId id="630" r:id="rId24"/>
    <p:sldId id="597" r:id="rId25"/>
    <p:sldId id="631" r:id="rId26"/>
    <p:sldId id="632" r:id="rId27"/>
    <p:sldId id="545" r:id="rId28"/>
    <p:sldId id="589" r:id="rId29"/>
    <p:sldId id="590" r:id="rId30"/>
    <p:sldId id="552" r:id="rId31"/>
    <p:sldId id="633" r:id="rId32"/>
    <p:sldId id="634" r:id="rId33"/>
    <p:sldId id="635" r:id="rId34"/>
    <p:sldId id="636" r:id="rId35"/>
    <p:sldId id="637" r:id="rId36"/>
    <p:sldId id="638" r:id="rId37"/>
    <p:sldId id="639" r:id="rId38"/>
    <p:sldId id="640" r:id="rId39"/>
    <p:sldId id="555" r:id="rId40"/>
    <p:sldId id="605" r:id="rId41"/>
    <p:sldId id="606" r:id="rId42"/>
    <p:sldId id="610" r:id="rId43"/>
    <p:sldId id="651" r:id="rId44"/>
    <p:sldId id="646" r:id="rId45"/>
    <p:sldId id="642" r:id="rId46"/>
    <p:sldId id="563" r:id="rId47"/>
    <p:sldId id="644" r:id="rId48"/>
    <p:sldId id="645" r:id="rId49"/>
    <p:sldId id="652" r:id="rId50"/>
    <p:sldId id="536" r:id="rId51"/>
    <p:sldId id="565" r:id="rId52"/>
    <p:sldId id="564" r:id="rId53"/>
    <p:sldId id="571" r:id="rId54"/>
    <p:sldId id="567" r:id="rId55"/>
    <p:sldId id="569" r:id="rId56"/>
    <p:sldId id="643" r:id="rId57"/>
    <p:sldId id="648" r:id="rId58"/>
    <p:sldId id="611" r:id="rId59"/>
    <p:sldId id="614" r:id="rId60"/>
    <p:sldId id="570" r:id="rId61"/>
    <p:sldId id="649" r:id="rId62"/>
    <p:sldId id="617" r:id="rId63"/>
    <p:sldId id="618" r:id="rId64"/>
    <p:sldId id="619" r:id="rId65"/>
    <p:sldId id="620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B77F03-8E17-4C63-A414-625F80AA933A}">
          <p14:sldIdLst>
            <p14:sldId id="524"/>
          </p14:sldIdLst>
        </p14:section>
        <p14:section name="Introduction" id="{9166B3D3-D22C-44C4-B7EA-FB068B05F533}">
          <p14:sldIdLst>
            <p14:sldId id="623"/>
            <p14:sldId id="622"/>
            <p14:sldId id="526"/>
            <p14:sldId id="654"/>
            <p14:sldId id="653"/>
            <p14:sldId id="580"/>
            <p14:sldId id="581"/>
            <p14:sldId id="579"/>
            <p14:sldId id="582"/>
            <p14:sldId id="583"/>
            <p14:sldId id="584"/>
            <p14:sldId id="621"/>
          </p14:sldIdLst>
        </p14:section>
        <p14:section name="Background" id="{E74C2A62-3236-423B-B0F0-FAAF70ADA007}">
          <p14:sldIdLst>
            <p14:sldId id="532"/>
            <p14:sldId id="540"/>
            <p14:sldId id="626"/>
            <p14:sldId id="625"/>
            <p14:sldId id="627"/>
            <p14:sldId id="591"/>
            <p14:sldId id="628"/>
          </p14:sldIdLst>
        </p14:section>
        <p14:section name="Our work" id="{39533A54-E5BD-43F7-BC79-54123AC6C2D9}">
          <p14:sldIdLst>
            <p14:sldId id="535"/>
            <p14:sldId id="629"/>
            <p14:sldId id="630"/>
            <p14:sldId id="597"/>
            <p14:sldId id="631"/>
            <p14:sldId id="632"/>
            <p14:sldId id="545"/>
            <p14:sldId id="589"/>
            <p14:sldId id="590"/>
            <p14:sldId id="552"/>
            <p14:sldId id="633"/>
            <p14:sldId id="634"/>
            <p14:sldId id="635"/>
            <p14:sldId id="636"/>
            <p14:sldId id="637"/>
            <p14:sldId id="638"/>
            <p14:sldId id="639"/>
            <p14:sldId id="640"/>
            <p14:sldId id="555"/>
            <p14:sldId id="605"/>
            <p14:sldId id="606"/>
            <p14:sldId id="610"/>
            <p14:sldId id="651"/>
            <p14:sldId id="646"/>
            <p14:sldId id="642"/>
            <p14:sldId id="563"/>
            <p14:sldId id="644"/>
            <p14:sldId id="645"/>
            <p14:sldId id="652"/>
          </p14:sldIdLst>
        </p14:section>
        <p14:section name="Results" id="{72F1BD1D-9A44-4B0A-971D-DA0A4756CF25}">
          <p14:sldIdLst>
            <p14:sldId id="536"/>
            <p14:sldId id="565"/>
            <p14:sldId id="564"/>
            <p14:sldId id="571"/>
            <p14:sldId id="567"/>
            <p14:sldId id="569"/>
            <p14:sldId id="643"/>
          </p14:sldIdLst>
        </p14:section>
        <p14:section name="Conclusion" id="{B8990AA6-B6BC-4770-8C74-90E714A51DD5}">
          <p14:sldIdLst>
            <p14:sldId id="648"/>
            <p14:sldId id="611"/>
            <p14:sldId id="614"/>
            <p14:sldId id="570"/>
          </p14:sldIdLst>
        </p14:section>
        <p14:section name="Extra" id="{5BE96140-E44C-4F01-9A92-4AC25930E70E}">
          <p14:sldIdLst>
            <p14:sldId id="649"/>
          </p14:sldIdLst>
        </p14:section>
        <p14:section name="Extra" id="{BFE3D5DF-DB59-40B2-9C3B-C1A32A2C072D}">
          <p14:sldIdLst>
            <p14:sldId id="617"/>
            <p14:sldId id="618"/>
            <p14:sldId id="619"/>
            <p14:sldId id="62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D7D"/>
    <a:srgbClr val="FFB9B9"/>
    <a:srgbClr val="FFDCDC"/>
    <a:srgbClr val="FFC8C8"/>
    <a:srgbClr val="000000"/>
    <a:srgbClr val="F2F2F2"/>
    <a:srgbClr val="A6A6A6"/>
    <a:srgbClr val="FFC000"/>
    <a:srgbClr val="C00000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1" autoAdjust="0"/>
    <p:restoredTop sz="68970" autoAdjust="0"/>
  </p:normalViewPr>
  <p:slideViewPr>
    <p:cSldViewPr snapToGrid="0">
      <p:cViewPr varScale="1">
        <p:scale>
          <a:sx n="66" d="100"/>
          <a:sy n="66" d="100"/>
        </p:scale>
        <p:origin x="1118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35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A976F-C7B5-4448-99A7-BAC1A4BD8D77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4E52F-45F4-46B4-B8EE-E338CBBA4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76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10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the procedural</a:t>
            </a:r>
            <a:r>
              <a:rPr lang="en-US" baseline="0" dirty="0"/>
              <a:t> models are not without problem.</a:t>
            </a:r>
          </a:p>
          <a:p>
            <a:endParaRPr lang="en-US" baseline="0" dirty="0"/>
          </a:p>
          <a:p>
            <a:r>
              <a:rPr lang="en-US" baseline="0" dirty="0"/>
              <a:t>Due to high model complexity, it is difficult to determine model parameter values to match real-world micro-geometries.</a:t>
            </a:r>
          </a:p>
          <a:p>
            <a:r>
              <a:rPr lang="en-US" b="1" baseline="0" dirty="0"/>
              <a:t>[Click]</a:t>
            </a:r>
            <a:r>
              <a:rPr lang="en-US" baseline="0" dirty="0"/>
              <a:t> Previously, the model creation process is manual, requires high user expertise, and can be time-consuming.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62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work takes</a:t>
            </a:r>
            <a:r>
              <a:rPr lang="en-US" baseline="0" dirty="0"/>
              <a:t> a first step to</a:t>
            </a:r>
            <a:r>
              <a:rPr lang="en-US" dirty="0"/>
              <a:t> </a:t>
            </a:r>
            <a:r>
              <a:rPr lang="en-US" baseline="0" dirty="0"/>
              <a:t>bridge the gap between the two models.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In particular, we fit procedural models to data-driven 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99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contributions</a:t>
            </a:r>
            <a:r>
              <a:rPr lang="en-US" baseline="0" dirty="0"/>
              <a:t> include a novel parameter fitting algorithm.</a:t>
            </a:r>
          </a:p>
          <a:p>
            <a:r>
              <a:rPr lang="en-US" b="1" baseline="0" dirty="0"/>
              <a:t>[Click]</a:t>
            </a:r>
            <a:r>
              <a:rPr lang="en-US" baseline="0" dirty="0"/>
              <a:t> We also improve the model itself by introducing a new way to describe flyaway fibers.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</a:p>
          <a:p>
            <a:endParaRPr lang="en-US" baseline="0" dirty="0"/>
          </a:p>
          <a:p>
            <a:r>
              <a:rPr lang="en-US" baseline="0" dirty="0"/>
              <a:t>Our fitted models are highly compact: for each type of yarn, only 22 floating numbers are needed.</a:t>
            </a:r>
          </a:p>
          <a:p>
            <a:r>
              <a:rPr lang="en-US" baseline="0" dirty="0"/>
              <a:t>The models can also be easily edited.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75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show a preview of our results.</a:t>
            </a:r>
          </a:p>
          <a:p>
            <a:endParaRPr lang="en-US" dirty="0"/>
          </a:p>
          <a:p>
            <a:r>
              <a:rPr lang="en-US" dirty="0"/>
              <a:t>Procedural models fitted with our approach closely match the reality.</a:t>
            </a:r>
          </a:p>
          <a:p>
            <a:endParaRPr lang="en-US" dirty="0"/>
          </a:p>
          <a:p>
            <a:r>
              <a:rPr lang="en-US" b="1" dirty="0"/>
              <a:t>[Click]</a:t>
            </a:r>
          </a:p>
          <a:p>
            <a:endParaRPr lang="en-US" dirty="0"/>
          </a:p>
          <a:p>
            <a:r>
              <a:rPr lang="en-US" dirty="0"/>
              <a:t>Here we show an edited example for a woven</a:t>
            </a:r>
            <a:r>
              <a:rPr lang="en-US" baseline="0" dirty="0"/>
              <a:t> fabric created with two silk yarns shown on the left.</a:t>
            </a:r>
          </a:p>
          <a:p>
            <a:r>
              <a:rPr lang="en-US" b="1" baseline="0" dirty="0"/>
              <a:t>[Click] </a:t>
            </a:r>
            <a:r>
              <a:rPr lang="en-US" b="0" baseline="0" dirty="0"/>
              <a:t>By </a:t>
            </a:r>
            <a:r>
              <a:rPr lang="en-US" baseline="0" dirty="0"/>
              <a:t>adjusting one parameter value so that the fibers are better aligned, </a:t>
            </a:r>
            <a:r>
              <a:rPr lang="en-US" b="1" baseline="0" dirty="0"/>
              <a:t>[click]</a:t>
            </a:r>
            <a:r>
              <a:rPr lang="en-US" dirty="0"/>
              <a:t> </a:t>
            </a:r>
            <a:r>
              <a:rPr lang="en-US" baseline="0" dirty="0"/>
              <a:t>the entire cloth becomes glossier.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97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now</a:t>
            </a:r>
            <a:r>
              <a:rPr lang="en-US" baseline="0" dirty="0"/>
              <a:t> give a brief recap on procedural cloth modeling.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69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Fabrics are normally composed</a:t>
            </a:r>
            <a:r>
              <a:rPr lang="en-US" baseline="0" dirty="0"/>
              <a:t> of yarns via manufacturing techniques like weaving and knitting.</a:t>
            </a:r>
          </a:p>
          <a:p>
            <a:endParaRPr lang="en-US" baseline="0" dirty="0"/>
          </a:p>
          <a:p>
            <a:r>
              <a:rPr lang="en-US" baseline="0" dirty="0"/>
              <a:t>Each yarn contains several sub-strands called “plies”.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Each ply in turn consists of tens to hundreds of micron-diameter “fibers”.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In this paper, we focus on procedurally describing individual yarns.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33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achieve</a:t>
            </a:r>
            <a:r>
              <a:rPr lang="en-US" baseline="0" dirty="0"/>
              <a:t> this, one needs to describe:</a:t>
            </a:r>
          </a:p>
          <a:p>
            <a:r>
              <a:rPr lang="en-US" baseline="0" dirty="0"/>
              <a:t>how plies are formed with fibers;</a:t>
            </a:r>
          </a:p>
          <a:p>
            <a:r>
              <a:rPr lang="en-US" baseline="0" dirty="0"/>
              <a:t>and how a yarn is formed with plies.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Having fiber-level details is important for realistic appearance at close-up views.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17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describing</a:t>
            </a:r>
            <a:r>
              <a:rPr lang="en-US" baseline="0" dirty="0"/>
              <a:t> fibers within a ply, it is convenient to assume the ply to be contained in a circular cylinder.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[Click]</a:t>
            </a:r>
            <a:r>
              <a:rPr lang="en-US" baseline="0" dirty="0"/>
              <a:t> Then, a probability distribution can be used to describe where the fiber centers are in a ply’s cross section.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[Click] </a:t>
            </a:r>
            <a:r>
              <a:rPr lang="en-US" b="0" baseline="0" dirty="0"/>
              <a:t>To form a ply in 3D, the fiber centers are revolved around the ply center, and their trajectories give individual fiber curves.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As plies formed this way are too perfect looking, </a:t>
            </a:r>
            <a:r>
              <a:rPr lang="en-US" b="1" baseline="0" dirty="0"/>
              <a:t>[click]</a:t>
            </a:r>
            <a:r>
              <a:rPr lang="en-US" b="0" baseline="0" dirty="0"/>
              <a:t> two extra sets of parameters are used to introduce irregularities.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I will describe them in more details later.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[Click]</a:t>
            </a:r>
            <a:r>
              <a:rPr lang="en-US" b="0" baseline="0" dirty="0"/>
              <a:t> Fiber distribution, migration and flyaway fibers are the three ingredients for procedural yarn modeling at the fiber-level.</a:t>
            </a:r>
            <a:endParaRPr lang="en-US" b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08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obtaining individual plies, we then need to combine them to form a yarn.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77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 first step in yarn formation is deforming the previously generated plies to have elliptical cross sections.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 purpose of this step is to simulate ply compression, a common phenomenon in reality.</a:t>
            </a:r>
          </a:p>
          <a:p>
            <a:endParaRPr lang="en-US" baseline="0" dirty="0"/>
          </a:p>
          <a:p>
            <a:r>
              <a:rPr lang="en-US" b="1" baseline="0" dirty="0"/>
              <a:t>[Click] </a:t>
            </a:r>
            <a:r>
              <a:rPr lang="en-US" b="0" baseline="0" dirty="0"/>
              <a:t>Finally, each compressed ply is twisted around the yarn center.</a:t>
            </a:r>
          </a:p>
          <a:p>
            <a:endParaRPr lang="en-US" b="0" baseline="0" dirty="0"/>
          </a:p>
          <a:p>
            <a:r>
              <a:rPr lang="en-US" b="1" baseline="0" dirty="0"/>
              <a:t>[Click]</a:t>
            </a:r>
            <a:r>
              <a:rPr lang="en-US" b="0" baseline="0" dirty="0"/>
              <a:t> The deformed ply cross section and ply twisting are the two ply-level parameters for procedural yarn modeling.</a:t>
            </a:r>
          </a:p>
          <a:p>
            <a:r>
              <a:rPr lang="en-US" b="1" baseline="0" dirty="0"/>
              <a:t>[Click]</a:t>
            </a:r>
            <a:r>
              <a:rPr lang="en-US" b="0" baseline="0" dirty="0"/>
              <a:t> Since most real yarns contain identical plies, we assume these parameters to be shared by all plies.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38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Predictive realistic</a:t>
            </a:r>
            <a:r>
              <a:rPr lang="en-US" baseline="0" dirty="0"/>
              <a:t> rendering of cloth is important for many applications in entertainment, design, and retail.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53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summary of the procedural</a:t>
            </a:r>
            <a:r>
              <a:rPr lang="en-US" baseline="0" dirty="0"/>
              <a:t> yarn generation process.</a:t>
            </a:r>
          </a:p>
          <a:p>
            <a:endParaRPr lang="en-US" baseline="0" dirty="0"/>
          </a:p>
          <a:p>
            <a:r>
              <a:rPr lang="en-US" baseline="0" dirty="0"/>
              <a:t>The plies are first generated by revolving fibers centers and adding irregularities.</a:t>
            </a:r>
          </a:p>
          <a:p>
            <a:r>
              <a:rPr lang="en-US" b="1" baseline="0" dirty="0"/>
              <a:t>[Click]</a:t>
            </a:r>
            <a:r>
              <a:rPr lang="en-US" baseline="0" dirty="0"/>
              <a:t> Then, the plies are compressed and twisted to create resulting yarns.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Although this model has remarkable representative power, its high complexity makes determining parameter values difficult.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40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Motivated by this challenge, we develop an end-to-end pipeline to fit procedural yarn models to physical measurements.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70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main idea is to invert the yarn generation process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96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particular, we measure physical yarns and</a:t>
            </a:r>
            <a:r>
              <a:rPr lang="en-US" baseline="0" dirty="0"/>
              <a:t> use the obtained geometry as input.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We start with recovering the ply-level parameters and </a:t>
            </a:r>
            <a:r>
              <a:rPr lang="en-US" b="1" baseline="0" dirty="0"/>
              <a:t>[click]</a:t>
            </a:r>
            <a:r>
              <a:rPr lang="en-US" baseline="0" dirty="0"/>
              <a:t> undoing the yarn formation step to obtain “untied” plies that have compression and twisting removed.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Using these untied plies, we then fit the fiber-level parameters, completing the procedural model.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[Click]</a:t>
            </a:r>
            <a:r>
              <a:rPr lang="en-US" baseline="0" dirty="0"/>
              <a:t> </a:t>
            </a:r>
            <a:r>
              <a:rPr lang="en-US" dirty="0"/>
              <a:t>Now,</a:t>
            </a:r>
            <a:r>
              <a:rPr lang="en-US" baseline="0" dirty="0"/>
              <a:t> let’s take a closer look at how the input yarn geometry is obtained.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415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baseline="0" dirty="0"/>
              <a:t>CT scan a few yarns to measure their geometries.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For each yarn, fiber density &amp; orientation information can be obtained by processing the CT data.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Then, we use the fiber extraction technique described in the previous talk to extract the fiber curves.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Also, the ply centers are recovered using a tracking technique we developed in 2012.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11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</a:t>
            </a:r>
            <a:r>
              <a:rPr lang="en-US" baseline="0" dirty="0"/>
              <a:t> the extracted fiber curves and ply centers, we then start our ply-level fitting step.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475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step, we obtain ply</a:t>
            </a:r>
            <a:r>
              <a:rPr lang="en-US" baseline="0" dirty="0"/>
              <a:t> twisting and cross section which are then used to </a:t>
            </a:r>
            <a:r>
              <a:rPr lang="en-US" dirty="0"/>
              <a:t>undo the yarn formation process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Let me show how to recover the ply-level parameters, </a:t>
            </a:r>
            <a:r>
              <a:rPr lang="en-US" baseline="0" dirty="0" smtClean="0"/>
              <a:t>… (starting with ply twisting)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05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…, starting with</a:t>
            </a:r>
            <a:r>
              <a:rPr lang="en-US" baseline="0" dirty="0"/>
              <a:t> ply twisting.</a:t>
            </a:r>
            <a:endParaRPr lang="en-US" dirty="0"/>
          </a:p>
          <a:p>
            <a:endParaRPr lang="en-US" dirty="0"/>
          </a:p>
          <a:p>
            <a:r>
              <a:rPr lang="en-US" dirty="0"/>
              <a:t>Because the ply centers are modeled as helices, computing</a:t>
            </a:r>
            <a:r>
              <a:rPr lang="en-US" baseline="0" dirty="0"/>
              <a:t> ply twisting boils down to approximating the input ply centers using helices.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We determine the corresponding radius and pitch values by minimizing the L2 difference to the input.</a:t>
            </a:r>
          </a:p>
          <a:p>
            <a:r>
              <a:rPr lang="en-US" baseline="0" dirty="0"/>
              <a:t>We solve this optimization using the standard simplex method, although more advanced solution techniques are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609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ply</a:t>
            </a:r>
            <a:r>
              <a:rPr lang="en-US" baseline="0" dirty="0"/>
              <a:t> twisting recovered, the remaining task is to compute the plies’ cross-sectional shape.</a:t>
            </a:r>
          </a:p>
          <a:p>
            <a:r>
              <a:rPr lang="en-US" baseline="0" dirty="0"/>
              <a:t>Since the cross sections are modeled as ellipses, we need to find the lengths of their major and minor axes.</a:t>
            </a:r>
          </a:p>
          <a:p>
            <a:endParaRPr lang="en-US" baseline="0" dirty="0"/>
          </a:p>
          <a:p>
            <a:r>
              <a:rPr lang="en-US" b="1" baseline="0" dirty="0"/>
              <a:t>[Click] </a:t>
            </a:r>
            <a:r>
              <a:rPr lang="en-US" baseline="0" dirty="0"/>
              <a:t>Given a cross section, we first assign each fiber center to the nearest ply.</a:t>
            </a:r>
          </a:p>
          <a:p>
            <a:r>
              <a:rPr lang="en-US" b="1" baseline="0" dirty="0"/>
              <a:t>[Click]</a:t>
            </a:r>
            <a:r>
              <a:rPr lang="en-US" baseline="0" dirty="0"/>
              <a:t> </a:t>
            </a:r>
            <a:r>
              <a:rPr lang="en-US" altLang="zh-CN" baseline="0" dirty="0"/>
              <a:t>Here we show a 3-ply example.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32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we align each ply and stack all fiber centers.</a:t>
            </a:r>
          </a:p>
          <a:p>
            <a:endParaRPr lang="en-US" dirty="0"/>
          </a:p>
          <a:p>
            <a:r>
              <a:rPr lang="en-US" dirty="0"/>
              <a:t>After merging the stacked fiber centers from all cross sections,</a:t>
            </a:r>
            <a:r>
              <a:rPr lang="en-US" baseline="0" dirty="0"/>
              <a:t> </a:t>
            </a:r>
            <a:r>
              <a:rPr lang="en-US" b="1" baseline="0" dirty="0"/>
              <a:t>[click]</a:t>
            </a:r>
            <a:r>
              <a:rPr lang="en-US" baseline="0" dirty="0"/>
              <a:t> a 2D density map can be obtained.</a:t>
            </a:r>
          </a:p>
          <a:p>
            <a:r>
              <a:rPr lang="en-US" baseline="0" dirty="0"/>
              <a:t>We fit an ellipse covering </a:t>
            </a:r>
            <a:r>
              <a:rPr lang="en-US" b="1" baseline="0" dirty="0"/>
              <a:t>[click]</a:t>
            </a:r>
            <a:r>
              <a:rPr lang="en-US" baseline="0" dirty="0"/>
              <a:t> roughly 95% of the total density as the shape of ply cross sections.</a:t>
            </a:r>
          </a:p>
          <a:p>
            <a:r>
              <a:rPr lang="en-US" baseline="0" dirty="0"/>
              <a:t>For more details, please see the paper.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21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Therefore, it</a:t>
            </a:r>
            <a:r>
              <a:rPr lang="en-US" baseline="0" dirty="0"/>
              <a:t> has been an active research topic in graphics for decades.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</a:p>
          <a:p>
            <a:endParaRPr lang="en-US" b="1" baseline="0" dirty="0"/>
          </a:p>
          <a:p>
            <a:r>
              <a:rPr lang="en-US" b="0" baseline="0" dirty="0"/>
              <a:t>During the last few years, we have developed a series of micro-appearance cloth models, which have brought the quality of rendered cloth to a next level.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837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both ply-level parameters in hand, we “untie” the input plies</a:t>
            </a:r>
            <a:r>
              <a:rPr lang="en-US" baseline="0" dirty="0"/>
              <a:t> so that the results become straight and with circular cross sections.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These untied plies are now ready to be used for fiber-level fitting.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193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goal for our fiber-level</a:t>
            </a:r>
            <a:r>
              <a:rPr lang="en-US" baseline="0" dirty="0"/>
              <a:t> fitting step is to obtain the three ingredients used in ply 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131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achieve</a:t>
            </a:r>
            <a:r>
              <a:rPr lang="en-US" baseline="0" dirty="0"/>
              <a:t> this, we first put all fibers from the untied plies into two categories: regular and flyaway.</a:t>
            </a:r>
          </a:p>
          <a:p>
            <a:endParaRPr lang="en-US" baseline="0" dirty="0"/>
          </a:p>
          <a:p>
            <a:r>
              <a:rPr lang="en-US" baseline="0" dirty="0"/>
              <a:t>The regular fibers are then used to estimate fiber distribution &amp; migration;</a:t>
            </a:r>
          </a:p>
          <a:p>
            <a:r>
              <a:rPr lang="en-US" baseline="0" dirty="0"/>
              <a:t>and the flyaway ones are used to fit our improved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943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</a:t>
            </a:r>
            <a:r>
              <a:rPr lang="en-US" baseline="0" dirty="0"/>
              <a:t> I will give more details about both steps, starting with fiber classification.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242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classify</a:t>
            </a:r>
            <a:r>
              <a:rPr lang="en-US" baseline="0" dirty="0"/>
              <a:t> each fiber as regular or flyaway based on its minimal and maximal distance to the ply center.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When both distances are large, the fiber has stayed faraway from the center.</a:t>
            </a:r>
          </a:p>
          <a:p>
            <a:r>
              <a:rPr lang="en-US" baseline="0" dirty="0"/>
              <a:t>This is usually the case for alien materials such as dust, and the fiber is simply ignored.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[Click]</a:t>
            </a:r>
            <a:r>
              <a:rPr lang="en-US" baseline="0" dirty="0"/>
              <a:t> When both distances are small, the fiber is considered regular.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Finally, when the minimal distance is small but the maximal is large, the fiber is likely to be flyaway.</a:t>
            </a:r>
          </a:p>
          <a:p>
            <a:endParaRPr lang="en-US" baseline="0" dirty="0"/>
          </a:p>
          <a:p>
            <a:r>
              <a:rPr lang="en-US" baseline="0" dirty="0"/>
              <a:t>Please see the paper for how the distance thresholds are determined.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618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regular and</a:t>
            </a:r>
            <a:r>
              <a:rPr lang="en-US" baseline="0" dirty="0"/>
              <a:t> flyaway fibers in hand, we can start estimating the fiber-level parameters.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785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 regular fibers to recover distribution as well as migration</a:t>
            </a:r>
            <a:r>
              <a:rPr lang="en-US" baseline="0" dirty="0"/>
              <a:t> parameters.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650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Recall that a ply is formed</a:t>
            </a:r>
            <a:r>
              <a:rPr lang="en-US" baseline="0" dirty="0"/>
              <a:t> by revolving a number of cross-sectional fiber centers with added irregularities.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348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obtain fiber</a:t>
            </a:r>
            <a:r>
              <a:rPr lang="en-US" baseline="0" dirty="0"/>
              <a:t> distribution &amp; migration, we invert this process.</a:t>
            </a:r>
          </a:p>
          <a:p>
            <a:r>
              <a:rPr lang="en-US" baseline="0" dirty="0"/>
              <a:t>That is, we first estimate fiber migration which is used to remove the added irregularities.</a:t>
            </a:r>
          </a:p>
          <a:p>
            <a:r>
              <a:rPr lang="en-US" baseline="0" dirty="0"/>
              <a:t>The resulting fibers are then used to compute fiber distribution.</a:t>
            </a:r>
          </a:p>
          <a:p>
            <a:endParaRPr lang="en-US" baseline="0" dirty="0"/>
          </a:p>
          <a:p>
            <a:r>
              <a:rPr lang="en-US" baseline="0" dirty="0"/>
              <a:t>Let me give some more details on both steps.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580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</a:t>
            </a:r>
            <a:r>
              <a:rPr lang="en-US" baseline="0" dirty="0"/>
              <a:t> procedural model treats fibers as circular helices.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Without migration, “big R”, the distance between a fiber center to the ply center stays constant.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With migration introduced, on the other hand, “big R” alters between a minimal and a maximal value with a sinusoidal pattern.</a:t>
            </a:r>
          </a:p>
          <a:p>
            <a:r>
              <a:rPr lang="en-US" baseline="0" dirty="0"/>
              <a:t>Three parameters are used to characterize this effect:</a:t>
            </a:r>
          </a:p>
          <a:p>
            <a:r>
              <a:rPr lang="en-US" baseline="0" dirty="0" err="1"/>
              <a:t>r_min</a:t>
            </a:r>
            <a:r>
              <a:rPr lang="en-US" baseline="0" dirty="0"/>
              <a:t> and </a:t>
            </a:r>
            <a:r>
              <a:rPr lang="en-US" baseline="0" dirty="0" err="1"/>
              <a:t>r_max</a:t>
            </a:r>
            <a:r>
              <a:rPr lang="en-US" baseline="0" dirty="0"/>
              <a:t> are two scaling factors determining the internal in which “big R” changes;</a:t>
            </a:r>
          </a:p>
          <a:p>
            <a:r>
              <a:rPr lang="en-US" baseline="0" dirty="0"/>
              <a:t>s specifies the length of one cycle.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7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models</a:t>
            </a:r>
            <a:r>
              <a:rPr lang="en-US" baseline="0" dirty="0"/>
              <a:t> leverage explicitly described fiber-level geometry to produce richly detailed cloth appearance.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These details are crucial for producing realistic results at close-up views.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009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Given this definition, our</a:t>
            </a:r>
            <a:r>
              <a:rPr lang="en-US" baseline="0" dirty="0"/>
              <a:t> problem then becomes finding the two scaling factors and the period which are shared by all fibers, as well as two per-fiber parameters specifying the original distance and the “phase” of its alternation.</a:t>
            </a:r>
          </a:p>
          <a:p>
            <a:endParaRPr lang="en-US" baseline="0" dirty="0"/>
          </a:p>
          <a:p>
            <a:r>
              <a:rPr lang="en-US" b="1" baseline="0" dirty="0"/>
              <a:t>[Click] </a:t>
            </a:r>
            <a:r>
              <a:rPr lang="en-US" baseline="0" dirty="0"/>
              <a:t>Ideally, this is easy as we can find the three common parameters using any single fiber, and then obtain the per-fiber ones.</a:t>
            </a:r>
          </a:p>
          <a:p>
            <a:endParaRPr lang="en-US" baseline="0" dirty="0"/>
          </a:p>
          <a:p>
            <a:r>
              <a:rPr lang="en-US" baseline="0" dirty="0"/>
              <a:t>This, unfortunately, does not work in practice </a:t>
            </a:r>
            <a:r>
              <a:rPr lang="en-US" b="1" baseline="0" dirty="0"/>
              <a:t>[click]</a:t>
            </a:r>
            <a:r>
              <a:rPr lang="en-US" baseline="0" dirty="0"/>
              <a:t> because the </a:t>
            </a:r>
            <a:r>
              <a:rPr lang="en-US" baseline="0" dirty="0" smtClean="0"/>
              <a:t>measured </a:t>
            </a:r>
            <a:r>
              <a:rPr lang="en-US" baseline="0" dirty="0"/>
              <a:t>fibers are normally too short and irregular for reliable estimations of </a:t>
            </a:r>
            <a:r>
              <a:rPr lang="en-US" baseline="0" dirty="0" err="1"/>
              <a:t>r_min</a:t>
            </a:r>
            <a:r>
              <a:rPr lang="en-US" baseline="0" dirty="0"/>
              <a:t>, </a:t>
            </a:r>
            <a:r>
              <a:rPr lang="en-US" baseline="0" dirty="0" err="1"/>
              <a:t>r_max</a:t>
            </a:r>
            <a:r>
              <a:rPr lang="en-US" baseline="0" dirty="0"/>
              <a:t>, and 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740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instead optimize all parameters jointly.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553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particular,</a:t>
            </a:r>
            <a:r>
              <a:rPr lang="en-US" baseline="0" dirty="0"/>
              <a:t> we minimize the reconstruction error of all fibers </a:t>
            </a:r>
            <a:r>
              <a:rPr lang="en-US" b="1" baseline="0" dirty="0"/>
              <a:t>[click]</a:t>
            </a:r>
            <a:r>
              <a:rPr lang="en-US" baseline="0" dirty="0"/>
              <a:t> which is the sum of individual error values.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="0" baseline="0" dirty="0"/>
              <a:t> Here </a:t>
            </a:r>
            <a:r>
              <a:rPr lang="en-US" b="0" baseline="0" dirty="0" err="1"/>
              <a:t>E_i</a:t>
            </a:r>
            <a:r>
              <a:rPr lang="en-US" b="0" baseline="0" dirty="0"/>
              <a:t> denotes the L2 difference between input and generated versions of fiber </a:t>
            </a:r>
            <a:r>
              <a:rPr lang="en-US" b="0" baseline="0" dirty="0" err="1"/>
              <a:t>i</a:t>
            </a:r>
            <a:r>
              <a:rPr lang="en-US" b="0" baseline="0" dirty="0"/>
              <a:t>.</a:t>
            </a:r>
          </a:p>
          <a:p>
            <a:endParaRPr lang="en-US" b="0" baseline="0" dirty="0"/>
          </a:p>
          <a:p>
            <a:r>
              <a:rPr lang="en-US" b="1" baseline="0" dirty="0"/>
              <a:t>[Click]</a:t>
            </a:r>
            <a:r>
              <a:rPr lang="en-US" b="0" baseline="0" dirty="0"/>
              <a:t> This optimization is challenging since it has many unknowns, often in hundreds.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110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tackle this</a:t>
            </a:r>
            <a:r>
              <a:rPr lang="en-US" baseline="0" dirty="0"/>
              <a:t> problem by discretizing </a:t>
            </a:r>
            <a:r>
              <a:rPr lang="en-US" baseline="0" dirty="0" err="1"/>
              <a:t>r_min</a:t>
            </a:r>
            <a:r>
              <a:rPr lang="en-US" baseline="0" dirty="0"/>
              <a:t>, </a:t>
            </a:r>
            <a:r>
              <a:rPr lang="en-US" baseline="0" dirty="0" err="1"/>
              <a:t>r_max</a:t>
            </a:r>
            <a:r>
              <a:rPr lang="en-US" baseline="0" dirty="0"/>
              <a:t>, and s and solving for per-fiber error independently.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</a:p>
          <a:p>
            <a:endParaRPr lang="en-US" b="1" baseline="0" dirty="0"/>
          </a:p>
          <a:p>
            <a:r>
              <a:rPr lang="en-US" baseline="0" dirty="0"/>
              <a:t>Please see the paper for 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1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migration parameters recovered, we then compute the fiber distribution.</a:t>
            </a:r>
          </a:p>
          <a:p>
            <a:endParaRPr lang="en-US" dirty="0"/>
          </a:p>
          <a:p>
            <a:r>
              <a:rPr lang="en-US" b="1" dirty="0"/>
              <a:t>[Click]</a:t>
            </a:r>
            <a:r>
              <a:rPr lang="en-US" baseline="0" dirty="0"/>
              <a:t> As in prior work, this distribution is modeled as a 1D probability density on “big R”, the distance from fiber centers to the ply center.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Taking the recovered original distances, </a:t>
            </a:r>
            <a:r>
              <a:rPr lang="en-US" b="1" baseline="0" dirty="0"/>
              <a:t>[click]</a:t>
            </a:r>
            <a:r>
              <a:rPr lang="en-US" baseline="0" dirty="0"/>
              <a:t> the problem boils down to standard distribution fitting, which we solve using maximum likelihood estimation.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960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regular fibers handled,</a:t>
            </a:r>
            <a:r>
              <a:rPr lang="en-US" baseline="0" dirty="0"/>
              <a:t> the remaining task is to process the flyaway fibers.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820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Flyaway fibers are crucial</a:t>
            </a:r>
            <a:r>
              <a:rPr lang="en-US" baseline="0" dirty="0"/>
              <a:t> to visual realism.</a:t>
            </a:r>
            <a:endParaRPr lang="en-US" dirty="0"/>
          </a:p>
          <a:p>
            <a:r>
              <a:rPr lang="en-US" dirty="0"/>
              <a:t>Without </a:t>
            </a:r>
            <a:r>
              <a:rPr lang="en-US" dirty="0" smtClean="0"/>
              <a:t>them, </a:t>
            </a:r>
            <a:r>
              <a:rPr lang="en-US" dirty="0"/>
              <a:t>the fit looks too</a:t>
            </a:r>
            <a:r>
              <a:rPr lang="en-US" baseline="0" dirty="0"/>
              <a:t> perfect to be real.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The </a:t>
            </a:r>
            <a:r>
              <a:rPr lang="en-US" baseline="0" dirty="0" err="1"/>
              <a:t>Perlin</a:t>
            </a:r>
            <a:r>
              <a:rPr lang="en-US" baseline="0" dirty="0"/>
              <a:t>-noise based approach used in prior work has limited representative power and, more importantly, difficult to fit to.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Our flyaway model, on the other hand, is easy to fit with and matches the reference well.</a:t>
            </a:r>
          </a:p>
          <a:p>
            <a:endParaRPr lang="en-US" baseline="0" dirty="0"/>
          </a:p>
          <a:p>
            <a:r>
              <a:rPr lang="en-US" baseline="0" dirty="0"/>
              <a:t>Please see our paper for more details.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580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have all fiber-level parameters obtained,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788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…, completing the entire fitting pipeline.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382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how our method converts</a:t>
            </a:r>
            <a:r>
              <a:rPr lang="en-US" baseline="0" dirty="0"/>
              <a:t> data-driven models into procedural ones.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0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But how are the micro-geometries obtained &amp; described in the first place?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516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now</a:t>
            </a:r>
            <a:r>
              <a:rPr lang="en-US" baseline="0" dirty="0"/>
              <a:t> show some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731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measured 9 commonly</a:t>
            </a:r>
            <a:r>
              <a:rPr lang="en-US" baseline="0" dirty="0"/>
              <a:t> used yarns using micro CT imaging and fit procedural representations to them.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</a:p>
          <a:p>
            <a:endParaRPr lang="en-US" b="1" baseline="0" dirty="0"/>
          </a:p>
          <a:p>
            <a:r>
              <a:rPr lang="en-US" b="0" baseline="0" dirty="0"/>
              <a:t>Our fitting algorithm is fast: it only takes a few CPU core minutes to process a yarn.</a:t>
            </a:r>
          </a:p>
          <a:p>
            <a:r>
              <a:rPr lang="en-US" b="0" baseline="0" dirty="0"/>
              <a:t>This is negligible compared to acquisition and processing of CT data, each of which takes several hours.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503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validate our approach, we compared our fitted geometries</a:t>
            </a:r>
            <a:r>
              <a:rPr lang="en-US" baseline="0" dirty="0"/>
              <a:t> with the measured ones.</a:t>
            </a:r>
          </a:p>
          <a:p>
            <a:endParaRPr lang="en-US" baseline="0" dirty="0"/>
          </a:p>
          <a:p>
            <a:r>
              <a:rPr lang="en-US" baseline="0" dirty="0"/>
              <a:t>The left column contains renderings using data-driven models with measured geometries.</a:t>
            </a:r>
          </a:p>
          <a:p>
            <a:r>
              <a:rPr lang="en-US" baseline="0" dirty="0"/>
              <a:t>The second column shows rendered images with our fitted procedural models.</a:t>
            </a:r>
          </a:p>
          <a:p>
            <a:r>
              <a:rPr lang="en-US" baseline="0" dirty="0"/>
              <a:t>Our approach successfully captures the statistical characteristics of the </a:t>
            </a:r>
            <a:r>
              <a:rPr lang="en-US" baseline="0" dirty="0" smtClean="0"/>
              <a:t>input.</a:t>
            </a:r>
            <a:endParaRPr lang="en-US" baseline="0" dirty="0"/>
          </a:p>
          <a:p>
            <a:endParaRPr lang="en-US" baseline="0" dirty="0"/>
          </a:p>
          <a:p>
            <a:r>
              <a:rPr lang="en-US" b="1" baseline="0" dirty="0"/>
              <a:t>[Click]</a:t>
            </a:r>
          </a:p>
          <a:p>
            <a:endParaRPr lang="en-US" baseline="0" dirty="0"/>
          </a:p>
          <a:p>
            <a:r>
              <a:rPr lang="en-US" baseline="0" dirty="0"/>
              <a:t>The right two columns show a comparison between photographs and images rendered with our models.</a:t>
            </a:r>
          </a:p>
          <a:p>
            <a:endParaRPr lang="en-US" baseline="0" dirty="0"/>
          </a:p>
          <a:p>
            <a:r>
              <a:rPr lang="en-US" baseline="0" dirty="0"/>
              <a:t>Since the main focus of this paper is geometry, we set the optical parameters manually.</a:t>
            </a:r>
          </a:p>
          <a:p>
            <a:r>
              <a:rPr lang="en-US" baseline="0" dirty="0"/>
              <a:t>In the future, one can use more sophisticated techniques, such as the one from the previous talk, to achieve better appearance matches.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200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Our procedural models can generate arbitrarily long yarns without repeated patterns.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424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Our fitted </a:t>
            </a:r>
            <a:r>
              <a:rPr lang="en-US" dirty="0"/>
              <a:t>parameters</a:t>
            </a:r>
            <a:r>
              <a:rPr lang="en-US" baseline="0" dirty="0"/>
              <a:t> </a:t>
            </a:r>
            <a:r>
              <a:rPr lang="en-US" baseline="0" dirty="0" smtClean="0"/>
              <a:t>enable</a:t>
            </a:r>
            <a:r>
              <a:rPr lang="en-US" dirty="0" smtClean="0"/>
              <a:t> </a:t>
            </a:r>
            <a:r>
              <a:rPr lang="en-US" dirty="0"/>
              <a:t>intuitive</a:t>
            </a:r>
            <a:r>
              <a:rPr lang="en-US" baseline="0" dirty="0"/>
              <a:t> editing.</a:t>
            </a:r>
          </a:p>
          <a:p>
            <a:endParaRPr lang="en-US" dirty="0"/>
          </a:p>
          <a:p>
            <a:r>
              <a:rPr lang="en-US" dirty="0"/>
              <a:t>Here we show a</a:t>
            </a:r>
            <a:r>
              <a:rPr lang="en-US" baseline="0" dirty="0"/>
              <a:t> rendered fabric made of rayon yarns.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 left image shows a visualization of the yarn curves.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Without fiber-level details, it does not look very realistic.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[Click]</a:t>
            </a:r>
            <a:r>
              <a:rPr lang="en-US" baseline="0" dirty="0"/>
              <a:t> With such details added with our fitted model, much higher realism can be achieved.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Here we show an edit example with increased ply hairiness.</a:t>
            </a:r>
          </a:p>
          <a:p>
            <a:r>
              <a:rPr lang="en-US" b="1" baseline="0" dirty="0"/>
              <a:t>[Click] </a:t>
            </a:r>
            <a:r>
              <a:rPr lang="en-US" baseline="0" dirty="0"/>
              <a:t>This causes the whole cloth appear darker due to stronger self-occlusion, </a:t>
            </a:r>
            <a:r>
              <a:rPr lang="en-US" b="1" baseline="0" dirty="0"/>
              <a:t>[click]</a:t>
            </a:r>
            <a:r>
              <a:rPr lang="en-US" baseline="0" dirty="0"/>
              <a:t> as demonstrated in the zoomed renderings.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800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</a:t>
            </a:r>
            <a:r>
              <a:rPr lang="en-US" baseline="0" dirty="0"/>
              <a:t> we show a rendered cloth composed of polyester yarns.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</a:t>
            </a:r>
            <a:r>
              <a:rPr lang="en-US" b="0" baseline="0" dirty="0"/>
              <a:t>We modified the model parameters to make </a:t>
            </a:r>
            <a:r>
              <a:rPr lang="en-US" baseline="0" dirty="0"/>
              <a:t>the ply cross sections highly elliptical.</a:t>
            </a:r>
          </a:p>
          <a:p>
            <a:r>
              <a:rPr lang="en-US" b="1" baseline="0" dirty="0"/>
              <a:t>[Click] </a:t>
            </a:r>
            <a:r>
              <a:rPr lang="en-US" baseline="0" dirty="0"/>
              <a:t>This causes the strength &amp; distribution of surface highlights to change considerably, demonstrating once again how fiber-level manipulations affect overall appearance.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382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we show how yarns change with continuously</a:t>
            </a:r>
            <a:r>
              <a:rPr lang="en-US" baseline="0" dirty="0"/>
              <a:t> varying parameters.</a:t>
            </a:r>
          </a:p>
          <a:p>
            <a:endParaRPr lang="en-US" baseline="0" dirty="0"/>
          </a:p>
          <a:p>
            <a:r>
              <a:rPr lang="en-US" baseline="0" dirty="0"/>
              <a:t>Here we show changing:</a:t>
            </a:r>
          </a:p>
          <a:p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Ply &amp; fiber twisting</a:t>
            </a:r>
          </a:p>
          <a:p>
            <a:pPr marL="228600" indent="-228600">
              <a:buAutoNum type="arabicPeriod"/>
            </a:pPr>
            <a:r>
              <a:rPr lang="en-US" baseline="0" dirty="0"/>
              <a:t>Length of flyaway fibers</a:t>
            </a:r>
          </a:p>
          <a:p>
            <a:pPr marL="228600" indent="-228600">
              <a:buAutoNum type="arabicPeriod"/>
            </a:pPr>
            <a:r>
              <a:rPr lang="en-US" baseline="0" dirty="0"/>
              <a:t>Ply cross section &amp; fiber migration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489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conclude, we developed</a:t>
            </a:r>
            <a:r>
              <a:rPr lang="en-US" baseline="0" dirty="0"/>
              <a:t> a new parameter fitting method to compute procedural models based on physical measurements.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Our results enable compact representation and intuitive editing.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374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Currently,</a:t>
            </a:r>
            <a:r>
              <a:rPr lang="en-US" b="0" baseline="0" dirty="0"/>
              <a:t> the procedural yarn model does not consider yarn-yarn interactions which occur everywhere in real fabrics.</a:t>
            </a:r>
            <a:endParaRPr lang="en-US" b="0" dirty="0"/>
          </a:p>
          <a:p>
            <a:r>
              <a:rPr lang="en-US" b="0" dirty="0"/>
              <a:t>In the future, we want</a:t>
            </a:r>
            <a:r>
              <a:rPr lang="en-US" b="0" baseline="0" dirty="0"/>
              <a:t> to extend the model to capture such effect to better model full textiles.</a:t>
            </a:r>
          </a:p>
          <a:p>
            <a:endParaRPr lang="en-US" b="0" baseline="0" dirty="0"/>
          </a:p>
          <a:p>
            <a:r>
              <a:rPr lang="en-US" b="1" baseline="0" dirty="0"/>
              <a:t>[Click] </a:t>
            </a:r>
            <a:r>
              <a:rPr lang="en-US" b="0" baseline="0" dirty="0"/>
              <a:t>Also, we are interested in animating our procedural fabrics via physically based simulation.</a:t>
            </a:r>
          </a:p>
          <a:p>
            <a:endParaRPr lang="en-US" b="0" baseline="0" dirty="0"/>
          </a:p>
          <a:p>
            <a:r>
              <a:rPr lang="en-US" b="1" baseline="0" dirty="0"/>
              <a:t>[Click]</a:t>
            </a:r>
            <a:r>
              <a:rPr lang="en-US" b="0" baseline="0" dirty="0"/>
              <a:t> Lastly,  </a:t>
            </a:r>
            <a:r>
              <a:rPr lang="en-US" b="0" dirty="0"/>
              <a:t>we intend to build a database of procedural yarns that allows</a:t>
            </a:r>
            <a:r>
              <a:rPr lang="en-US" b="0" baseline="0" dirty="0"/>
              <a:t> </a:t>
            </a:r>
            <a:r>
              <a:rPr lang="en-US" b="0" dirty="0"/>
              <a:t>users to directly use our</a:t>
            </a:r>
            <a:r>
              <a:rPr lang="en-US" b="0" baseline="0" dirty="0"/>
              <a:t> fitted parameters without having to make physical measurements themselves.</a:t>
            </a:r>
          </a:p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623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would like to thank Kai Schroder for adopting</a:t>
            </a:r>
            <a:r>
              <a:rPr lang="en-US" baseline="0" dirty="0"/>
              <a:t> the procedural model and</a:t>
            </a:r>
            <a:r>
              <a:rPr lang="en-US" dirty="0"/>
              <a:t> </a:t>
            </a:r>
            <a:r>
              <a:rPr lang="en-US" baseline="0" dirty="0"/>
              <a:t>sharing his implementation.</a:t>
            </a:r>
          </a:p>
          <a:p>
            <a:r>
              <a:rPr lang="en-US" baseline="0" dirty="0"/>
              <a:t>We thank Pramook from the previous talk for helping us extracting fiber curves from CT scans.</a:t>
            </a:r>
          </a:p>
          <a:p>
            <a:endParaRPr lang="en-US" baseline="0" dirty="0"/>
          </a:p>
          <a:p>
            <a:r>
              <a:rPr lang="en-US" baseline="0" dirty="0"/>
              <a:t>We also thank our funding agency,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38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seen in the previous talk, one common approach</a:t>
            </a:r>
            <a:r>
              <a:rPr lang="en-US" baseline="0" dirty="0"/>
              <a:t> is data-driven.</a:t>
            </a:r>
          </a:p>
          <a:p>
            <a:r>
              <a:rPr lang="en-US" baseline="0" dirty="0"/>
              <a:t>That is, the micro-geometry is directly measured using volume imaging, such as micro 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720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…, and thank you for your attention.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110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Fortubately</a:t>
            </a:r>
            <a:r>
              <a:rPr lang="en-US" dirty="0"/>
              <a:t>,</a:t>
            </a:r>
            <a:r>
              <a:rPr lang="en-US" baseline="0" dirty="0"/>
              <a:t> when </a:t>
            </a:r>
            <a:r>
              <a:rPr lang="en-US" baseline="0" dirty="0" err="1"/>
              <a:t>r_min</a:t>
            </a:r>
            <a:r>
              <a:rPr lang="en-US" baseline="0" dirty="0"/>
              <a:t>, </a:t>
            </a:r>
            <a:r>
              <a:rPr lang="en-US" baseline="0" dirty="0" err="1"/>
              <a:t>r_max</a:t>
            </a:r>
            <a:r>
              <a:rPr lang="en-US" baseline="0" dirty="0"/>
              <a:t>, and s are given, minimizing </a:t>
            </a:r>
            <a:r>
              <a:rPr lang="en-US" baseline="0" dirty="0" err="1"/>
              <a:t>E_i</a:t>
            </a:r>
            <a:r>
              <a:rPr lang="en-US" baseline="0" dirty="0"/>
              <a:t> becomes a curve fitting problem and can be solved easily.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Therefore, we enumerate a discretely sampled sets of these parameters and choose one with minimal total error.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407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</a:t>
            </a:r>
            <a:r>
              <a:rPr lang="en-US" baseline="0" dirty="0"/>
              <a:t> describing how we fit the parameters, let me first describe our flyaway fiber model.</a:t>
            </a:r>
          </a:p>
          <a:p>
            <a:endParaRPr lang="en-US" baseline="0" dirty="0"/>
          </a:p>
          <a:p>
            <a:r>
              <a:rPr lang="en-US" dirty="0"/>
              <a:t>Inspired by results from textile research, we consider two types of flyaway fibers: hair and loop.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289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hair-type flyaway fiber has</a:t>
            </a:r>
            <a:r>
              <a:rPr lang="en-US" baseline="0" dirty="0"/>
              <a:t> one endpoint sticking out of the main ply.</a:t>
            </a:r>
          </a:p>
          <a:p>
            <a:r>
              <a:rPr lang="en-US" baseline="0" dirty="0"/>
              <a:t>We model these fibers with arcs that can be fully specified with two endpoints.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</a:p>
          <a:p>
            <a:endParaRPr lang="en-US" baseline="0" dirty="0"/>
          </a:p>
          <a:p>
            <a:r>
              <a:rPr lang="en-US" baseline="0" dirty="0"/>
              <a:t>In terms of spatial location, we assume the hair-type </a:t>
            </a:r>
            <a:r>
              <a:rPr lang="en-US" baseline="0" dirty="0" err="1"/>
              <a:t>flyaways</a:t>
            </a:r>
            <a:r>
              <a:rPr lang="en-US" baseline="0" dirty="0"/>
              <a:t> to be uniformly distributed with normally distributed sizes.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3554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Loop-type</a:t>
            </a:r>
            <a:r>
              <a:rPr lang="en-US" baseline="0" dirty="0"/>
              <a:t> flyaway fibers leave no endpoints beyond the main ply.</a:t>
            </a:r>
          </a:p>
          <a:p>
            <a:r>
              <a:rPr lang="en-US" baseline="0" dirty="0"/>
              <a:t>We model these fibers by mutating the regular ones.</a:t>
            </a:r>
          </a:p>
          <a:p>
            <a:r>
              <a:rPr lang="en-US" baseline="0" dirty="0"/>
              <a:t>The mutation is done by </a:t>
            </a:r>
            <a:r>
              <a:rPr lang="en-US" b="1" baseline="0" dirty="0"/>
              <a:t>[click]</a:t>
            </a:r>
            <a:r>
              <a:rPr lang="en-US" baseline="0" dirty="0"/>
              <a:t> picking a vertex with maximal distance and </a:t>
            </a:r>
            <a:r>
              <a:rPr lang="en-US" b="1" baseline="0" dirty="0"/>
              <a:t>[click] </a:t>
            </a:r>
            <a:r>
              <a:rPr lang="en-US" baseline="0" dirty="0"/>
              <a:t>scaling the distance up to make a visible loop.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</a:p>
          <a:p>
            <a:endParaRPr lang="en-US" b="1" baseline="0" dirty="0"/>
          </a:p>
          <a:p>
            <a:r>
              <a:rPr lang="en-US" b="0" baseline="0" dirty="0"/>
              <a:t>We assume the mutated vertices to be selected uniformly at random, and the ratio of scaling to be normally distributed.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2558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Given our model</a:t>
            </a:r>
            <a:r>
              <a:rPr lang="en-US" baseline="0" dirty="0"/>
              <a:t> definition, the fitting process is easy: we only need to examine all flyaway fibers and compute the required statistics.</a:t>
            </a:r>
          </a:p>
          <a:p>
            <a:r>
              <a:rPr lang="en-US" baseline="0" dirty="0"/>
              <a:t>Please see the paper for more details.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19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By processing the measured data, the final model can be either volumetric or fiber-based.</a:t>
            </a:r>
          </a:p>
          <a:p>
            <a:r>
              <a:rPr lang="en-US" b="1" baseline="0" dirty="0"/>
              <a:t>[Click]</a:t>
            </a:r>
            <a:r>
              <a:rPr lang="en-US" baseline="0" dirty="0"/>
              <a:t> Both models have been able to produce highly realistic renderings.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73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Unfortunately, there are some problems with</a:t>
            </a:r>
            <a:r>
              <a:rPr lang="en-US" baseline="0" dirty="0"/>
              <a:t> these data-driven models.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</a:p>
          <a:p>
            <a:endParaRPr lang="en-US" b="1" baseline="0" dirty="0"/>
          </a:p>
          <a:p>
            <a:r>
              <a:rPr lang="en-US" b="0" baseline="0" dirty="0"/>
              <a:t>First, representing micron-scale geometries takes lots of data.</a:t>
            </a:r>
          </a:p>
          <a:p>
            <a:r>
              <a:rPr lang="en-US" b="0" baseline="0" dirty="0"/>
              <a:t>For instance, the volumetric model for this small piece of silk needs multiple gigabytes of storage</a:t>
            </a:r>
            <a:r>
              <a:rPr lang="en-US" b="0" baseline="0" dirty="0" smtClean="0"/>
              <a:t>.</a:t>
            </a:r>
          </a:p>
          <a:p>
            <a:endParaRPr lang="en-US" b="0" baseline="0" dirty="0"/>
          </a:p>
          <a:p>
            <a:r>
              <a:rPr lang="en-US" b="0" baseline="0" dirty="0"/>
              <a:t>Therefore, data-driven models rely heavily on instancing when representing normal-sized objects.</a:t>
            </a:r>
          </a:p>
          <a:p>
            <a:r>
              <a:rPr lang="en-US" b="0" baseline="0" dirty="0"/>
              <a:t>This can cause noticeable repeated patterns or seams.</a:t>
            </a:r>
          </a:p>
          <a:p>
            <a:endParaRPr lang="en-US" b="0" baseline="0" dirty="0"/>
          </a:p>
          <a:p>
            <a:r>
              <a:rPr lang="en-US" b="1" baseline="0" dirty="0"/>
              <a:t>[Click]</a:t>
            </a:r>
          </a:p>
          <a:p>
            <a:endParaRPr lang="en-US" b="0" baseline="0" dirty="0"/>
          </a:p>
          <a:p>
            <a:r>
              <a:rPr lang="en-US" b="0" baseline="0" dirty="0"/>
              <a:t>Another problem is the lack of high-level information, which makes the data-driven models difficult to edit.</a:t>
            </a:r>
          </a:p>
          <a:p>
            <a:r>
              <a:rPr lang="en-US" b="0" baseline="0" dirty="0"/>
              <a:t>For example, it is almost impossible to turn a CT scanned silk into rayon.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40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Procedural models ease these problems.</a:t>
            </a:r>
          </a:p>
          <a:p>
            <a:r>
              <a:rPr lang="en-US" b="1" dirty="0"/>
              <a:t>[Click]</a:t>
            </a:r>
            <a:r>
              <a:rPr lang="en-US" dirty="0"/>
              <a:t> Originated in textile</a:t>
            </a:r>
            <a:r>
              <a:rPr lang="en-US" baseline="0" dirty="0"/>
              <a:t> research and adopted by Schroder et al, these models describe micro-geometries statistically.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Thus, they offer compact representations: only a few distributional parameters need to be stored.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And editing can be achieved by simply changing parameter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84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l="8068" r="7861"/>
          <a:stretch/>
        </p:blipFill>
        <p:spPr>
          <a:xfrm>
            <a:off x="5" y="4038238"/>
            <a:ext cx="12191995" cy="2688569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4" y="0"/>
            <a:ext cx="681599" cy="6858002"/>
            <a:chOff x="2" y="0"/>
            <a:chExt cx="511199" cy="6858002"/>
          </a:xfrm>
        </p:grpSpPr>
        <p:sp>
          <p:nvSpPr>
            <p:cNvPr id="20" name="Rectangle 19"/>
            <p:cNvSpPr/>
            <p:nvPr/>
          </p:nvSpPr>
          <p:spPr>
            <a:xfrm rot="16200000">
              <a:off x="-3173399" y="3173401"/>
              <a:ext cx="6858002" cy="511199"/>
            </a:xfrm>
            <a:prstGeom prst="rect">
              <a:avLst/>
            </a:prstGeom>
            <a:solidFill>
              <a:srgbClr val="D6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0800000">
              <a:off x="76707" y="39899"/>
              <a:ext cx="357790" cy="677820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l"/>
              <a:r>
                <a:rPr lang="en-US" sz="19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Fitting </a:t>
              </a:r>
              <a:r>
                <a:rPr lang="en-US" sz="19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Procedural Yarn Models</a:t>
              </a:r>
              <a:r>
                <a:rPr lang="en-US" sz="19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for Realistic Cloth Rendering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0721" y="1182347"/>
            <a:ext cx="9270558" cy="213158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31" y="149419"/>
            <a:ext cx="2711443" cy="74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28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(Blan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/>
          <a:srcRect l="8068" r="7861"/>
          <a:stretch/>
        </p:blipFill>
        <p:spPr>
          <a:xfrm>
            <a:off x="5" y="4038238"/>
            <a:ext cx="12191995" cy="2688569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5" y="0"/>
            <a:ext cx="681599" cy="6858002"/>
            <a:chOff x="2" y="0"/>
            <a:chExt cx="511199" cy="6858002"/>
          </a:xfrm>
        </p:grpSpPr>
        <p:sp>
          <p:nvSpPr>
            <p:cNvPr id="20" name="Rectangle 19"/>
            <p:cNvSpPr/>
            <p:nvPr/>
          </p:nvSpPr>
          <p:spPr>
            <a:xfrm rot="16200000">
              <a:off x="-3173399" y="3173401"/>
              <a:ext cx="6858002" cy="511199"/>
            </a:xfrm>
            <a:prstGeom prst="rect">
              <a:avLst/>
            </a:prstGeom>
            <a:solidFill>
              <a:srgbClr val="D6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0800000">
              <a:off x="76706" y="39899"/>
              <a:ext cx="357790" cy="677820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Fitting </a:t>
              </a: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Procedural Yarn Models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for Realistic Cloth Rendering</a:t>
              </a:r>
              <a:endParaRPr lang="en-US"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31" y="149419"/>
            <a:ext cx="2711443" cy="74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82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928" y="1176792"/>
            <a:ext cx="11885813" cy="5445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1605" y="2"/>
            <a:ext cx="11510399" cy="907085"/>
          </a:xfr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EA6B14"/>
              </a:gs>
            </a:gsLst>
            <a:lin ang="0" scaled="1"/>
          </a:gradFill>
        </p:spPr>
        <p:txBody>
          <a:bodyPr anchor="ctr"/>
          <a:lstStyle>
            <a:lvl1pPr marL="3600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" y="2"/>
            <a:ext cx="681601" cy="907085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5238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1605" y="2"/>
            <a:ext cx="11510399" cy="907085"/>
          </a:xfr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EA6B14"/>
              </a:gs>
            </a:gsLst>
            <a:lin ang="0" scaled="1"/>
          </a:gradFill>
        </p:spPr>
        <p:txBody>
          <a:bodyPr anchor="ctr"/>
          <a:lstStyle>
            <a:lvl1pPr marL="3600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2"/>
            <a:ext cx="681601" cy="907085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0193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621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513179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1C43954-7CAB-4A2E-A85C-869B18461B88}" type="slidenum">
              <a:rPr lang="en-US" sz="1600" smtClean="0"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365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0" r:id="rId2"/>
    <p:sldLayoutId id="2147483662" r:id="rId3"/>
    <p:sldLayoutId id="2147483666" r:id="rId4"/>
    <p:sldLayoutId id="214748369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5.jp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10" Type="http://schemas.openxmlformats.org/officeDocument/2006/relationships/image" Target="../media/image41.jpe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2.mp4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47.png"/><Relationship Id="rId4" Type="http://schemas.openxmlformats.org/officeDocument/2006/relationships/video" Target="../media/media2.mp4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gif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jpg"/><Relationship Id="rId12" Type="http://schemas.openxmlformats.org/officeDocument/2006/relationships/image" Target="../media/image6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jpg"/><Relationship Id="rId11" Type="http://schemas.openxmlformats.org/officeDocument/2006/relationships/image" Target="../media/image60.png"/><Relationship Id="rId5" Type="http://schemas.openxmlformats.org/officeDocument/2006/relationships/image" Target="../media/image56.jp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30.jpg"/><Relationship Id="rId10" Type="http://schemas.openxmlformats.org/officeDocument/2006/relationships/image" Target="../media/image61.png"/><Relationship Id="rId4" Type="http://schemas.openxmlformats.org/officeDocument/2006/relationships/image" Target="../media/image29.jp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59.png"/><Relationship Id="rId5" Type="http://schemas.openxmlformats.org/officeDocument/2006/relationships/image" Target="../media/image62.png"/><Relationship Id="rId10" Type="http://schemas.openxmlformats.org/officeDocument/2006/relationships/image" Target="../media/image58.png"/><Relationship Id="rId4" Type="http://schemas.openxmlformats.org/officeDocument/2006/relationships/image" Target="../media/image61.pn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66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69.png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61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50.png"/><Relationship Id="rId4" Type="http://schemas.openxmlformats.org/officeDocument/2006/relationships/image" Target="../media/image73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50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50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11" Type="http://schemas.openxmlformats.org/officeDocument/2006/relationships/image" Target="../media/image62.png"/><Relationship Id="rId5" Type="http://schemas.openxmlformats.org/officeDocument/2006/relationships/image" Target="../media/image77.png"/><Relationship Id="rId10" Type="http://schemas.openxmlformats.org/officeDocument/2006/relationships/image" Target="../media/image59.png"/><Relationship Id="rId4" Type="http://schemas.openxmlformats.org/officeDocument/2006/relationships/image" Target="../media/image61.png"/><Relationship Id="rId9" Type="http://schemas.openxmlformats.org/officeDocument/2006/relationships/image" Target="../media/image58.png"/><Relationship Id="rId1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82.png"/><Relationship Id="rId5" Type="http://schemas.openxmlformats.org/officeDocument/2006/relationships/image" Target="../media/image57.pn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82.png"/><Relationship Id="rId5" Type="http://schemas.openxmlformats.org/officeDocument/2006/relationships/image" Target="../media/image57.pn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80.png"/><Relationship Id="rId5" Type="http://schemas.openxmlformats.org/officeDocument/2006/relationships/image" Target="../media/image59.png"/><Relationship Id="rId10" Type="http://schemas.openxmlformats.org/officeDocument/2006/relationships/image" Target="../media/image79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11" Type="http://schemas.openxmlformats.org/officeDocument/2006/relationships/image" Target="../media/image80.png"/><Relationship Id="rId5" Type="http://schemas.openxmlformats.org/officeDocument/2006/relationships/image" Target="../media/image59.png"/><Relationship Id="rId10" Type="http://schemas.openxmlformats.org/officeDocument/2006/relationships/image" Target="../media/image79.png"/><Relationship Id="rId4" Type="http://schemas.openxmlformats.org/officeDocument/2006/relationships/image" Target="../media/image77.png"/><Relationship Id="rId9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84.png"/><Relationship Id="rId7" Type="http://schemas.openxmlformats.org/officeDocument/2006/relationships/image" Target="../media/image6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1.png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8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0.png"/><Relationship Id="rId5" Type="http://schemas.openxmlformats.org/officeDocument/2006/relationships/image" Target="../media/image690.png"/><Relationship Id="rId4" Type="http://schemas.openxmlformats.org/officeDocument/2006/relationships/image" Target="../media/image57.png"/><Relationship Id="rId9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85.png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7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88.png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58.pn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50.png"/><Relationship Id="rId4" Type="http://schemas.openxmlformats.org/officeDocument/2006/relationships/image" Target="../media/image57.png"/><Relationship Id="rId9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7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50.png"/><Relationship Id="rId10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11" Type="http://schemas.openxmlformats.org/officeDocument/2006/relationships/image" Target="../media/image58.png"/><Relationship Id="rId5" Type="http://schemas.openxmlformats.org/officeDocument/2006/relationships/image" Target="../media/image79.png"/><Relationship Id="rId10" Type="http://schemas.openxmlformats.org/officeDocument/2006/relationships/image" Target="../media/image50.png"/><Relationship Id="rId4" Type="http://schemas.openxmlformats.org/officeDocument/2006/relationships/image" Target="../media/image77.png"/><Relationship Id="rId9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8.png"/><Relationship Id="rId3" Type="http://schemas.openxmlformats.org/officeDocument/2006/relationships/image" Target="../media/image60.png"/><Relationship Id="rId7" Type="http://schemas.openxmlformats.org/officeDocument/2006/relationships/image" Target="../media/image50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11" Type="http://schemas.openxmlformats.org/officeDocument/2006/relationships/image" Target="../media/image65.png"/><Relationship Id="rId5" Type="http://schemas.openxmlformats.org/officeDocument/2006/relationships/image" Target="../media/image66.png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Relationship Id="rId1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9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7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11" Type="http://schemas.openxmlformats.org/officeDocument/2006/relationships/image" Target="../media/image31.pn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8.jpg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9370" y="1042530"/>
            <a:ext cx="6973255" cy="108952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Fitting </a:t>
            </a:r>
            <a:r>
              <a:rPr lang="en-US" sz="3600" b="1" dirty="0">
                <a:solidFill>
                  <a:schemeClr val="accent2"/>
                </a:solidFill>
              </a:rPr>
              <a:t>Procedural Yarn Models</a:t>
            </a: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for Realistic Cloth Rendering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2665" y="2705358"/>
            <a:ext cx="6806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Shuang Zhao</a:t>
            </a:r>
            <a:r>
              <a:rPr lang="en-US" sz="2400" b="1" baseline="30000" dirty="0">
                <a:solidFill>
                  <a:schemeClr val="bg1"/>
                </a:solidFill>
              </a:rPr>
              <a:t>1</a:t>
            </a:r>
            <a:r>
              <a:rPr lang="en-US" sz="2400" b="1" dirty="0">
                <a:solidFill>
                  <a:schemeClr val="bg1"/>
                </a:solidFill>
              </a:rPr>
              <a:t>      </a:t>
            </a:r>
            <a:r>
              <a:rPr lang="en-US" sz="2400" b="1" dirty="0" err="1">
                <a:solidFill>
                  <a:schemeClr val="bg1"/>
                </a:solidFill>
              </a:rPr>
              <a:t>Fujun</a:t>
            </a:r>
            <a:r>
              <a:rPr lang="en-US" sz="2400" b="1" dirty="0">
                <a:solidFill>
                  <a:schemeClr val="bg1"/>
                </a:solidFill>
              </a:rPr>
              <a:t> Luan</a:t>
            </a:r>
            <a:r>
              <a:rPr lang="en-US" sz="2400" b="1" baseline="30000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      Kavita Bala</a:t>
            </a:r>
            <a:r>
              <a:rPr lang="en-US" sz="2400" b="1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8888" y="3276424"/>
            <a:ext cx="3270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University of California, Irvine</a:t>
            </a:r>
          </a:p>
          <a:p>
            <a:pPr algn="r">
              <a:defRPr/>
            </a:pP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Cornell University</a:t>
            </a:r>
          </a:p>
        </p:txBody>
      </p:sp>
    </p:spTree>
    <p:extLst>
      <p:ext uri="{BB962C8B-B14F-4D97-AF65-F5344CB8AC3E}">
        <p14:creationId xmlns:p14="http://schemas.microsoft.com/office/powerpoint/2010/main" val="175572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Micro-Geometry: Problem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846820" y="1356636"/>
            <a:ext cx="4498357" cy="1810095"/>
            <a:chOff x="3846820" y="1356636"/>
            <a:chExt cx="4498357" cy="1810095"/>
          </a:xfrm>
        </p:grpSpPr>
        <p:grpSp>
          <p:nvGrpSpPr>
            <p:cNvPr id="20" name="Group 19"/>
            <p:cNvGrpSpPr/>
            <p:nvPr/>
          </p:nvGrpSpPr>
          <p:grpSpPr>
            <a:xfrm>
              <a:off x="3846820" y="1356636"/>
              <a:ext cx="4498357" cy="1286875"/>
              <a:chOff x="3933761" y="1947278"/>
              <a:chExt cx="4498357" cy="1286875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525140" y="1947278"/>
                <a:ext cx="2906978" cy="1286875"/>
                <a:chOff x="5525140" y="1947278"/>
                <a:chExt cx="2906978" cy="1286875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3229" y="2529430"/>
                  <a:ext cx="2818889" cy="704723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25140" y="1947278"/>
                  <a:ext cx="2840022" cy="710006"/>
                </a:xfrm>
                <a:prstGeom prst="rect">
                  <a:avLst/>
                </a:prstGeom>
              </p:spPr>
            </p:pic>
          </p:grpSp>
          <p:sp>
            <p:nvSpPr>
              <p:cNvPr id="23" name="Rounded Rectangle 22"/>
              <p:cNvSpPr/>
              <p:nvPr/>
            </p:nvSpPr>
            <p:spPr>
              <a:xfrm>
                <a:off x="3933761" y="1947278"/>
                <a:ext cx="2221562" cy="1233520"/>
              </a:xfrm>
              <a:prstGeom prst="roundRect">
                <a:avLst>
                  <a:gd name="adj" fmla="val 9797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i="1" dirty="0"/>
                  <a:t>Statistical</a:t>
                </a:r>
                <a:r>
                  <a:rPr lang="en-US" sz="2400" i="1" dirty="0"/>
                  <a:t> </a:t>
                </a:r>
                <a:r>
                  <a:rPr lang="en-US" sz="2400" dirty="0"/>
                  <a:t>parameters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503257" y="2643511"/>
              <a:ext cx="3185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Procedural models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550429" y="3451976"/>
            <a:ext cx="5091143" cy="2985606"/>
            <a:chOff x="3550429" y="3487416"/>
            <a:chExt cx="5091143" cy="2985606"/>
          </a:xfrm>
        </p:grpSpPr>
        <p:grpSp>
          <p:nvGrpSpPr>
            <p:cNvPr id="10" name="Group 9"/>
            <p:cNvGrpSpPr/>
            <p:nvPr/>
          </p:nvGrpSpPr>
          <p:grpSpPr>
            <a:xfrm>
              <a:off x="3550429" y="3487416"/>
              <a:ext cx="5091143" cy="2985606"/>
              <a:chOff x="6461902" y="3548786"/>
              <a:chExt cx="5091143" cy="2985606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6461902" y="3550501"/>
                <a:ext cx="5091143" cy="2983891"/>
              </a:xfrm>
              <a:prstGeom prst="roundRect">
                <a:avLst>
                  <a:gd name="adj" fmla="val 10541"/>
                </a:avLst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6461902" y="3553072"/>
                <a:ext cx="5091143" cy="1098609"/>
              </a:xfrm>
              <a:custGeom>
                <a:avLst/>
                <a:gdLst>
                  <a:gd name="connsiteX0" fmla="*/ 314532 w 5091143"/>
                  <a:gd name="connsiteY0" fmla="*/ 0 h 1098609"/>
                  <a:gd name="connsiteX1" fmla="*/ 4776611 w 5091143"/>
                  <a:gd name="connsiteY1" fmla="*/ 0 h 1098609"/>
                  <a:gd name="connsiteX2" fmla="*/ 5091143 w 5091143"/>
                  <a:gd name="connsiteY2" fmla="*/ 314532 h 1098609"/>
                  <a:gd name="connsiteX3" fmla="*/ 5091143 w 5091143"/>
                  <a:gd name="connsiteY3" fmla="*/ 1098609 h 1098609"/>
                  <a:gd name="connsiteX4" fmla="*/ 0 w 5091143"/>
                  <a:gd name="connsiteY4" fmla="*/ 1098609 h 1098609"/>
                  <a:gd name="connsiteX5" fmla="*/ 0 w 5091143"/>
                  <a:gd name="connsiteY5" fmla="*/ 314532 h 1098609"/>
                  <a:gd name="connsiteX6" fmla="*/ 314532 w 5091143"/>
                  <a:gd name="connsiteY6" fmla="*/ 0 h 109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91143" h="1098609">
                    <a:moveTo>
                      <a:pt x="314532" y="0"/>
                    </a:moveTo>
                    <a:lnTo>
                      <a:pt x="4776611" y="0"/>
                    </a:lnTo>
                    <a:cubicBezTo>
                      <a:pt x="4950322" y="0"/>
                      <a:pt x="5091143" y="140821"/>
                      <a:pt x="5091143" y="314532"/>
                    </a:cubicBezTo>
                    <a:lnTo>
                      <a:pt x="5091143" y="1098609"/>
                    </a:lnTo>
                    <a:lnTo>
                      <a:pt x="0" y="1098609"/>
                    </a:lnTo>
                    <a:lnTo>
                      <a:pt x="0" y="314532"/>
                    </a:lnTo>
                    <a:cubicBezTo>
                      <a:pt x="0" y="140821"/>
                      <a:pt x="140821" y="0"/>
                      <a:pt x="314532" y="0"/>
                    </a:cubicBezTo>
                    <a:close/>
                  </a:path>
                </a:pathLst>
              </a:custGeom>
              <a:solidFill>
                <a:srgbClr val="FFB9B9"/>
              </a:solidFill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6461902" y="3548786"/>
                <a:ext cx="5091143" cy="2983891"/>
              </a:xfrm>
              <a:prstGeom prst="roundRect">
                <a:avLst>
                  <a:gd name="adj" fmla="val 10541"/>
                </a:avLst>
              </a:prstGeom>
              <a:noFill/>
              <a:ln w="19050">
                <a:solidFill>
                  <a:schemeClr val="dk1"/>
                </a:solidFill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4477" y="5394956"/>
              <a:ext cx="2447983" cy="61199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4478" y="4734923"/>
              <a:ext cx="2447983" cy="611995"/>
            </a:xfrm>
            <a:prstGeom prst="rect">
              <a:avLst/>
            </a:prstGeom>
          </p:spPr>
        </p:pic>
        <p:sp>
          <p:nvSpPr>
            <p:cNvPr id="31" name="Left Arrow 30"/>
            <p:cNvSpPr/>
            <p:nvPr/>
          </p:nvSpPr>
          <p:spPr>
            <a:xfrm flipH="1">
              <a:off x="5089452" y="5083168"/>
              <a:ext cx="645040" cy="591680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51891" y="6028215"/>
              <a:ext cx="21531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Real-world cloths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46820" y="5719134"/>
              <a:ext cx="14798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Model</a:t>
              </a:r>
              <a:br>
                <a:rPr lang="en-US" sz="2000" dirty="0"/>
              </a:br>
              <a:r>
                <a:rPr lang="en-US" sz="2000" dirty="0"/>
                <a:t>parameters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950" y="4767396"/>
              <a:ext cx="948645" cy="101188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613061" y="3695028"/>
              <a:ext cx="2965877" cy="7817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800" b="1" dirty="0"/>
                <a:t>Difficult</a:t>
              </a:r>
              <a:r>
                <a:rPr lang="en-US" sz="2800" dirty="0"/>
                <a:t> to set</a:t>
              </a:r>
              <a:br>
                <a:rPr lang="en-US" sz="2800" dirty="0"/>
              </a:br>
              <a:r>
                <a:rPr lang="en-US" sz="2800" dirty="0"/>
                <a:t>parameter values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624372" y="4059758"/>
            <a:ext cx="4358886" cy="1759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Previous</a:t>
            </a:r>
            <a:r>
              <a:rPr lang="en-US" sz="2800" b="1" dirty="0"/>
              <a:t> model creation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Manual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Experienced user 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Time-consuming</a:t>
            </a:r>
          </a:p>
        </p:txBody>
      </p:sp>
    </p:spTree>
    <p:extLst>
      <p:ext uri="{BB962C8B-B14F-4D97-AF65-F5344CB8AC3E}">
        <p14:creationId xmlns:p14="http://schemas.microsoft.com/office/powerpoint/2010/main" val="3277506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18451 -3.33333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Work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58409" y="2738730"/>
            <a:ext cx="4925995" cy="1941762"/>
            <a:chOff x="558409" y="3378269"/>
            <a:chExt cx="4925995" cy="1941762"/>
          </a:xfrm>
        </p:grpSpPr>
        <p:sp>
          <p:nvSpPr>
            <p:cNvPr id="3" name="TextBox 2"/>
            <p:cNvSpPr txBox="1"/>
            <p:nvPr/>
          </p:nvSpPr>
          <p:spPr>
            <a:xfrm>
              <a:off x="1368549" y="4796811"/>
              <a:ext cx="33057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Data-driven models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58409" y="3378269"/>
              <a:ext cx="4925995" cy="1418542"/>
              <a:chOff x="1926941" y="3940974"/>
              <a:chExt cx="4925995" cy="141854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26941" y="4004013"/>
                <a:ext cx="4925995" cy="1292464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>
              <a:xfrm>
                <a:off x="4116543" y="3940974"/>
                <a:ext cx="586446" cy="1418542"/>
              </a:xfrm>
              <a:prstGeom prst="line">
                <a:avLst/>
              </a:prstGeom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/>
          <p:cNvGrpSpPr/>
          <p:nvPr/>
        </p:nvGrpSpPr>
        <p:grpSpPr>
          <a:xfrm>
            <a:off x="7244849" y="2870397"/>
            <a:ext cx="4498357" cy="1810095"/>
            <a:chOff x="3846820" y="1356636"/>
            <a:chExt cx="4498357" cy="1810095"/>
          </a:xfrm>
        </p:grpSpPr>
        <p:grpSp>
          <p:nvGrpSpPr>
            <p:cNvPr id="8" name="Group 7"/>
            <p:cNvGrpSpPr/>
            <p:nvPr/>
          </p:nvGrpSpPr>
          <p:grpSpPr>
            <a:xfrm>
              <a:off x="3846820" y="1356636"/>
              <a:ext cx="4498357" cy="1286875"/>
              <a:chOff x="3933761" y="1947278"/>
              <a:chExt cx="4498357" cy="128687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525140" y="1947278"/>
                <a:ext cx="2906978" cy="1286875"/>
                <a:chOff x="5525140" y="1947278"/>
                <a:chExt cx="2906978" cy="1286875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3229" y="2529430"/>
                  <a:ext cx="2818889" cy="704723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25140" y="1947278"/>
                  <a:ext cx="2840022" cy="710006"/>
                </a:xfrm>
                <a:prstGeom prst="rect">
                  <a:avLst/>
                </a:prstGeom>
              </p:spPr>
            </p:pic>
          </p:grpSp>
          <p:sp>
            <p:nvSpPr>
              <p:cNvPr id="11" name="Rounded Rectangle 10"/>
              <p:cNvSpPr/>
              <p:nvPr/>
            </p:nvSpPr>
            <p:spPr>
              <a:xfrm>
                <a:off x="3933761" y="1947278"/>
                <a:ext cx="2221562" cy="1233520"/>
              </a:xfrm>
              <a:prstGeom prst="roundRect">
                <a:avLst>
                  <a:gd name="adj" fmla="val 9797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i="1" dirty="0"/>
                  <a:t>Statistical</a:t>
                </a:r>
                <a:r>
                  <a:rPr lang="en-US" sz="2400" i="1" dirty="0"/>
                  <a:t> </a:t>
                </a:r>
                <a:r>
                  <a:rPr lang="en-US" sz="2400" dirty="0"/>
                  <a:t>parameters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503257" y="2643511"/>
              <a:ext cx="3185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Procedural models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56119" y="1313324"/>
            <a:ext cx="4279763" cy="1584751"/>
            <a:chOff x="3956119" y="1925184"/>
            <a:chExt cx="4279763" cy="158475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6119" y="1925184"/>
              <a:ext cx="4279763" cy="151193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994238" y="2863604"/>
              <a:ext cx="22108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effectLst/>
                </a:rPr>
                <a:t>Our work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846820" y="1356636"/>
            <a:ext cx="4498357" cy="1810095"/>
            <a:chOff x="3846820" y="1356636"/>
            <a:chExt cx="4498357" cy="1810095"/>
          </a:xfrm>
        </p:grpSpPr>
        <p:grpSp>
          <p:nvGrpSpPr>
            <p:cNvPr id="32" name="Group 31"/>
            <p:cNvGrpSpPr/>
            <p:nvPr/>
          </p:nvGrpSpPr>
          <p:grpSpPr>
            <a:xfrm>
              <a:off x="3846820" y="1356636"/>
              <a:ext cx="4498357" cy="1286875"/>
              <a:chOff x="3933761" y="1947278"/>
              <a:chExt cx="4498357" cy="1286875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5525140" y="1947278"/>
                <a:ext cx="2906978" cy="1286875"/>
                <a:chOff x="5525140" y="1947278"/>
                <a:chExt cx="2906978" cy="1286875"/>
              </a:xfrm>
            </p:grpSpPr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3229" y="2529430"/>
                  <a:ext cx="2818889" cy="704723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25140" y="1947278"/>
                  <a:ext cx="2840022" cy="710006"/>
                </a:xfrm>
                <a:prstGeom prst="rect">
                  <a:avLst/>
                </a:prstGeom>
              </p:spPr>
            </p:pic>
          </p:grpSp>
          <p:sp>
            <p:nvSpPr>
              <p:cNvPr id="35" name="Rounded Rectangle 34"/>
              <p:cNvSpPr/>
              <p:nvPr/>
            </p:nvSpPr>
            <p:spPr>
              <a:xfrm>
                <a:off x="3933761" y="1947278"/>
                <a:ext cx="2221562" cy="1233520"/>
              </a:xfrm>
              <a:prstGeom prst="roundRect">
                <a:avLst>
                  <a:gd name="adj" fmla="val 9797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i="1" dirty="0"/>
                  <a:t>Statistical</a:t>
                </a:r>
                <a:r>
                  <a:rPr lang="en-US" sz="2400" i="1" dirty="0"/>
                  <a:t> </a:t>
                </a:r>
                <a:r>
                  <a:rPr lang="en-US" sz="2400" dirty="0"/>
                  <a:t>parameters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4503257" y="2643511"/>
              <a:ext cx="3185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Procedural models</a:t>
              </a:r>
            </a:p>
          </p:txBody>
        </p:sp>
      </p:grpSp>
      <p:sp>
        <p:nvSpPr>
          <p:cNvPr id="39" name="Curved Up Arrow 38"/>
          <p:cNvSpPr/>
          <p:nvPr/>
        </p:nvSpPr>
        <p:spPr>
          <a:xfrm>
            <a:off x="4095399" y="4773611"/>
            <a:ext cx="4249778" cy="1101954"/>
          </a:xfrm>
          <a:prstGeom prst="curvedUpArrow">
            <a:avLst>
              <a:gd name="adj1" fmla="val 50031"/>
              <a:gd name="adj2" fmla="val 91773"/>
              <a:gd name="adj3" fmla="val 35588"/>
            </a:avLst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7909683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27891 0.22153 " pathEditMode="relative" rAng="0" ptsTypes="AA">
                                          <p:cBhvr>
                                            <p:cTn id="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45" y="1106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27891 0.22153 " pathEditMode="relative" rAng="0" ptsTypes="AA">
                                          <p:cBhvr>
                                            <p:cTn id="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45" y="1106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Contributions</a:t>
            </a:r>
          </a:p>
        </p:txBody>
      </p:sp>
      <p:sp>
        <p:nvSpPr>
          <p:cNvPr id="3" name="Oval 2"/>
          <p:cNvSpPr/>
          <p:nvPr/>
        </p:nvSpPr>
        <p:spPr>
          <a:xfrm>
            <a:off x="1908443" y="1360232"/>
            <a:ext cx="3407860" cy="340786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6880615" y="1360231"/>
            <a:ext cx="3402943" cy="3402943"/>
            <a:chOff x="6880615" y="1565789"/>
            <a:chExt cx="3402943" cy="3402943"/>
          </a:xfrm>
        </p:grpSpPr>
        <p:sp>
          <p:nvSpPr>
            <p:cNvPr id="4" name="Oval 3"/>
            <p:cNvSpPr/>
            <p:nvPr/>
          </p:nvSpPr>
          <p:spPr>
            <a:xfrm>
              <a:off x="6880615" y="1565789"/>
              <a:ext cx="3402943" cy="3402943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1270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49028" y="2482430"/>
              <a:ext cx="266611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prstClr val="white"/>
                  </a:solidFill>
                  <a:effectLst>
                    <a:glow rad="190500">
                      <a:schemeClr val="tx1">
                        <a:alpha val="80000"/>
                      </a:schemeClr>
                    </a:glow>
                  </a:effectLst>
                </a:rPr>
                <a:t>Improved</a:t>
              </a:r>
              <a:br>
                <a:rPr lang="en-US" sz="3200" b="1" dirty="0">
                  <a:solidFill>
                    <a:prstClr val="white"/>
                  </a:solidFill>
                  <a:effectLst>
                    <a:glow rad="190500">
                      <a:schemeClr val="tx1">
                        <a:alpha val="80000"/>
                      </a:schemeClr>
                    </a:glow>
                  </a:effectLst>
                </a:rPr>
              </a:br>
              <a:r>
                <a:rPr lang="en-US" sz="3200" b="1" dirty="0">
                  <a:solidFill>
                    <a:prstClr val="white"/>
                  </a:solidFill>
                  <a:effectLst>
                    <a:glow rad="190500">
                      <a:schemeClr val="tx1">
                        <a:alpha val="80000"/>
                      </a:schemeClr>
                    </a:glow>
                  </a:effectLst>
                </a:rPr>
                <a:t>flyaway fiber</a:t>
              </a:r>
              <a:br>
                <a:rPr lang="en-US" sz="3200" b="1" dirty="0">
                  <a:solidFill>
                    <a:prstClr val="white"/>
                  </a:solidFill>
                  <a:effectLst>
                    <a:glow rad="190500">
                      <a:schemeClr val="tx1">
                        <a:alpha val="80000"/>
                      </a:schemeClr>
                    </a:glow>
                  </a:effectLst>
                </a:rPr>
              </a:br>
              <a:r>
                <a:rPr lang="en-US" sz="3200" b="1" dirty="0">
                  <a:solidFill>
                    <a:prstClr val="white"/>
                  </a:solidFill>
                  <a:effectLst>
                    <a:glow rad="190500">
                      <a:schemeClr val="tx1">
                        <a:alpha val="80000"/>
                      </a:schemeClr>
                    </a:glow>
                  </a:effectLst>
                </a:rPr>
                <a:t>model</a:t>
              </a:r>
              <a:endParaRPr lang="en-US" sz="2000" dirty="0">
                <a:effectLst>
                  <a:glow rad="190500">
                    <a:schemeClr val="tx1">
                      <a:alpha val="80000"/>
                    </a:schemeClr>
                  </a:glow>
                </a:effectLst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16560" y="2276872"/>
            <a:ext cx="21916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white"/>
                </a:solidFill>
                <a:effectLst>
                  <a:glow rad="190500">
                    <a:schemeClr val="tx1">
                      <a:alpha val="80000"/>
                    </a:schemeClr>
                  </a:glow>
                </a:effectLst>
              </a:rPr>
              <a:t>Parameter</a:t>
            </a:r>
            <a:br>
              <a:rPr lang="en-US" sz="3200" b="1" dirty="0">
                <a:solidFill>
                  <a:prstClr val="white"/>
                </a:solidFill>
                <a:effectLst>
                  <a:glow rad="190500">
                    <a:schemeClr val="tx1">
                      <a:alpha val="80000"/>
                    </a:schemeClr>
                  </a:glow>
                </a:effectLst>
              </a:rPr>
            </a:br>
            <a:r>
              <a:rPr lang="en-US" sz="3200" b="1" dirty="0">
                <a:solidFill>
                  <a:prstClr val="white"/>
                </a:solidFill>
                <a:effectLst>
                  <a:glow rad="190500">
                    <a:schemeClr val="tx1">
                      <a:alpha val="80000"/>
                    </a:schemeClr>
                  </a:glow>
                </a:effectLst>
              </a:rPr>
              <a:t>fitting</a:t>
            </a:r>
            <a:br>
              <a:rPr lang="en-US" sz="3200" b="1" dirty="0">
                <a:solidFill>
                  <a:prstClr val="white"/>
                </a:solidFill>
                <a:effectLst>
                  <a:glow rad="190500">
                    <a:schemeClr val="tx1">
                      <a:alpha val="80000"/>
                    </a:schemeClr>
                  </a:glow>
                </a:effectLst>
              </a:rPr>
            </a:br>
            <a:r>
              <a:rPr lang="en-US" sz="3200" b="1" dirty="0">
                <a:solidFill>
                  <a:prstClr val="white"/>
                </a:solidFill>
                <a:effectLst>
                  <a:glow rad="190500">
                    <a:schemeClr val="tx1">
                      <a:alpha val="80000"/>
                    </a:schemeClr>
                  </a:glow>
                </a:effectLst>
              </a:rPr>
              <a:t>algorithm</a:t>
            </a:r>
            <a:endParaRPr lang="en-US" sz="2000" dirty="0">
              <a:effectLst>
                <a:glow rad="190500">
                  <a:schemeClr val="tx1">
                    <a:alpha val="80000"/>
                  </a:schemeClr>
                </a:glo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17174" y="5149313"/>
            <a:ext cx="7757652" cy="1365552"/>
            <a:chOff x="2217174" y="5149313"/>
            <a:chExt cx="7757652" cy="1365552"/>
          </a:xfrm>
        </p:grpSpPr>
        <p:sp>
          <p:nvSpPr>
            <p:cNvPr id="11" name="Rounded Rectangle 10"/>
            <p:cNvSpPr/>
            <p:nvPr/>
          </p:nvSpPr>
          <p:spPr>
            <a:xfrm>
              <a:off x="2217175" y="5162884"/>
              <a:ext cx="7757651" cy="1350953"/>
            </a:xfrm>
            <a:prstGeom prst="round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217174" y="5163912"/>
              <a:ext cx="3281024" cy="1350953"/>
            </a:xfrm>
            <a:custGeom>
              <a:avLst/>
              <a:gdLst>
                <a:gd name="connsiteX0" fmla="*/ 225163 w 3281024"/>
                <a:gd name="connsiteY0" fmla="*/ 0 h 1350953"/>
                <a:gd name="connsiteX1" fmla="*/ 3281024 w 3281024"/>
                <a:gd name="connsiteY1" fmla="*/ 0 h 1350953"/>
                <a:gd name="connsiteX2" fmla="*/ 3281024 w 3281024"/>
                <a:gd name="connsiteY2" fmla="*/ 1350953 h 1350953"/>
                <a:gd name="connsiteX3" fmla="*/ 225163 w 3281024"/>
                <a:gd name="connsiteY3" fmla="*/ 1350953 h 1350953"/>
                <a:gd name="connsiteX4" fmla="*/ 0 w 3281024"/>
                <a:gd name="connsiteY4" fmla="*/ 1125790 h 1350953"/>
                <a:gd name="connsiteX5" fmla="*/ 0 w 3281024"/>
                <a:gd name="connsiteY5" fmla="*/ 225163 h 1350953"/>
                <a:gd name="connsiteX6" fmla="*/ 225163 w 3281024"/>
                <a:gd name="connsiteY6" fmla="*/ 0 h 135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81024" h="1350953">
                  <a:moveTo>
                    <a:pt x="225163" y="0"/>
                  </a:moveTo>
                  <a:lnTo>
                    <a:pt x="3281024" y="0"/>
                  </a:lnTo>
                  <a:lnTo>
                    <a:pt x="3281024" y="1350953"/>
                  </a:lnTo>
                  <a:lnTo>
                    <a:pt x="225163" y="1350953"/>
                  </a:lnTo>
                  <a:cubicBezTo>
                    <a:pt x="100809" y="1350953"/>
                    <a:pt x="0" y="1250144"/>
                    <a:pt x="0" y="1125790"/>
                  </a:cubicBezTo>
                  <a:lnTo>
                    <a:pt x="0" y="225163"/>
                  </a:lnTo>
                  <a:cubicBezTo>
                    <a:pt x="0" y="100809"/>
                    <a:pt x="100809" y="0"/>
                    <a:pt x="225163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217175" y="5157966"/>
              <a:ext cx="7757651" cy="1350953"/>
            </a:xfrm>
            <a:prstGeom prst="roundRect">
              <a:avLst/>
            </a:prstGeom>
            <a:noFill/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57260" y="5575861"/>
              <a:ext cx="32255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Our models enable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70000" y="5149313"/>
              <a:ext cx="37192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2"/>
                  </a:solidFill>
                </a:rPr>
                <a:t>compact</a:t>
              </a:r>
              <a:r>
                <a:rPr lang="en-US" sz="2400" dirty="0"/>
                <a:t> representation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70000" y="5979748"/>
              <a:ext cx="25571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2"/>
                  </a:solidFill>
                </a:rPr>
                <a:t>intuitive</a:t>
              </a:r>
              <a:r>
                <a:rPr lang="en-US" sz="2400" dirty="0"/>
                <a:t> editing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570000" y="5573060"/>
              <a:ext cx="29578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</a:t>
              </a:r>
              <a:r>
                <a:rPr lang="en-US" sz="2000" b="1" dirty="0">
                  <a:solidFill>
                    <a:schemeClr val="accent2"/>
                  </a:solidFill>
                </a:rPr>
                <a:t>22</a:t>
              </a:r>
              <a:r>
                <a:rPr lang="en-US" sz="2000" dirty="0">
                  <a:solidFill>
                    <a:schemeClr val="accent2"/>
                  </a:solidFill>
                </a:rPr>
                <a:t> </a:t>
              </a:r>
              <a:r>
                <a:rPr lang="en-US" sz="2000" b="1" dirty="0">
                  <a:solidFill>
                    <a:schemeClr val="accent2"/>
                  </a:solidFill>
                </a:rPr>
                <a:t>floats</a:t>
              </a:r>
              <a:r>
                <a:rPr lang="en-US" sz="2000" dirty="0"/>
                <a:t> per yarn type)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553502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(Preview)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92868" y="1021458"/>
            <a:ext cx="11206264" cy="1325511"/>
            <a:chOff x="492868" y="1021458"/>
            <a:chExt cx="11206264" cy="1325511"/>
          </a:xfrm>
        </p:grpSpPr>
        <p:sp>
          <p:nvSpPr>
            <p:cNvPr id="32" name="Rounded Rectangle 31"/>
            <p:cNvSpPr/>
            <p:nvPr/>
          </p:nvSpPr>
          <p:spPr>
            <a:xfrm>
              <a:off x="492868" y="1026085"/>
              <a:ext cx="11206264" cy="132088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026" y="1398462"/>
              <a:ext cx="2368052" cy="59201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731" y="1401330"/>
              <a:ext cx="2365887" cy="5914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059" y="1398462"/>
              <a:ext cx="2375291" cy="59382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599" y="1398463"/>
              <a:ext cx="2333625" cy="58340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680711" y="1164743"/>
              <a:ext cx="60625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accent2"/>
                  </a:solidFill>
                </a:rPr>
                <a:t>≈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579138" y="1159615"/>
              <a:ext cx="60625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accent2"/>
                  </a:solidFill>
                </a:rPr>
                <a:t>≈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01895" y="1951133"/>
              <a:ext cx="12442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Photograph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11998" y="1959738"/>
              <a:ext cx="24753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Rendered with our model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97579" y="1968279"/>
              <a:ext cx="12442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Photograph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81111" y="1951133"/>
              <a:ext cx="24753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Rendered with our model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53339" y="1021458"/>
              <a:ext cx="8531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Silk 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57280" y="1021458"/>
              <a:ext cx="8531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Silk 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240444" y="1405837"/>
              <a:ext cx="12827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Fitting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92868" y="2480832"/>
            <a:ext cx="11206264" cy="4211798"/>
            <a:chOff x="492868" y="2480832"/>
            <a:chExt cx="11206264" cy="4211798"/>
          </a:xfrm>
        </p:grpSpPr>
        <p:sp>
          <p:nvSpPr>
            <p:cNvPr id="33" name="Rounded Rectangle 32"/>
            <p:cNvSpPr/>
            <p:nvPr/>
          </p:nvSpPr>
          <p:spPr>
            <a:xfrm>
              <a:off x="492868" y="2480832"/>
              <a:ext cx="11206264" cy="4211798"/>
            </a:xfrm>
            <a:prstGeom prst="roundRect">
              <a:avLst>
                <a:gd name="adj" fmla="val 5581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475" y="2910810"/>
              <a:ext cx="3640153" cy="364015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68091" y="4374099"/>
              <a:ext cx="3762818" cy="71287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543912" y="2511343"/>
              <a:ext cx="11512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Original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271924" y="4468926"/>
              <a:ext cx="14013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Editing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9191903" y="2534539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Edited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158482" y="2879905"/>
            <a:ext cx="1584188" cy="3732041"/>
            <a:chOff x="6158482" y="2879905"/>
            <a:chExt cx="1584188" cy="373204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523126" y="4392403"/>
              <a:ext cx="3732041" cy="707046"/>
            </a:xfrm>
            <a:prstGeom prst="rect">
              <a:avLst/>
            </a:prstGeom>
          </p:spPr>
        </p:pic>
        <p:sp>
          <p:nvSpPr>
            <p:cNvPr id="26" name="Left Arrow 25"/>
            <p:cNvSpPr/>
            <p:nvPr/>
          </p:nvSpPr>
          <p:spPr>
            <a:xfrm flipH="1">
              <a:off x="6158482" y="4322906"/>
              <a:ext cx="808640" cy="820112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328" y="2940737"/>
            <a:ext cx="3609687" cy="360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751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04827" y="1206200"/>
            <a:ext cx="7182347" cy="2131585"/>
          </a:xfrm>
        </p:spPr>
        <p:txBody>
          <a:bodyPr>
            <a:normAutofit/>
          </a:bodyPr>
          <a:lstStyle/>
          <a:p>
            <a:pPr algn="l"/>
            <a:r>
              <a:rPr lang="en-US" sz="3600" b="0" dirty="0"/>
              <a:t>Background:</a:t>
            </a:r>
            <a:r>
              <a:rPr lang="en-US" sz="4000" b="0" dirty="0"/>
              <a:t/>
            </a:r>
            <a:br>
              <a:rPr lang="en-US" sz="4000" b="0" dirty="0"/>
            </a:br>
            <a:r>
              <a:rPr lang="en-US" sz="4800" dirty="0">
                <a:solidFill>
                  <a:schemeClr val="accent2"/>
                </a:solidFill>
              </a:rPr>
              <a:t>Procedural</a:t>
            </a:r>
            <a:r>
              <a:rPr lang="en-US" sz="4800" dirty="0"/>
              <a:t> Cloth Model</a:t>
            </a:r>
          </a:p>
        </p:txBody>
      </p:sp>
    </p:spTree>
    <p:extLst>
      <p:ext uri="{BB962C8B-B14F-4D97-AF65-F5344CB8AC3E}">
        <p14:creationId xmlns:p14="http://schemas.microsoft.com/office/powerpoint/2010/main" val="202476824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Yarns, Plies, and Fibers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871398" y="1384714"/>
            <a:ext cx="7289266" cy="2145664"/>
            <a:chOff x="1871398" y="1384714"/>
            <a:chExt cx="7289266" cy="2145664"/>
          </a:xfrm>
        </p:grpSpPr>
        <p:sp>
          <p:nvSpPr>
            <p:cNvPr id="9" name="TextBox 8"/>
            <p:cNvSpPr txBox="1"/>
            <p:nvPr/>
          </p:nvSpPr>
          <p:spPr>
            <a:xfrm>
              <a:off x="8291515" y="1384714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Ply 1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7" t="18066" r="3007" b="18024"/>
            <a:stretch/>
          </p:blipFill>
          <p:spPr>
            <a:xfrm>
              <a:off x="2789213" y="1502796"/>
              <a:ext cx="5573865" cy="202758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871398" y="2254977"/>
              <a:ext cx="9178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Yarn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91515" y="2316532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Ply 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91514" y="3064748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Ply 3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88705" y="4238838"/>
            <a:ext cx="7699494" cy="2165816"/>
            <a:chOff x="1988705" y="4238838"/>
            <a:chExt cx="7699494" cy="21658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482" y="4238838"/>
              <a:ext cx="5923722" cy="216581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88705" y="5060136"/>
              <a:ext cx="6832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Ply</a:t>
              </a:r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8951473" y="4238838"/>
              <a:ext cx="209190" cy="2165816"/>
            </a:xfrm>
            <a:prstGeom prst="rightBrace">
              <a:avLst>
                <a:gd name="adj1" fmla="val 32575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 rot="5400000">
              <a:off x="8937032" y="5090914"/>
              <a:ext cx="1040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Fibers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47334" y="1309816"/>
            <a:ext cx="7469662" cy="2884347"/>
            <a:chOff x="1847334" y="1309816"/>
            <a:chExt cx="7469662" cy="2884347"/>
          </a:xfrm>
        </p:grpSpPr>
        <p:sp>
          <p:nvSpPr>
            <p:cNvPr id="2" name="Rounded Rectangle 1"/>
            <p:cNvSpPr/>
            <p:nvPr/>
          </p:nvSpPr>
          <p:spPr>
            <a:xfrm>
              <a:off x="1847334" y="1309816"/>
              <a:ext cx="7469662" cy="2422682"/>
            </a:xfrm>
            <a:prstGeom prst="roundRect">
              <a:avLst>
                <a:gd name="adj" fmla="val 10801"/>
              </a:avLst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98015" y="3732498"/>
              <a:ext cx="29562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</a:rPr>
                <a:t>Model </a:t>
              </a:r>
              <a:r>
                <a:rPr lang="en-US" sz="2400" b="1" dirty="0">
                  <a:solidFill>
                    <a:schemeClr val="accent2"/>
                  </a:solidFill>
                </a:rPr>
                <a:t>procedurally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155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Yarn Generation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94521" y="4291877"/>
            <a:ext cx="7289266" cy="2145664"/>
            <a:chOff x="1871398" y="1384714"/>
            <a:chExt cx="7289266" cy="2145664"/>
          </a:xfrm>
        </p:grpSpPr>
        <p:sp>
          <p:nvSpPr>
            <p:cNvPr id="9" name="TextBox 8"/>
            <p:cNvSpPr txBox="1"/>
            <p:nvPr/>
          </p:nvSpPr>
          <p:spPr>
            <a:xfrm>
              <a:off x="8291515" y="1384714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Ply 1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7" t="18066" r="3007" b="18024"/>
            <a:stretch/>
          </p:blipFill>
          <p:spPr>
            <a:xfrm>
              <a:off x="2789213" y="1502796"/>
              <a:ext cx="5573865" cy="202758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871398" y="2254977"/>
              <a:ext cx="9178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Yarn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91515" y="2316532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Ply 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91514" y="3064748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Ply 3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94521" y="1348655"/>
            <a:ext cx="7699494" cy="2165816"/>
            <a:chOff x="1988705" y="4238838"/>
            <a:chExt cx="7699494" cy="21658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482" y="4238838"/>
              <a:ext cx="5923722" cy="216581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88705" y="5060136"/>
              <a:ext cx="6832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Ply</a:t>
              </a:r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8951473" y="4238838"/>
              <a:ext cx="209190" cy="2165816"/>
            </a:xfrm>
            <a:prstGeom prst="rightBrace">
              <a:avLst>
                <a:gd name="adj1" fmla="val 32575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 rot="5400000">
              <a:off x="8937032" y="5090914"/>
              <a:ext cx="1040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Fibers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177724" y="1767278"/>
            <a:ext cx="3677610" cy="13285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Step 1: Ply formation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How </a:t>
            </a:r>
            <a:r>
              <a:rPr lang="en-US" sz="2400" b="1" dirty="0"/>
              <a:t>fibers </a:t>
            </a:r>
            <a:r>
              <a:rPr lang="en-US" sz="2400" dirty="0"/>
              <a:t>are combined</a:t>
            </a:r>
            <a:br>
              <a:rPr lang="en-US" sz="2400" dirty="0"/>
            </a:br>
            <a:r>
              <a:rPr lang="en-US" sz="2400" dirty="0"/>
              <a:t>to form a </a:t>
            </a:r>
            <a:r>
              <a:rPr lang="en-US" sz="2400" b="1" dirty="0"/>
              <a:t>ply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77724" y="4790242"/>
            <a:ext cx="3506088" cy="13285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Step 2: Yarn formation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How </a:t>
            </a:r>
            <a:r>
              <a:rPr lang="en-US" sz="2400" b="1" dirty="0"/>
              <a:t>plies </a:t>
            </a:r>
            <a:r>
              <a:rPr lang="en-US" sz="2400" dirty="0"/>
              <a:t>are combined</a:t>
            </a:r>
            <a:br>
              <a:rPr lang="en-US" sz="2400" dirty="0"/>
            </a:br>
            <a:r>
              <a:rPr lang="en-US" sz="2400" dirty="0"/>
              <a:t>to form a </a:t>
            </a:r>
            <a:r>
              <a:rPr lang="en-US" sz="2400" b="1" dirty="0"/>
              <a:t>yarn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988705" y="4238838"/>
            <a:ext cx="7699494" cy="2165816"/>
            <a:chOff x="1988705" y="4238838"/>
            <a:chExt cx="7699494" cy="216581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482" y="4238838"/>
              <a:ext cx="5923722" cy="216581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988705" y="5060136"/>
              <a:ext cx="6832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Ply</a:t>
              </a:r>
            </a:p>
          </p:txBody>
        </p:sp>
        <p:sp>
          <p:nvSpPr>
            <p:cNvPr id="20" name="Right Brace 19"/>
            <p:cNvSpPr/>
            <p:nvPr/>
          </p:nvSpPr>
          <p:spPr>
            <a:xfrm>
              <a:off x="8951473" y="4238838"/>
              <a:ext cx="209190" cy="2165816"/>
            </a:xfrm>
            <a:prstGeom prst="rightBrace">
              <a:avLst>
                <a:gd name="adj1" fmla="val 32575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 rot="5400000">
              <a:off x="8937032" y="5090914"/>
              <a:ext cx="1040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Fibers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71398" y="1384714"/>
            <a:ext cx="7289266" cy="2145664"/>
            <a:chOff x="1871398" y="1384714"/>
            <a:chExt cx="7289266" cy="2145664"/>
          </a:xfrm>
        </p:grpSpPr>
        <p:sp>
          <p:nvSpPr>
            <p:cNvPr id="23" name="TextBox 22"/>
            <p:cNvSpPr txBox="1"/>
            <p:nvPr/>
          </p:nvSpPr>
          <p:spPr>
            <a:xfrm>
              <a:off x="8291515" y="1384714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Ply 1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7" t="18066" r="3007" b="18024"/>
            <a:stretch/>
          </p:blipFill>
          <p:spPr>
            <a:xfrm>
              <a:off x="2789213" y="1502796"/>
              <a:ext cx="5573865" cy="20275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871398" y="2254977"/>
              <a:ext cx="9178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Yarn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91515" y="2316532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Ply 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91514" y="3064748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Ply 3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73007" y="4176314"/>
            <a:ext cx="9045986" cy="2128174"/>
            <a:chOff x="1382180" y="4159608"/>
            <a:chExt cx="9045986" cy="2128174"/>
          </a:xfrm>
        </p:grpSpPr>
        <p:sp>
          <p:nvSpPr>
            <p:cNvPr id="2" name="TextBox 1"/>
            <p:cNvSpPr txBox="1"/>
            <p:nvPr/>
          </p:nvSpPr>
          <p:spPr>
            <a:xfrm>
              <a:off x="1382180" y="4746641"/>
              <a:ext cx="559961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b="1" dirty="0">
                  <a:solidFill>
                    <a:schemeClr val="accent2"/>
                  </a:solidFill>
                </a:rPr>
                <a:t>Fiber-level details </a:t>
              </a:r>
              <a:r>
                <a:rPr lang="en-US" sz="2800" dirty="0"/>
                <a:t>are</a:t>
              </a:r>
              <a:r>
                <a:rPr lang="en-US" sz="2800" b="1" dirty="0">
                  <a:solidFill>
                    <a:schemeClr val="accent2"/>
                  </a:solidFill>
                </a:rPr>
                <a:t> </a:t>
              </a:r>
              <a:r>
                <a:rPr lang="en-US" sz="2800" b="1" dirty="0"/>
                <a:t>important</a:t>
              </a:r>
              <a:br>
                <a:rPr lang="en-US" sz="2800" b="1" dirty="0"/>
              </a:br>
              <a:r>
                <a:rPr lang="en-US" sz="2800" dirty="0"/>
                <a:t>for realistic </a:t>
              </a:r>
              <a:r>
                <a:rPr lang="en-US" sz="2800" b="1" dirty="0"/>
                <a:t>close-up </a:t>
              </a:r>
              <a:r>
                <a:rPr lang="en-US" sz="2800" dirty="0"/>
                <a:t>appearance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507" y="4159608"/>
              <a:ext cx="2885659" cy="2128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6525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-0.13907 -0.4217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3" y="-2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289 0.4233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11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Ply Formation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8551217" y="1291281"/>
            <a:ext cx="2854446" cy="5214551"/>
            <a:chOff x="8551217" y="1291281"/>
            <a:chExt cx="2854446" cy="5214551"/>
          </a:xfrm>
        </p:grpSpPr>
        <p:sp>
          <p:nvSpPr>
            <p:cNvPr id="43" name="Rounded Rectangle 42"/>
            <p:cNvSpPr/>
            <p:nvPr/>
          </p:nvSpPr>
          <p:spPr>
            <a:xfrm>
              <a:off x="8551217" y="1291281"/>
              <a:ext cx="2854446" cy="5214551"/>
            </a:xfrm>
            <a:prstGeom prst="roundRect">
              <a:avLst>
                <a:gd name="adj" fmla="val 6933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604507" y="1397794"/>
              <a:ext cx="2747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Fiber-level</a:t>
              </a:r>
              <a:r>
                <a:rPr lang="en-US" sz="2400" dirty="0"/>
                <a:t> </a:t>
              </a:r>
              <a:r>
                <a:rPr lang="en-US" sz="2000" dirty="0" err="1"/>
                <a:t>params</a:t>
              </a:r>
              <a:endParaRPr lang="en-US" sz="2400" dirty="0"/>
            </a:p>
          </p:txBody>
        </p:sp>
      </p:grpSp>
      <p:pic>
        <p:nvPicPr>
          <p:cNvPr id="4" name="illu_revolution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5891" b="10137"/>
          <a:stretch/>
        </p:blipFill>
        <p:spPr>
          <a:xfrm>
            <a:off x="507659" y="2970608"/>
            <a:ext cx="5855368" cy="3687679"/>
          </a:xfrm>
          <a:prstGeom prst="rect">
            <a:avLst/>
          </a:prstGeom>
        </p:spPr>
      </p:pic>
      <p:pic>
        <p:nvPicPr>
          <p:cNvPr id="7" name="illu_revoluti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5891" b="10137"/>
          <a:stretch/>
        </p:blipFill>
        <p:spPr>
          <a:xfrm>
            <a:off x="507659" y="2970608"/>
            <a:ext cx="5855368" cy="368767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7616" y="1397794"/>
            <a:ext cx="5790368" cy="1456801"/>
            <a:chOff x="3200816" y="1547249"/>
            <a:chExt cx="5790368" cy="1456801"/>
          </a:xfrm>
        </p:grpSpPr>
        <p:sp>
          <p:nvSpPr>
            <p:cNvPr id="9" name="TextBox 8"/>
            <p:cNvSpPr txBox="1"/>
            <p:nvPr/>
          </p:nvSpPr>
          <p:spPr>
            <a:xfrm>
              <a:off x="3200816" y="1547249"/>
              <a:ext cx="20826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Each ply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00816" y="2357719"/>
              <a:ext cx="57903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contained in </a:t>
              </a:r>
              <a:r>
                <a:rPr lang="en-US" sz="3600" b="1" dirty="0"/>
                <a:t>circular cylinder</a:t>
              </a:r>
              <a:endParaRPr lang="en-US" sz="2800" b="1" dirty="0"/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98" y="1348655"/>
            <a:ext cx="5923722" cy="216581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flipV="1">
            <a:off x="2731093" y="1462815"/>
            <a:ext cx="2575541" cy="516287"/>
            <a:chOff x="2328153" y="3888965"/>
            <a:chExt cx="4588213" cy="919743"/>
          </a:xfrm>
        </p:grpSpPr>
        <p:sp>
          <p:nvSpPr>
            <p:cNvPr id="13" name="Freeform 12"/>
            <p:cNvSpPr/>
            <p:nvPr/>
          </p:nvSpPr>
          <p:spPr>
            <a:xfrm>
              <a:off x="2655651" y="3894307"/>
              <a:ext cx="4260715" cy="914401"/>
            </a:xfrm>
            <a:custGeom>
              <a:avLst/>
              <a:gdLst>
                <a:gd name="connsiteX0" fmla="*/ 0 w 4260715"/>
                <a:gd name="connsiteY0" fmla="*/ 0 h 914400"/>
                <a:gd name="connsiteX1" fmla="*/ 4260715 w 4260715"/>
                <a:gd name="connsiteY1" fmla="*/ 0 h 914400"/>
                <a:gd name="connsiteX2" fmla="*/ 4260715 w 4260715"/>
                <a:gd name="connsiteY2" fmla="*/ 914400 h 914400"/>
                <a:gd name="connsiteX3" fmla="*/ 0 w 4260715"/>
                <a:gd name="connsiteY3" fmla="*/ 914400 h 914400"/>
                <a:gd name="connsiteX4" fmla="*/ 327498 w 4260715"/>
                <a:gd name="connsiteY4" fmla="*/ 457200 h 914400"/>
                <a:gd name="connsiteX5" fmla="*/ 0 w 4260715"/>
                <a:gd name="connsiteY5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0715" h="914400">
                  <a:moveTo>
                    <a:pt x="0" y="0"/>
                  </a:moveTo>
                  <a:lnTo>
                    <a:pt x="4260715" y="0"/>
                  </a:lnTo>
                  <a:lnTo>
                    <a:pt x="4260715" y="914400"/>
                  </a:lnTo>
                  <a:lnTo>
                    <a:pt x="0" y="914400"/>
                  </a:lnTo>
                  <a:cubicBezTo>
                    <a:pt x="180872" y="914400"/>
                    <a:pt x="327498" y="709705"/>
                    <a:pt x="327498" y="457200"/>
                  </a:cubicBezTo>
                  <a:cubicBezTo>
                    <a:pt x="327498" y="204695"/>
                    <a:pt x="180872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rgbClr val="5B9BD5">
                    <a:alpha val="1000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328153" y="3894306"/>
              <a:ext cx="654996" cy="9144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4" idx="4"/>
              <a:endCxn id="13" idx="2"/>
            </p:cNvCxnSpPr>
            <p:nvPr/>
          </p:nvCxnSpPr>
          <p:spPr>
            <a:xfrm>
              <a:off x="2655651" y="4808706"/>
              <a:ext cx="4260715" cy="0"/>
            </a:xfrm>
            <a:prstGeom prst="line">
              <a:avLst/>
            </a:prstGeom>
            <a:ln w="25400">
              <a:gradFill flip="none" rotWithShape="1">
                <a:gsLst>
                  <a:gs pos="50000">
                    <a:srgbClr val="41719C">
                      <a:alpha val="10000"/>
                    </a:srgbClr>
                  </a:gs>
                  <a:gs pos="0">
                    <a:srgbClr val="41719C"/>
                  </a:gs>
                  <a:gs pos="100000">
                    <a:srgbClr val="41719C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655651" y="3888965"/>
              <a:ext cx="4260715" cy="0"/>
            </a:xfrm>
            <a:prstGeom prst="line">
              <a:avLst/>
            </a:prstGeom>
            <a:ln w="25400">
              <a:gradFill flip="none" rotWithShape="1">
                <a:gsLst>
                  <a:gs pos="50000">
                    <a:srgbClr val="41719C">
                      <a:alpha val="10000"/>
                    </a:srgbClr>
                  </a:gs>
                  <a:gs pos="0">
                    <a:srgbClr val="41719C"/>
                  </a:gs>
                  <a:gs pos="100000">
                    <a:srgbClr val="41719C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c 16"/>
            <p:cNvSpPr/>
            <p:nvPr/>
          </p:nvSpPr>
          <p:spPr>
            <a:xfrm>
              <a:off x="3743497" y="3890137"/>
              <a:ext cx="587357" cy="918571"/>
            </a:xfrm>
            <a:prstGeom prst="arc">
              <a:avLst>
                <a:gd name="adj1" fmla="val 16200000"/>
                <a:gd name="adj2" fmla="val 5559036"/>
              </a:avLst>
            </a:prstGeom>
            <a:ln w="19050">
              <a:solidFill>
                <a:srgbClr val="41719C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74120" y="5472498"/>
            <a:ext cx="1220064" cy="646331"/>
            <a:chOff x="374120" y="5472498"/>
            <a:chExt cx="1220064" cy="646331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1251284" y="5650651"/>
              <a:ext cx="342900" cy="1450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74120" y="5472498"/>
              <a:ext cx="8771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/>
                <a:t>Ply</a:t>
              </a:r>
              <a:br>
                <a:rPr lang="en-US" b="1" dirty="0"/>
              </a:br>
              <a:r>
                <a:rPr lang="en-US" b="1" dirty="0"/>
                <a:t>center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2987" r="3052"/>
          <a:stretch/>
        </p:blipFill>
        <p:spPr>
          <a:xfrm>
            <a:off x="8716567" y="1976103"/>
            <a:ext cx="2523749" cy="1313576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8716568" y="3458826"/>
            <a:ext cx="2523749" cy="2809380"/>
            <a:chOff x="8716568" y="3458826"/>
            <a:chExt cx="2523749" cy="28093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16568" y="3458826"/>
              <a:ext cx="2523749" cy="13184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16568" y="4952322"/>
              <a:ext cx="2523749" cy="1315884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6033463" y="3458826"/>
            <a:ext cx="2352408" cy="2809380"/>
            <a:chOff x="6319174" y="3458826"/>
            <a:chExt cx="2352408" cy="2809380"/>
          </a:xfrm>
        </p:grpSpPr>
        <p:sp>
          <p:nvSpPr>
            <p:cNvPr id="45" name="Left Brace 44"/>
            <p:cNvSpPr/>
            <p:nvPr/>
          </p:nvSpPr>
          <p:spPr>
            <a:xfrm>
              <a:off x="8391975" y="3458826"/>
              <a:ext cx="279607" cy="2809380"/>
            </a:xfrm>
            <a:prstGeom prst="leftBrace">
              <a:avLst>
                <a:gd name="adj1" fmla="val 78250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 rot="16200000">
              <a:off x="6835822" y="3881768"/>
              <a:ext cx="923330" cy="195662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r"/>
              <a:r>
                <a:rPr lang="en-US" sz="2400" dirty="0"/>
                <a:t>Adding</a:t>
              </a:r>
              <a:br>
                <a:rPr lang="en-US" sz="2400" dirty="0"/>
              </a:br>
              <a:r>
                <a:rPr lang="en-US" sz="2400" b="1" dirty="0"/>
                <a:t>irregularities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714910" y="5413615"/>
            <a:ext cx="4192458" cy="857986"/>
            <a:chOff x="1714910" y="5413615"/>
            <a:chExt cx="4192458" cy="857986"/>
          </a:xfrm>
        </p:grpSpPr>
        <p:sp>
          <p:nvSpPr>
            <p:cNvPr id="53" name="TextBox 52"/>
            <p:cNvSpPr txBox="1"/>
            <p:nvPr/>
          </p:nvSpPr>
          <p:spPr>
            <a:xfrm>
              <a:off x="3372283" y="5748381"/>
              <a:ext cx="10497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A ply</a:t>
              </a:r>
            </a:p>
          </p:txBody>
        </p:sp>
        <p:sp>
          <p:nvSpPr>
            <p:cNvPr id="55" name="Left Brace 54"/>
            <p:cNvSpPr/>
            <p:nvPr/>
          </p:nvSpPr>
          <p:spPr>
            <a:xfrm rot="14812981">
              <a:off x="3671335" y="3457190"/>
              <a:ext cx="279607" cy="4192458"/>
            </a:xfrm>
            <a:prstGeom prst="leftBrace">
              <a:avLst>
                <a:gd name="adj1" fmla="val 78250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767984" y="3694427"/>
            <a:ext cx="5994902" cy="2938537"/>
            <a:chOff x="1767984" y="3694427"/>
            <a:chExt cx="5994902" cy="2938537"/>
          </a:xfrm>
        </p:grpSpPr>
        <p:sp>
          <p:nvSpPr>
            <p:cNvPr id="11" name="TextBox 10"/>
            <p:cNvSpPr txBox="1"/>
            <p:nvPr/>
          </p:nvSpPr>
          <p:spPr>
            <a:xfrm>
              <a:off x="5047078" y="5863523"/>
              <a:ext cx="27158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Ply cross section</a:t>
              </a:r>
              <a:br>
                <a:rPr lang="en-US" sz="2400" b="1" dirty="0"/>
              </a:br>
              <a:r>
                <a:rPr lang="en-US" sz="2000" dirty="0"/>
                <a:t>(a disk)</a:t>
              </a:r>
              <a:endParaRPr lang="en-US" sz="2400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3648998" y="3707039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262887" y="3955775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Fiber</a:t>
              </a:r>
              <a:br>
                <a:rPr lang="en-US" dirty="0"/>
              </a:br>
              <a:r>
                <a:rPr lang="en-US" dirty="0"/>
                <a:t>center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V="1">
              <a:off x="2990675" y="3694427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225148" y="4118051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1767984" y="4652776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2489760" y="5428919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2947283" y="5291807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3822762" y="4939017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4878397" y="5146208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3124456" y="5885491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4295047" y="5863523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2912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01393 -0.10532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-527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45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45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Yarn Model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94521" y="4291877"/>
            <a:ext cx="7289266" cy="2145664"/>
            <a:chOff x="1871398" y="1384714"/>
            <a:chExt cx="7289266" cy="2145664"/>
          </a:xfrm>
        </p:grpSpPr>
        <p:sp>
          <p:nvSpPr>
            <p:cNvPr id="9" name="TextBox 8"/>
            <p:cNvSpPr txBox="1"/>
            <p:nvPr/>
          </p:nvSpPr>
          <p:spPr>
            <a:xfrm>
              <a:off x="8291515" y="1384714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Ply 1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7" t="18066" r="3007" b="18024"/>
            <a:stretch/>
          </p:blipFill>
          <p:spPr>
            <a:xfrm>
              <a:off x="2789213" y="1502796"/>
              <a:ext cx="5573865" cy="202758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871398" y="2254977"/>
              <a:ext cx="9178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Yarn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91515" y="2316532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Ply 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91514" y="3064748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Ply 3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94521" y="1348655"/>
            <a:ext cx="7699494" cy="2165816"/>
            <a:chOff x="1988705" y="4238838"/>
            <a:chExt cx="7699494" cy="21658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482" y="4238838"/>
              <a:ext cx="5923722" cy="216581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88705" y="5060136"/>
              <a:ext cx="6832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Ply</a:t>
              </a:r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8951473" y="4238838"/>
              <a:ext cx="209190" cy="2165816"/>
            </a:xfrm>
            <a:prstGeom prst="rightBrace">
              <a:avLst>
                <a:gd name="adj1" fmla="val 32575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 rot="5400000">
              <a:off x="8937032" y="5090914"/>
              <a:ext cx="1040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Fibers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177724" y="1767278"/>
            <a:ext cx="3677610" cy="13285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Step 1: Ply formation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How </a:t>
            </a:r>
            <a:r>
              <a:rPr lang="en-US" sz="2400" b="1" dirty="0"/>
              <a:t>fibers </a:t>
            </a:r>
            <a:r>
              <a:rPr lang="en-US" sz="2400" dirty="0"/>
              <a:t>are combined</a:t>
            </a:r>
            <a:br>
              <a:rPr lang="en-US" sz="2400" dirty="0"/>
            </a:br>
            <a:r>
              <a:rPr lang="en-US" sz="2400" dirty="0"/>
              <a:t>to form a </a:t>
            </a:r>
            <a:r>
              <a:rPr lang="en-US" sz="2400" b="1" dirty="0"/>
              <a:t>ply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77724" y="4790242"/>
            <a:ext cx="3506088" cy="13285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Step 2: Yarn formation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How </a:t>
            </a:r>
            <a:r>
              <a:rPr lang="en-US" sz="2400" b="1" dirty="0"/>
              <a:t>plies </a:t>
            </a:r>
            <a:r>
              <a:rPr lang="en-US" sz="2400" dirty="0"/>
              <a:t>are combined</a:t>
            </a:r>
            <a:br>
              <a:rPr lang="en-US" sz="2400" dirty="0"/>
            </a:br>
            <a:r>
              <a:rPr lang="en-US" sz="2400" dirty="0"/>
              <a:t>to form a </a:t>
            </a:r>
            <a:r>
              <a:rPr lang="en-US" sz="2400" b="1" dirty="0"/>
              <a:t>yarn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0" y="1008406"/>
            <a:ext cx="12192000" cy="2813375"/>
          </a:xfrm>
          <a:prstGeom prst="rect">
            <a:avLst/>
          </a:prstGeom>
          <a:solidFill>
            <a:srgbClr val="F2F2F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87" y="1754599"/>
            <a:ext cx="1953483" cy="13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101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Yarn Formation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41240" y="3003198"/>
            <a:ext cx="5294846" cy="3041033"/>
            <a:chOff x="3836035" y="3201727"/>
            <a:chExt cx="5082311" cy="2918966"/>
          </a:xfrm>
        </p:grpSpPr>
        <p:sp>
          <p:nvSpPr>
            <p:cNvPr id="51" name="TextBox 50"/>
            <p:cNvSpPr txBox="1"/>
            <p:nvPr/>
          </p:nvSpPr>
          <p:spPr>
            <a:xfrm>
              <a:off x="5477705" y="3201727"/>
              <a:ext cx="3016079" cy="50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Ply cross section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3147" y="3885340"/>
              <a:ext cx="3865199" cy="79864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/>
            <a:srcRect r="4102"/>
            <a:stretch/>
          </p:blipFill>
          <p:spPr>
            <a:xfrm>
              <a:off x="5199990" y="5450075"/>
              <a:ext cx="3718356" cy="670618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3956261" y="4028088"/>
              <a:ext cx="9733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Circle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836035" y="5554551"/>
              <a:ext cx="10935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Ellipse</a:t>
              </a:r>
            </a:p>
          </p:txBody>
        </p:sp>
        <p:sp>
          <p:nvSpPr>
            <p:cNvPr id="57" name="Left Arrow 56"/>
            <p:cNvSpPr/>
            <p:nvPr/>
          </p:nvSpPr>
          <p:spPr>
            <a:xfrm rot="5400000" flipH="1">
              <a:off x="6706923" y="4616065"/>
              <a:ext cx="557645" cy="901928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383286" y="3005341"/>
            <a:ext cx="4864515" cy="3793067"/>
            <a:chOff x="6373896" y="3047802"/>
            <a:chExt cx="4864515" cy="3793067"/>
          </a:xfrm>
        </p:grpSpPr>
        <p:sp>
          <p:nvSpPr>
            <p:cNvPr id="59" name="TextBox 58"/>
            <p:cNvSpPr txBox="1"/>
            <p:nvPr/>
          </p:nvSpPr>
          <p:spPr>
            <a:xfrm>
              <a:off x="7352008" y="3047802"/>
              <a:ext cx="21804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Ply twisting</a:t>
              </a:r>
            </a:p>
          </p:txBody>
        </p:sp>
        <p:pic>
          <p:nvPicPr>
            <p:cNvPr id="61" name="Picture 4" descr="http://etacar.put.poznan.pl/piotr.pieranski/Image15.gif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896" y="3381790"/>
              <a:ext cx="4136630" cy="3459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/>
            <p:cNvSpPr txBox="1"/>
            <p:nvPr/>
          </p:nvSpPr>
          <p:spPr>
            <a:xfrm>
              <a:off x="10342012" y="3309412"/>
              <a:ext cx="8963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yarn</a:t>
              </a:r>
              <a:br>
                <a:rPr lang="en-US" sz="2000" dirty="0"/>
              </a:br>
              <a:r>
                <a:rPr lang="en-US" sz="2000" dirty="0"/>
                <a:t>center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6"/>
            <a:srcRect l="29438" t="21372" r="26500" b="30912"/>
            <a:stretch/>
          </p:blipFill>
          <p:spPr>
            <a:xfrm>
              <a:off x="6847144" y="6287061"/>
              <a:ext cx="165206" cy="198248"/>
            </a:xfrm>
            <a:prstGeom prst="rect">
              <a:avLst/>
            </a:prstGeom>
          </p:spPr>
        </p:pic>
      </p:grpSp>
      <p:pic>
        <p:nvPicPr>
          <p:cNvPr id="41" name="Picture 40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6263" y="1137489"/>
            <a:ext cx="5619475" cy="1746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7463" y="6159058"/>
            <a:ext cx="4530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(Simulating the </a:t>
            </a:r>
            <a:r>
              <a:rPr lang="en-US" sz="2000" b="1" dirty="0"/>
              <a:t>compression</a:t>
            </a:r>
            <a:r>
              <a:rPr lang="en-US" sz="2000" dirty="0"/>
              <a:t> of plies)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94521" y="4291877"/>
            <a:ext cx="7289266" cy="2145664"/>
            <a:chOff x="1871398" y="1384714"/>
            <a:chExt cx="7289266" cy="2145664"/>
          </a:xfrm>
        </p:grpSpPr>
        <p:sp>
          <p:nvSpPr>
            <p:cNvPr id="19" name="TextBox 18"/>
            <p:cNvSpPr txBox="1"/>
            <p:nvPr/>
          </p:nvSpPr>
          <p:spPr>
            <a:xfrm>
              <a:off x="8291515" y="1384714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Ply 1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7" t="18066" r="3007" b="18024"/>
            <a:stretch/>
          </p:blipFill>
          <p:spPr>
            <a:xfrm>
              <a:off x="2789213" y="1502796"/>
              <a:ext cx="5573865" cy="20275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871398" y="2254977"/>
              <a:ext cx="9178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Yarn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291515" y="2316532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Ply 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91514" y="3064748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Ply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62225" y="1202859"/>
            <a:ext cx="4664765" cy="1700434"/>
            <a:chOff x="3762225" y="1202859"/>
            <a:chExt cx="4664765" cy="1700434"/>
          </a:xfrm>
        </p:grpSpPr>
        <p:sp>
          <p:nvSpPr>
            <p:cNvPr id="2" name="TextBox 1"/>
            <p:cNvSpPr txBox="1"/>
            <p:nvPr/>
          </p:nvSpPr>
          <p:spPr>
            <a:xfrm>
              <a:off x="4080063" y="1202859"/>
              <a:ext cx="40318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Ply-level</a:t>
              </a:r>
              <a:r>
                <a:rPr lang="en-US" sz="3200" dirty="0"/>
                <a:t> parameters</a:t>
              </a:r>
            </a:p>
          </p:txBody>
        </p:sp>
        <p:sp>
          <p:nvSpPr>
            <p:cNvPr id="24" name="Left Arrow 23"/>
            <p:cNvSpPr/>
            <p:nvPr/>
          </p:nvSpPr>
          <p:spPr>
            <a:xfrm rot="2758113" flipH="1">
              <a:off x="7640984" y="2117288"/>
              <a:ext cx="915799" cy="656212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sp>
          <p:nvSpPr>
            <p:cNvPr id="25" name="Left Arrow 24"/>
            <p:cNvSpPr/>
            <p:nvPr/>
          </p:nvSpPr>
          <p:spPr>
            <a:xfrm rot="18841887">
              <a:off x="3636439" y="2120170"/>
              <a:ext cx="907783" cy="656212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618673" y="176748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(shared by </a:t>
            </a:r>
            <a:r>
              <a:rPr lang="en-US" sz="2400" b="1" dirty="0">
                <a:solidFill>
                  <a:schemeClr val="accent2"/>
                </a:solidFill>
              </a:rPr>
              <a:t>all plies</a:t>
            </a:r>
            <a:r>
              <a:rPr lang="en-US" sz="2400" dirty="0">
                <a:solidFill>
                  <a:schemeClr val="accent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82140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812 -0.4935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4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Rendering of Cloth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30145" y="1465094"/>
            <a:ext cx="553170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prstClr val="black"/>
                </a:solidFill>
              </a:rPr>
              <a:t>Important</a:t>
            </a:r>
            <a:r>
              <a:rPr lang="en-US" sz="2800" dirty="0">
                <a:solidFill>
                  <a:prstClr val="black"/>
                </a:solidFill>
              </a:rPr>
              <a:t> for many applications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55414" y="2503232"/>
            <a:ext cx="3407860" cy="340786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/>
          </a:p>
        </p:txBody>
      </p:sp>
      <p:sp>
        <p:nvSpPr>
          <p:cNvPr id="5" name="Oval 4"/>
          <p:cNvSpPr/>
          <p:nvPr/>
        </p:nvSpPr>
        <p:spPr>
          <a:xfrm>
            <a:off x="4392071" y="2503232"/>
            <a:ext cx="3407860" cy="340786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/>
          </a:p>
        </p:txBody>
      </p:sp>
      <p:sp>
        <p:nvSpPr>
          <p:cNvPr id="6" name="Oval 5"/>
          <p:cNvSpPr/>
          <p:nvPr/>
        </p:nvSpPr>
        <p:spPr>
          <a:xfrm>
            <a:off x="8328727" y="2503232"/>
            <a:ext cx="3407860" cy="340786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9230" y="3914774"/>
            <a:ext cx="2940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white"/>
                </a:solidFill>
                <a:effectLst>
                  <a:glow rad="190500">
                    <a:schemeClr val="tx1">
                      <a:alpha val="80000"/>
                    </a:schemeClr>
                  </a:glow>
                </a:effectLst>
              </a:rPr>
              <a:t>Entertainment</a:t>
            </a:r>
            <a:endParaRPr lang="en-US" sz="2000" dirty="0">
              <a:effectLst>
                <a:glow rad="190500">
                  <a:schemeClr val="tx1">
                    <a:alpha val="80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56508" y="3914774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white"/>
                </a:solidFill>
                <a:effectLst>
                  <a:glow rad="190500">
                    <a:schemeClr val="tx1">
                      <a:alpha val="80000"/>
                    </a:schemeClr>
                  </a:glow>
                </a:effectLst>
              </a:rPr>
              <a:t>Online retail</a:t>
            </a:r>
            <a:endParaRPr lang="en-US" sz="2000" dirty="0">
              <a:effectLst>
                <a:glow rad="190500">
                  <a:schemeClr val="tx1">
                    <a:alpha val="80000"/>
                  </a:schemeClr>
                </a:glo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3938" y="3914773"/>
            <a:ext cx="2884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white"/>
                </a:solidFill>
                <a:effectLst>
                  <a:glow rad="190500">
                    <a:schemeClr val="tx1">
                      <a:alpha val="80000"/>
                    </a:schemeClr>
                  </a:glow>
                </a:effectLst>
              </a:rPr>
              <a:t>Textile design</a:t>
            </a:r>
            <a:endParaRPr lang="en-US" sz="2000" dirty="0">
              <a:effectLst>
                <a:glow rad="190500">
                  <a:schemeClr val="tx1">
                    <a:alpha val="8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24305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53291" y="1088855"/>
            <a:ext cx="52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Procedural</a:t>
            </a:r>
            <a:r>
              <a:rPr lang="en-US" sz="3200" dirty="0"/>
              <a:t> yarn generation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156398" y="1873074"/>
            <a:ext cx="3404149" cy="699501"/>
            <a:chOff x="3156398" y="1873074"/>
            <a:chExt cx="3404149" cy="699501"/>
          </a:xfrm>
        </p:grpSpPr>
        <p:sp>
          <p:nvSpPr>
            <p:cNvPr id="5" name="TextBox 4"/>
            <p:cNvSpPr txBox="1"/>
            <p:nvPr/>
          </p:nvSpPr>
          <p:spPr>
            <a:xfrm>
              <a:off x="5657735" y="1974317"/>
              <a:ext cx="902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Plies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 flipH="1">
              <a:off x="3156398" y="1873074"/>
              <a:ext cx="2263928" cy="699501"/>
            </a:xfrm>
            <a:prstGeom prst="lef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/>
                <a:t>Ply formation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791749" y="1838103"/>
            <a:ext cx="4094102" cy="3033465"/>
            <a:chOff x="6791749" y="1838103"/>
            <a:chExt cx="4094102" cy="3033465"/>
          </a:xfrm>
        </p:grpSpPr>
        <p:sp>
          <p:nvSpPr>
            <p:cNvPr id="15" name="TextBox 14"/>
            <p:cNvSpPr txBox="1"/>
            <p:nvPr/>
          </p:nvSpPr>
          <p:spPr>
            <a:xfrm>
              <a:off x="9256331" y="1838103"/>
              <a:ext cx="110959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Yarns</a:t>
              </a:r>
              <a:br>
                <a:rPr lang="en-US" sz="2400" b="1" dirty="0"/>
              </a:br>
              <a:r>
                <a:rPr lang="en-US" sz="2000" dirty="0"/>
                <a:t>(results)</a:t>
              </a:r>
              <a:endParaRPr lang="en-US" sz="24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6414" y="2620648"/>
              <a:ext cx="2149437" cy="53735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6413" y="3266191"/>
              <a:ext cx="2149437" cy="53735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6413" y="3911734"/>
              <a:ext cx="2149437" cy="53735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368542" y="4409903"/>
              <a:ext cx="8851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… …</a:t>
              </a:r>
            </a:p>
          </p:txBody>
        </p:sp>
        <p:sp>
          <p:nvSpPr>
            <p:cNvPr id="21" name="Left Arrow 20"/>
            <p:cNvSpPr/>
            <p:nvPr/>
          </p:nvSpPr>
          <p:spPr>
            <a:xfrm flipH="1">
              <a:off x="6791749" y="1855398"/>
              <a:ext cx="2263928" cy="699501"/>
            </a:xfrm>
            <a:prstGeom prst="lef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/>
                <a:t>Yarn formation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06149" y="1974317"/>
            <a:ext cx="2127876" cy="4477018"/>
            <a:chOff x="1306149" y="1974317"/>
            <a:chExt cx="2127876" cy="4477018"/>
          </a:xfrm>
        </p:grpSpPr>
        <p:grpSp>
          <p:nvGrpSpPr>
            <p:cNvPr id="11" name="Group 10"/>
            <p:cNvGrpSpPr/>
            <p:nvPr/>
          </p:nvGrpSpPr>
          <p:grpSpPr>
            <a:xfrm>
              <a:off x="1306149" y="2620648"/>
              <a:ext cx="2127876" cy="3430577"/>
              <a:chOff x="2798922" y="2980101"/>
              <a:chExt cx="2127876" cy="34305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/>
              <a:srcRect l="3452" r="3075"/>
              <a:stretch/>
            </p:blipFill>
            <p:spPr>
              <a:xfrm>
                <a:off x="2798922" y="2980101"/>
                <a:ext cx="2127876" cy="1113314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98922" y="4141488"/>
                <a:ext cx="2127876" cy="11116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98922" y="5301202"/>
                <a:ext cx="2127876" cy="1109476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1816089" y="1974317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Fibers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67248" y="6051225"/>
              <a:ext cx="20056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(</a:t>
              </a:r>
              <a:r>
                <a:rPr lang="en-US" sz="2000" b="1" dirty="0"/>
                <a:t>17</a:t>
              </a:r>
              <a:r>
                <a:rPr lang="en-US" sz="2000" dirty="0"/>
                <a:t> parameters)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035964" y="2620649"/>
            <a:ext cx="2149437" cy="2671882"/>
            <a:chOff x="5035964" y="2620649"/>
            <a:chExt cx="2149437" cy="26718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35964" y="2620649"/>
              <a:ext cx="2149437" cy="11165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35964" y="3782036"/>
              <a:ext cx="2149437" cy="111653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164494" y="4892421"/>
              <a:ext cx="18630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(</a:t>
              </a:r>
              <a:r>
                <a:rPr lang="en-US" sz="2000" b="1" dirty="0"/>
                <a:t>5</a:t>
              </a:r>
              <a:r>
                <a:rPr lang="en-US" sz="2000" dirty="0"/>
                <a:t> parameters)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514476" y="5589560"/>
            <a:ext cx="3163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22</a:t>
            </a:r>
            <a:r>
              <a:rPr lang="en-US" sz="2400" dirty="0"/>
              <a:t> parameters in total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748737" y="5030000"/>
            <a:ext cx="2908672" cy="1399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Challenge: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200" dirty="0"/>
              <a:t>hard to determine</a:t>
            </a:r>
            <a:br>
              <a:rPr lang="en-US" sz="2200" dirty="0"/>
            </a:br>
            <a:r>
              <a:rPr lang="en-US" sz="2200" dirty="0"/>
              <a:t>parameter values</a:t>
            </a:r>
          </a:p>
        </p:txBody>
      </p:sp>
      <p:pic>
        <p:nvPicPr>
          <p:cNvPr id="31" name="illu_revolu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2117" t="17369" b="18942"/>
          <a:stretch/>
        </p:blipFill>
        <p:spPr>
          <a:xfrm>
            <a:off x="4222614" y="2845324"/>
            <a:ext cx="5145928" cy="279688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720426" y="4784219"/>
            <a:ext cx="4192458" cy="857986"/>
            <a:chOff x="1714910" y="5413615"/>
            <a:chExt cx="4192458" cy="857986"/>
          </a:xfrm>
        </p:grpSpPr>
        <p:sp>
          <p:nvSpPr>
            <p:cNvPr id="35" name="TextBox 34"/>
            <p:cNvSpPr txBox="1"/>
            <p:nvPr/>
          </p:nvSpPr>
          <p:spPr>
            <a:xfrm>
              <a:off x="3372283" y="5748381"/>
              <a:ext cx="10497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A ply</a:t>
              </a:r>
            </a:p>
          </p:txBody>
        </p:sp>
        <p:sp>
          <p:nvSpPr>
            <p:cNvPr id="36" name="Left Brace 35"/>
            <p:cNvSpPr/>
            <p:nvPr/>
          </p:nvSpPr>
          <p:spPr>
            <a:xfrm rot="14812981">
              <a:off x="3671335" y="3457190"/>
              <a:ext cx="279607" cy="4192458"/>
            </a:xfrm>
            <a:prstGeom prst="leftBrace">
              <a:avLst>
                <a:gd name="adj1" fmla="val 78250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5557578"/>
      </p:ext>
    </p:extLst>
  </p:cSld>
  <p:clrMapOvr>
    <a:masterClrMapping/>
  </p:clrMapOvr>
  <p:transition spd="med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056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2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" presetClass="entr" presetSubtype="1" fill="hold" grpId="0" nodeType="after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2" fill="hold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</p:childTnLst>
            </p:cTn>
          </p:par>
        </p:tnLst>
        <p:bldLst>
          <p:bldP spid="26" grpId="0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056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2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" presetClass="entr" presetSubtype="1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2" fill="hold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</p:childTnLst>
            </p:cTn>
          </p:par>
        </p:tnLst>
        <p:bldLst>
          <p:bldP spid="26" grpId="0"/>
          <p:bldP spid="27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92195" y="1206200"/>
            <a:ext cx="9207610" cy="2131585"/>
          </a:xfrm>
        </p:spPr>
        <p:txBody>
          <a:bodyPr>
            <a:normAutofit/>
          </a:bodyPr>
          <a:lstStyle/>
          <a:p>
            <a:pPr algn="l"/>
            <a:r>
              <a:rPr lang="en-US" sz="3600" b="0" dirty="0"/>
              <a:t>Our Work:</a:t>
            </a:r>
            <a:r>
              <a:rPr lang="en-US" sz="4000" b="0" dirty="0"/>
              <a:t/>
            </a:r>
            <a:br>
              <a:rPr lang="en-US" sz="4000" b="0" dirty="0"/>
            </a:br>
            <a:r>
              <a:rPr lang="en-US" sz="4800" dirty="0">
                <a:solidFill>
                  <a:schemeClr val="accent2"/>
                </a:solidFill>
              </a:rPr>
              <a:t>Fitting</a:t>
            </a:r>
            <a:r>
              <a:rPr lang="en-US" sz="4800" b="0" dirty="0"/>
              <a:t> </a:t>
            </a:r>
            <a:r>
              <a:rPr lang="en-US" sz="4800" dirty="0"/>
              <a:t>Procedural Yarn Models</a:t>
            </a:r>
          </a:p>
        </p:txBody>
      </p:sp>
    </p:spTree>
    <p:extLst>
      <p:ext uri="{BB962C8B-B14F-4D97-AF65-F5344CB8AC3E}">
        <p14:creationId xmlns:p14="http://schemas.microsoft.com/office/powerpoint/2010/main" val="366423347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yarn generation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06149" y="1554324"/>
            <a:ext cx="9579702" cy="4213122"/>
            <a:chOff x="1306149" y="1838103"/>
            <a:chExt cx="9579702" cy="4213122"/>
          </a:xfrm>
        </p:grpSpPr>
        <p:grpSp>
          <p:nvGrpSpPr>
            <p:cNvPr id="30" name="Group 29"/>
            <p:cNvGrpSpPr/>
            <p:nvPr/>
          </p:nvGrpSpPr>
          <p:grpSpPr>
            <a:xfrm>
              <a:off x="3156398" y="1873074"/>
              <a:ext cx="3404149" cy="699501"/>
              <a:chOff x="3156398" y="1873074"/>
              <a:chExt cx="3404149" cy="69950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657735" y="1974317"/>
                <a:ext cx="9028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Plies</a:t>
                </a:r>
              </a:p>
            </p:txBody>
          </p:sp>
          <p:sp>
            <p:nvSpPr>
              <p:cNvPr id="20" name="Left Arrow 19"/>
              <p:cNvSpPr/>
              <p:nvPr/>
            </p:nvSpPr>
            <p:spPr>
              <a:xfrm flipH="1">
                <a:off x="3156398" y="1873074"/>
                <a:ext cx="2263928" cy="699501"/>
              </a:xfrm>
              <a:prstGeom prst="left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 dirty="0"/>
                  <a:t>Ply formation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6791749" y="1838103"/>
              <a:ext cx="4094102" cy="3033465"/>
              <a:chOff x="6791749" y="1838103"/>
              <a:chExt cx="4094102" cy="3033465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9256331" y="1838103"/>
                <a:ext cx="110959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Yarns</a:t>
                </a:r>
                <a:br>
                  <a:rPr lang="en-US" sz="2400" b="1" dirty="0"/>
                </a:br>
                <a:r>
                  <a:rPr lang="en-US" sz="2000" dirty="0"/>
                  <a:t>(results)</a:t>
                </a:r>
                <a:endParaRPr lang="en-US" sz="2400" dirty="0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6414" y="2620648"/>
                <a:ext cx="2149437" cy="537359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6413" y="3266191"/>
                <a:ext cx="2149437" cy="53735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6413" y="3911734"/>
                <a:ext cx="2149437" cy="537359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9368542" y="4409903"/>
                <a:ext cx="8851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… …</a:t>
                </a:r>
              </a:p>
            </p:txBody>
          </p:sp>
          <p:sp>
            <p:nvSpPr>
              <p:cNvPr id="21" name="Left Arrow 20"/>
              <p:cNvSpPr/>
              <p:nvPr/>
            </p:nvSpPr>
            <p:spPr>
              <a:xfrm flipH="1">
                <a:off x="6791749" y="1855398"/>
                <a:ext cx="2263928" cy="699501"/>
              </a:xfrm>
              <a:prstGeom prst="left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 dirty="0"/>
                  <a:t>Yarn formation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306149" y="1974317"/>
              <a:ext cx="2127876" cy="4076908"/>
              <a:chOff x="1306149" y="1974317"/>
              <a:chExt cx="2127876" cy="4076908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306149" y="2620648"/>
                <a:ext cx="2127876" cy="3430577"/>
                <a:chOff x="2798922" y="2980101"/>
                <a:chExt cx="2127876" cy="3430577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452" r="3075"/>
                <a:stretch/>
              </p:blipFill>
              <p:spPr>
                <a:xfrm>
                  <a:off x="2798922" y="2980101"/>
                  <a:ext cx="2127876" cy="1113314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98922" y="4141488"/>
                  <a:ext cx="2127876" cy="1111641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98922" y="5301202"/>
                  <a:ext cx="2127876" cy="1109476"/>
                </a:xfrm>
                <a:prstGeom prst="rect">
                  <a:avLst/>
                </a:prstGeom>
              </p:spPr>
            </p:pic>
          </p:grpSp>
          <p:sp>
            <p:nvSpPr>
              <p:cNvPr id="12" name="TextBox 11"/>
              <p:cNvSpPr txBox="1"/>
              <p:nvPr/>
            </p:nvSpPr>
            <p:spPr>
              <a:xfrm>
                <a:off x="1816089" y="1974317"/>
                <a:ext cx="11079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Fibers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5035964" y="2620649"/>
              <a:ext cx="2149437" cy="2277923"/>
              <a:chOff x="5035964" y="2620649"/>
              <a:chExt cx="2149437" cy="227792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35964" y="2620649"/>
                <a:ext cx="2149437" cy="1116536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35964" y="3782036"/>
                <a:ext cx="2149437" cy="1116536"/>
              </a:xfrm>
              <a:prstGeom prst="rect">
                <a:avLst/>
              </a:prstGeom>
            </p:spPr>
          </p:pic>
        </p:grpSp>
      </p:grpSp>
      <p:sp>
        <p:nvSpPr>
          <p:cNvPr id="31" name="Right Brace 30"/>
          <p:cNvSpPr/>
          <p:nvPr/>
        </p:nvSpPr>
        <p:spPr>
          <a:xfrm>
            <a:off x="3540758" y="2336868"/>
            <a:ext cx="245903" cy="3430578"/>
          </a:xfrm>
          <a:prstGeom prst="rightBrace">
            <a:avLst>
              <a:gd name="adj1" fmla="val 47727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849780" y="386749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35" name="Right Brace 34"/>
          <p:cNvSpPr/>
          <p:nvPr/>
        </p:nvSpPr>
        <p:spPr>
          <a:xfrm>
            <a:off x="7284644" y="2336869"/>
            <a:ext cx="253393" cy="2273028"/>
          </a:xfrm>
          <a:prstGeom prst="rightBrace">
            <a:avLst>
              <a:gd name="adj1" fmla="val 47727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596176" y="328871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350476" y="5206000"/>
            <a:ext cx="6841524" cy="917327"/>
          </a:xfrm>
          <a:prstGeom prst="rect">
            <a:avLst/>
          </a:prstGeom>
          <a:gradFill>
            <a:gsLst>
              <a:gs pos="0">
                <a:schemeClr val="accent4">
                  <a:lumMod val="75000"/>
                  <a:alpha val="0"/>
                </a:schemeClr>
              </a:gs>
              <a:gs pos="100000">
                <a:schemeClr val="accent4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073787" y="5403053"/>
            <a:ext cx="6118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</a:t>
            </a:r>
            <a:r>
              <a:rPr lang="en-US" sz="2800" b="1" dirty="0">
                <a:solidFill>
                  <a:schemeClr val="accent2"/>
                </a:solidFill>
              </a:rPr>
              <a:t>invert</a:t>
            </a:r>
            <a:r>
              <a:rPr lang="en-US" sz="2400" dirty="0"/>
              <a:t> this process for </a:t>
            </a:r>
            <a:r>
              <a:rPr lang="en-US" sz="2800" b="1" dirty="0"/>
              <a:t>model fitting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57555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35964" y="1571619"/>
            <a:ext cx="4019713" cy="3043174"/>
            <a:chOff x="5035964" y="1571619"/>
            <a:chExt cx="4019713" cy="3043174"/>
          </a:xfrm>
        </p:grpSpPr>
        <p:sp>
          <p:nvSpPr>
            <p:cNvPr id="5" name="TextBox 4"/>
            <p:cNvSpPr txBox="1"/>
            <p:nvPr/>
          </p:nvSpPr>
          <p:spPr>
            <a:xfrm>
              <a:off x="5657735" y="1690538"/>
              <a:ext cx="902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Plies</a:t>
              </a:r>
            </a:p>
          </p:txBody>
        </p:sp>
        <p:sp>
          <p:nvSpPr>
            <p:cNvPr id="21" name="Left Arrow 20"/>
            <p:cNvSpPr/>
            <p:nvPr/>
          </p:nvSpPr>
          <p:spPr>
            <a:xfrm>
              <a:off x="6791749" y="1571619"/>
              <a:ext cx="2263928" cy="699501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/>
                <a:t>Ply-level fitting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5035964" y="2336870"/>
              <a:ext cx="2149437" cy="2277923"/>
              <a:chOff x="5035964" y="2620649"/>
              <a:chExt cx="2149437" cy="227792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35964" y="2620649"/>
                <a:ext cx="2149437" cy="1116536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35964" y="3782036"/>
                <a:ext cx="2149437" cy="1116536"/>
              </a:xfrm>
              <a:prstGeom prst="rect">
                <a:avLst/>
              </a:prstGeom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7284644" y="2336869"/>
              <a:ext cx="1188695" cy="2273028"/>
              <a:chOff x="7284644" y="2336869"/>
              <a:chExt cx="1188695" cy="2273028"/>
            </a:xfrm>
          </p:grpSpPr>
          <p:sp>
            <p:nvSpPr>
              <p:cNvPr id="41" name="Right Brace 40"/>
              <p:cNvSpPr/>
              <p:nvPr/>
            </p:nvSpPr>
            <p:spPr>
              <a:xfrm>
                <a:off x="7284644" y="2336869"/>
                <a:ext cx="253393" cy="2273028"/>
              </a:xfrm>
              <a:prstGeom prst="rightBrace">
                <a:avLst>
                  <a:gd name="adj1" fmla="val 47727"/>
                  <a:gd name="adj2" fmla="val 50000"/>
                </a:avLst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596176" y="3288717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Output</a:t>
                </a: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4941656" y="4802553"/>
            <a:ext cx="2347058" cy="1385365"/>
            <a:chOff x="4941656" y="4802553"/>
            <a:chExt cx="2347058" cy="138536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656" y="4805577"/>
              <a:ext cx="2334970" cy="583742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9674" y="5220271"/>
              <a:ext cx="2334970" cy="583743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345951" y="5787808"/>
              <a:ext cx="15263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/>
                <a:t>Untied plies</a:t>
              </a:r>
              <a:endParaRPr lang="en-US" sz="2000" dirty="0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656" y="4802553"/>
              <a:ext cx="2347058" cy="58676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9205" y="5217131"/>
              <a:ext cx="2335439" cy="583859"/>
            </a:xfrm>
            <a:prstGeom prst="rect">
              <a:avLst/>
            </a:prstGeom>
          </p:spPr>
        </p:pic>
      </p:grpSp>
      <p:sp>
        <p:nvSpPr>
          <p:cNvPr id="49" name="Rectangle 48"/>
          <p:cNvSpPr/>
          <p:nvPr/>
        </p:nvSpPr>
        <p:spPr>
          <a:xfrm>
            <a:off x="4948260" y="1491915"/>
            <a:ext cx="4198933" cy="4696003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1306149" y="1589295"/>
            <a:ext cx="4114177" cy="4178151"/>
            <a:chOff x="1306149" y="1589295"/>
            <a:chExt cx="4114177" cy="4178151"/>
          </a:xfrm>
        </p:grpSpPr>
        <p:sp>
          <p:nvSpPr>
            <p:cNvPr id="20" name="Left Arrow 19"/>
            <p:cNvSpPr/>
            <p:nvPr/>
          </p:nvSpPr>
          <p:spPr>
            <a:xfrm>
              <a:off x="3156398" y="1589295"/>
              <a:ext cx="2263928" cy="699501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/>
                <a:t>Fiber-level fitting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06149" y="2336869"/>
              <a:ext cx="2127876" cy="3430577"/>
              <a:chOff x="2798922" y="2980101"/>
              <a:chExt cx="2127876" cy="34305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/>
              <a:srcRect l="3452" r="3075"/>
              <a:stretch/>
            </p:blipFill>
            <p:spPr>
              <a:xfrm>
                <a:off x="2798922" y="2980101"/>
                <a:ext cx="2127876" cy="1113314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98922" y="4141488"/>
                <a:ext cx="2127876" cy="11116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98922" y="5301202"/>
                <a:ext cx="2127876" cy="1109476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1816089" y="1690538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Fibers</a:t>
              </a:r>
            </a:p>
          </p:txBody>
        </p:sp>
        <p:sp>
          <p:nvSpPr>
            <p:cNvPr id="44" name="Right Brace 43"/>
            <p:cNvSpPr/>
            <p:nvPr/>
          </p:nvSpPr>
          <p:spPr>
            <a:xfrm>
              <a:off x="3540758" y="2336868"/>
              <a:ext cx="245903" cy="3430578"/>
            </a:xfrm>
            <a:prstGeom prst="rightBrace">
              <a:avLst>
                <a:gd name="adj1" fmla="val 47727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49780" y="386749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Output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591208" y="1554324"/>
            <a:ext cx="2438329" cy="2141859"/>
            <a:chOff x="8591208" y="1554324"/>
            <a:chExt cx="2438329" cy="2141859"/>
          </a:xfrm>
        </p:grpSpPr>
        <p:sp>
          <p:nvSpPr>
            <p:cNvPr id="15" name="TextBox 14"/>
            <p:cNvSpPr txBox="1"/>
            <p:nvPr/>
          </p:nvSpPr>
          <p:spPr>
            <a:xfrm>
              <a:off x="9299292" y="1554324"/>
              <a:ext cx="10236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Yarns</a:t>
              </a:r>
              <a:br>
                <a:rPr lang="en-US" sz="2400" b="1" dirty="0"/>
              </a:br>
              <a:r>
                <a:rPr lang="en-US" sz="2000" dirty="0"/>
                <a:t>(input)</a:t>
              </a:r>
              <a:endParaRPr lang="en-US" sz="2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864395" y="2988297"/>
              <a:ext cx="18934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Measured yarn</a:t>
              </a:r>
              <a:br>
                <a:rPr lang="en-US" sz="2000" dirty="0"/>
              </a:br>
              <a:r>
                <a:rPr lang="en-US" sz="2000" dirty="0"/>
                <a:t>geometry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91208" y="2404681"/>
              <a:ext cx="2438329" cy="611635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8575238" y="3802016"/>
            <a:ext cx="2471777" cy="1828356"/>
            <a:chOff x="8575238" y="3802016"/>
            <a:chExt cx="2471777" cy="1828356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" t="2408" r="50951" b="65551"/>
            <a:stretch/>
          </p:blipFill>
          <p:spPr>
            <a:xfrm>
              <a:off x="8575238" y="4620900"/>
              <a:ext cx="2471777" cy="609362"/>
            </a:xfrm>
            <a:prstGeom prst="rect">
              <a:avLst/>
            </a:prstGeom>
          </p:spPr>
        </p:pic>
        <p:sp>
          <p:nvSpPr>
            <p:cNvPr id="52" name="Left Arrow 51"/>
            <p:cNvSpPr/>
            <p:nvPr/>
          </p:nvSpPr>
          <p:spPr>
            <a:xfrm rot="16200000" flipH="1">
              <a:off x="9487610" y="3797426"/>
              <a:ext cx="647032" cy="656212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727335" y="5230262"/>
              <a:ext cx="21675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Physical samples</a:t>
              </a:r>
            </a:p>
          </p:txBody>
        </p:sp>
      </p:grpSp>
      <p:sp>
        <p:nvSpPr>
          <p:cNvPr id="57" name="Freeform 56"/>
          <p:cNvSpPr/>
          <p:nvPr/>
        </p:nvSpPr>
        <p:spPr>
          <a:xfrm>
            <a:off x="1132223" y="1443787"/>
            <a:ext cx="4354177" cy="4553954"/>
          </a:xfrm>
          <a:custGeom>
            <a:avLst/>
            <a:gdLst>
              <a:gd name="connsiteX0" fmla="*/ 3193130 w 4354177"/>
              <a:gd name="connsiteY0" fmla="*/ 0 h 4553954"/>
              <a:gd name="connsiteX1" fmla="*/ 4354177 w 4354177"/>
              <a:gd name="connsiteY1" fmla="*/ 0 h 4553954"/>
              <a:gd name="connsiteX2" fmla="*/ 4354177 w 4354177"/>
              <a:gd name="connsiteY2" fmla="*/ 827331 h 4553954"/>
              <a:gd name="connsiteX3" fmla="*/ 3682990 w 4354177"/>
              <a:gd name="connsiteY3" fmla="*/ 827331 h 4553954"/>
              <a:gd name="connsiteX4" fmla="*/ 3682990 w 4354177"/>
              <a:gd name="connsiteY4" fmla="*/ 4553954 h 4553954"/>
              <a:gd name="connsiteX5" fmla="*/ 0 w 4354177"/>
              <a:gd name="connsiteY5" fmla="*/ 4553954 h 4553954"/>
              <a:gd name="connsiteX6" fmla="*/ 0 w 4354177"/>
              <a:gd name="connsiteY6" fmla="*/ 1 h 4553954"/>
              <a:gd name="connsiteX7" fmla="*/ 3193130 w 4354177"/>
              <a:gd name="connsiteY7" fmla="*/ 1 h 455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4177" h="4553954">
                <a:moveTo>
                  <a:pt x="3193130" y="0"/>
                </a:moveTo>
                <a:lnTo>
                  <a:pt x="4354177" y="0"/>
                </a:lnTo>
                <a:lnTo>
                  <a:pt x="4354177" y="827331"/>
                </a:lnTo>
                <a:lnTo>
                  <a:pt x="3682990" y="827331"/>
                </a:lnTo>
                <a:lnTo>
                  <a:pt x="3682990" y="4553954"/>
                </a:lnTo>
                <a:lnTo>
                  <a:pt x="0" y="4553954"/>
                </a:lnTo>
                <a:lnTo>
                  <a:pt x="0" y="1"/>
                </a:lnTo>
                <a:lnTo>
                  <a:pt x="3193130" y="1"/>
                </a:lnTo>
                <a:close/>
              </a:path>
            </a:pathLst>
          </a:cu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76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7" grpId="0" animBg="1"/>
      <p:bldP spid="5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Acquisition of Yarn Geometry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21268" y="1117341"/>
            <a:ext cx="4549465" cy="1589386"/>
            <a:chOff x="3821268" y="1717365"/>
            <a:chExt cx="4549465" cy="15893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" t="2408" r="50951" b="65551"/>
            <a:stretch/>
          </p:blipFill>
          <p:spPr>
            <a:xfrm>
              <a:off x="3821268" y="1717365"/>
              <a:ext cx="4549465" cy="112156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556956" y="2845086"/>
              <a:ext cx="3078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Our acquisition setup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821268" y="2721345"/>
            <a:ext cx="5940677" cy="2369337"/>
            <a:chOff x="3821268" y="2721345"/>
            <a:chExt cx="5940677" cy="2369337"/>
          </a:xfrm>
        </p:grpSpPr>
        <p:grpSp>
          <p:nvGrpSpPr>
            <p:cNvPr id="17" name="Group 16"/>
            <p:cNvGrpSpPr/>
            <p:nvPr/>
          </p:nvGrpSpPr>
          <p:grpSpPr>
            <a:xfrm>
              <a:off x="3821268" y="3507448"/>
              <a:ext cx="4549465" cy="1583234"/>
              <a:chOff x="4969047" y="2840009"/>
              <a:chExt cx="4549465" cy="158323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86" t="2926" r="656" b="65033"/>
              <a:stretch/>
            </p:blipFill>
            <p:spPr>
              <a:xfrm>
                <a:off x="4969047" y="2840009"/>
                <a:ext cx="4549465" cy="1121569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362493" y="3961578"/>
                <a:ext cx="37625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Fiber density &amp; orientation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748739" y="2721345"/>
              <a:ext cx="4013206" cy="693691"/>
              <a:chOff x="5748739" y="2721345"/>
              <a:chExt cx="4013206" cy="693691"/>
            </a:xfrm>
          </p:grpSpPr>
          <p:sp>
            <p:nvSpPr>
              <p:cNvPr id="24" name="Left Arrow 23"/>
              <p:cNvSpPr/>
              <p:nvPr/>
            </p:nvSpPr>
            <p:spPr>
              <a:xfrm rot="16200000">
                <a:off x="5749153" y="2720931"/>
                <a:ext cx="693691" cy="694520"/>
              </a:xfrm>
              <a:prstGeom prst="leftArrow">
                <a:avLst/>
              </a:prstGeom>
              <a:gradFill>
                <a:gsLst>
                  <a:gs pos="0">
                    <a:schemeClr val="accent2">
                      <a:lumMod val="75000"/>
                      <a:alpha val="80000"/>
                    </a:schemeClr>
                  </a:gs>
                  <a:gs pos="100000">
                    <a:srgbClr val="EA6B14">
                      <a:alpha val="80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436804" y="2817070"/>
                <a:ext cx="33251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Micro CT</a:t>
                </a:r>
                <a:r>
                  <a:rPr lang="en-US" sz="2000" dirty="0"/>
                  <a:t> [Zhao et al. 2011]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6672815" y="4643981"/>
            <a:ext cx="4568842" cy="2136795"/>
            <a:chOff x="6672815" y="4643981"/>
            <a:chExt cx="4568842" cy="2136795"/>
          </a:xfrm>
        </p:grpSpPr>
        <p:grpSp>
          <p:nvGrpSpPr>
            <p:cNvPr id="19" name="Group 18"/>
            <p:cNvGrpSpPr/>
            <p:nvPr/>
          </p:nvGrpSpPr>
          <p:grpSpPr>
            <a:xfrm>
              <a:off x="6672815" y="5257494"/>
              <a:ext cx="4549465" cy="1523282"/>
              <a:chOff x="7005637" y="4940853"/>
              <a:chExt cx="4549465" cy="152328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39" t="56668" r="503" b="14122"/>
              <a:stretch/>
            </p:blipFill>
            <p:spPr>
              <a:xfrm>
                <a:off x="7005637" y="4940853"/>
                <a:ext cx="4549465" cy="1022449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7850429" y="6002470"/>
                <a:ext cx="28598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Tracked ply centers</a:t>
                </a:r>
              </a:p>
            </p:txBody>
          </p:sp>
        </p:grpSp>
        <p:sp>
          <p:nvSpPr>
            <p:cNvPr id="22" name="Left Arrow 21"/>
            <p:cNvSpPr/>
            <p:nvPr/>
          </p:nvSpPr>
          <p:spPr>
            <a:xfrm rot="13536184">
              <a:off x="8397187" y="4643567"/>
              <a:ext cx="693691" cy="694520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064458" y="4649802"/>
              <a:ext cx="21771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[Zhao et al. 2012]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69721" y="4638265"/>
            <a:ext cx="4549465" cy="2142511"/>
            <a:chOff x="969721" y="4638265"/>
            <a:chExt cx="4549465" cy="2142511"/>
          </a:xfrm>
        </p:grpSpPr>
        <p:grpSp>
          <p:nvGrpSpPr>
            <p:cNvPr id="18" name="Group 17"/>
            <p:cNvGrpSpPr/>
            <p:nvPr/>
          </p:nvGrpSpPr>
          <p:grpSpPr>
            <a:xfrm>
              <a:off x="969721" y="5244602"/>
              <a:ext cx="4549465" cy="1536174"/>
              <a:chOff x="1302543" y="4927961"/>
              <a:chExt cx="4549465" cy="153617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" t="55444" r="51103" b="15346"/>
              <a:stretch/>
            </p:blipFill>
            <p:spPr>
              <a:xfrm>
                <a:off x="1302543" y="4927961"/>
                <a:ext cx="4549465" cy="1022449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996553" y="6002470"/>
                <a:ext cx="3161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Extracted fiber curves</a:t>
                </a:r>
              </a:p>
            </p:txBody>
          </p:sp>
        </p:grpSp>
        <p:sp>
          <p:nvSpPr>
            <p:cNvPr id="21" name="Left Arrow 20"/>
            <p:cNvSpPr/>
            <p:nvPr/>
          </p:nvSpPr>
          <p:spPr>
            <a:xfrm rot="8063816" flipH="1">
              <a:off x="3100122" y="4641185"/>
              <a:ext cx="700359" cy="694520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97703" y="4649802"/>
              <a:ext cx="21226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accent2"/>
                  </a:solidFill>
                </a:rPr>
                <a:t>Previous paper!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3024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Ply-Level Fitting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306149" y="1589295"/>
            <a:ext cx="4114177" cy="4178151"/>
            <a:chOff x="1306149" y="1589295"/>
            <a:chExt cx="4114177" cy="4178151"/>
          </a:xfrm>
        </p:grpSpPr>
        <p:sp>
          <p:nvSpPr>
            <p:cNvPr id="20" name="Left Arrow 19"/>
            <p:cNvSpPr/>
            <p:nvPr/>
          </p:nvSpPr>
          <p:spPr>
            <a:xfrm>
              <a:off x="3156398" y="1589295"/>
              <a:ext cx="2263928" cy="699501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/>
                <a:t>Fiber-level fitting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06149" y="2336869"/>
              <a:ext cx="2127876" cy="3430577"/>
              <a:chOff x="2798922" y="2980101"/>
              <a:chExt cx="2127876" cy="34305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/>
              <a:srcRect l="3452" r="3075"/>
              <a:stretch/>
            </p:blipFill>
            <p:spPr>
              <a:xfrm>
                <a:off x="2798922" y="2980101"/>
                <a:ext cx="2127876" cy="1113314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8922" y="4141488"/>
                <a:ext cx="2127876" cy="11116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8922" y="5301202"/>
                <a:ext cx="2127876" cy="1109476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1816089" y="1690538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Fibers</a:t>
              </a:r>
            </a:p>
          </p:txBody>
        </p:sp>
        <p:sp>
          <p:nvSpPr>
            <p:cNvPr id="44" name="Right Brace 43"/>
            <p:cNvSpPr/>
            <p:nvPr/>
          </p:nvSpPr>
          <p:spPr>
            <a:xfrm>
              <a:off x="3540758" y="2336868"/>
              <a:ext cx="245903" cy="3430578"/>
            </a:xfrm>
            <a:prstGeom prst="rightBrace">
              <a:avLst>
                <a:gd name="adj1" fmla="val 47727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49780" y="386749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Output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575238" y="3802016"/>
            <a:ext cx="2471777" cy="1828356"/>
            <a:chOff x="8575238" y="3802016"/>
            <a:chExt cx="2471777" cy="1828356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" t="2408" r="50951" b="65551"/>
            <a:stretch/>
          </p:blipFill>
          <p:spPr>
            <a:xfrm>
              <a:off x="8575238" y="4620900"/>
              <a:ext cx="2471777" cy="609362"/>
            </a:xfrm>
            <a:prstGeom prst="rect">
              <a:avLst/>
            </a:prstGeom>
          </p:spPr>
        </p:pic>
        <p:sp>
          <p:nvSpPr>
            <p:cNvPr id="52" name="Left Arrow 51"/>
            <p:cNvSpPr/>
            <p:nvPr/>
          </p:nvSpPr>
          <p:spPr>
            <a:xfrm rot="16200000" flipH="1">
              <a:off x="9487610" y="3797426"/>
              <a:ext cx="647032" cy="656212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727335" y="5230262"/>
              <a:ext cx="21675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Physical samples</a:t>
              </a:r>
            </a:p>
          </p:txBody>
        </p:sp>
      </p:grpSp>
      <p:sp>
        <p:nvSpPr>
          <p:cNvPr id="49" name="Rectangle 48"/>
          <p:cNvSpPr/>
          <p:nvPr/>
        </p:nvSpPr>
        <p:spPr>
          <a:xfrm>
            <a:off x="0" y="1037617"/>
            <a:ext cx="12192000" cy="5531796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8591208" y="1554324"/>
            <a:ext cx="2438329" cy="2141859"/>
            <a:chOff x="8591208" y="1554324"/>
            <a:chExt cx="2438329" cy="2141859"/>
          </a:xfrm>
        </p:grpSpPr>
        <p:sp>
          <p:nvSpPr>
            <p:cNvPr id="57" name="TextBox 56"/>
            <p:cNvSpPr txBox="1"/>
            <p:nvPr/>
          </p:nvSpPr>
          <p:spPr>
            <a:xfrm>
              <a:off x="9299292" y="1554324"/>
              <a:ext cx="10236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Yarns</a:t>
              </a:r>
              <a:br>
                <a:rPr lang="en-US" sz="2400" b="1" dirty="0"/>
              </a:br>
              <a:r>
                <a:rPr lang="en-US" sz="2000" dirty="0"/>
                <a:t>(input)</a:t>
              </a:r>
              <a:endParaRPr lang="en-US" sz="24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864395" y="2988297"/>
              <a:ext cx="18934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Measured yarn</a:t>
              </a:r>
              <a:br>
                <a:rPr lang="en-US" sz="2000" dirty="0"/>
              </a:br>
              <a:r>
                <a:rPr lang="en-US" sz="2000" dirty="0"/>
                <a:t>geometry</a:t>
              </a: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91208" y="2404681"/>
              <a:ext cx="2438329" cy="611635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035964" y="1571619"/>
            <a:ext cx="4019713" cy="3043174"/>
            <a:chOff x="5035964" y="1571619"/>
            <a:chExt cx="4019713" cy="3043174"/>
          </a:xfrm>
        </p:grpSpPr>
        <p:sp>
          <p:nvSpPr>
            <p:cNvPr id="5" name="TextBox 4"/>
            <p:cNvSpPr txBox="1"/>
            <p:nvPr/>
          </p:nvSpPr>
          <p:spPr>
            <a:xfrm>
              <a:off x="5657735" y="1690538"/>
              <a:ext cx="902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Plies</a:t>
              </a:r>
            </a:p>
          </p:txBody>
        </p:sp>
        <p:sp>
          <p:nvSpPr>
            <p:cNvPr id="21" name="Left Arrow 20"/>
            <p:cNvSpPr/>
            <p:nvPr/>
          </p:nvSpPr>
          <p:spPr>
            <a:xfrm>
              <a:off x="6791749" y="1571619"/>
              <a:ext cx="2263928" cy="699501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/>
                <a:t>Ply-level fitting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5035964" y="2336870"/>
              <a:ext cx="2149437" cy="2277923"/>
              <a:chOff x="5035964" y="2620649"/>
              <a:chExt cx="2149437" cy="227792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35964" y="2620649"/>
                <a:ext cx="2149437" cy="1116536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35964" y="3782036"/>
                <a:ext cx="2149437" cy="1116536"/>
              </a:xfrm>
              <a:prstGeom prst="rect">
                <a:avLst/>
              </a:prstGeom>
            </p:spPr>
          </p:pic>
        </p:grpSp>
      </p:grpSp>
      <p:grpSp>
        <p:nvGrpSpPr>
          <p:cNvPr id="46" name="Group 45"/>
          <p:cNvGrpSpPr/>
          <p:nvPr/>
        </p:nvGrpSpPr>
        <p:grpSpPr>
          <a:xfrm>
            <a:off x="7284644" y="2336869"/>
            <a:ext cx="1188695" cy="2273028"/>
            <a:chOff x="7284644" y="2336869"/>
            <a:chExt cx="1188695" cy="2273028"/>
          </a:xfrm>
        </p:grpSpPr>
        <p:sp>
          <p:nvSpPr>
            <p:cNvPr id="41" name="Right Brace 40"/>
            <p:cNvSpPr/>
            <p:nvPr/>
          </p:nvSpPr>
          <p:spPr>
            <a:xfrm>
              <a:off x="7284644" y="2336869"/>
              <a:ext cx="253393" cy="2273028"/>
            </a:xfrm>
            <a:prstGeom prst="rightBrace">
              <a:avLst>
                <a:gd name="adj1" fmla="val 47727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596176" y="3288717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Output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941656" y="4802553"/>
            <a:ext cx="2347058" cy="1385365"/>
            <a:chOff x="4941656" y="4802553"/>
            <a:chExt cx="2347058" cy="138536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656" y="4805577"/>
              <a:ext cx="2334970" cy="58374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9674" y="5220271"/>
              <a:ext cx="2334970" cy="583743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345951" y="5787808"/>
              <a:ext cx="15263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/>
                <a:t>Untied plies</a:t>
              </a:r>
              <a:endParaRPr lang="en-US" sz="20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656" y="4802553"/>
              <a:ext cx="2347058" cy="58676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9205" y="5217131"/>
              <a:ext cx="2335439" cy="583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12534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Ply-Level Fitting: Outline</a:t>
            </a:r>
          </a:p>
        </p:txBody>
      </p:sp>
      <p:pic>
        <p:nvPicPr>
          <p:cNvPr id="15" name="Picture 14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40" y="2119273"/>
            <a:ext cx="3621454" cy="908351"/>
          </a:xfrm>
          <a:prstGeom prst="rect">
            <a:avLst/>
          </a:prstGeom>
        </p:spPr>
      </p:pic>
      <p:pic>
        <p:nvPicPr>
          <p:cNvPr id="9" name="Picture 8" hidden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423" y="1802237"/>
            <a:ext cx="3621338" cy="1542422"/>
          </a:xfrm>
          <a:prstGeom prst="rect">
            <a:avLst/>
          </a:prstGeom>
        </p:spPr>
      </p:pic>
      <p:pic>
        <p:nvPicPr>
          <p:cNvPr id="25" name="Picture 24" hidden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710" y="4953522"/>
            <a:ext cx="2149437" cy="1116536"/>
          </a:xfrm>
          <a:prstGeom prst="rect">
            <a:avLst/>
          </a:prstGeom>
        </p:spPr>
      </p:pic>
      <p:pic>
        <p:nvPicPr>
          <p:cNvPr id="26" name="Picture 25" hidden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710" y="3741863"/>
            <a:ext cx="2149437" cy="111653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11245" y="2216673"/>
            <a:ext cx="9589230" cy="3853385"/>
            <a:chOff x="1211245" y="2216673"/>
            <a:chExt cx="9589230" cy="3853385"/>
          </a:xfrm>
        </p:grpSpPr>
        <p:sp>
          <p:nvSpPr>
            <p:cNvPr id="16" name="TextBox 15"/>
            <p:cNvSpPr txBox="1"/>
            <p:nvPr/>
          </p:nvSpPr>
          <p:spPr>
            <a:xfrm>
              <a:off x="1211245" y="3027624"/>
              <a:ext cx="3161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Extracted fiber curves</a:t>
              </a:r>
              <a:br>
                <a:rPr lang="en-US" sz="2400" dirty="0"/>
              </a:br>
              <a:r>
                <a:rPr lang="en-US" sz="2400" dirty="0"/>
                <a:t>and ply centers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999708" y="3408812"/>
              <a:ext cx="28007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2"/>
                  </a:solidFill>
                </a:rPr>
                <a:t>Untied</a:t>
              </a:r>
              <a:r>
                <a:rPr lang="en-US" sz="2400" dirty="0"/>
                <a:t> plies</a:t>
              </a:r>
              <a:br>
                <a:rPr lang="en-US" sz="2400" dirty="0"/>
              </a:br>
              <a:r>
                <a:rPr lang="en-US" sz="2400" dirty="0"/>
                <a:t>(</a:t>
              </a:r>
              <a:r>
                <a:rPr lang="en-US" sz="2400" b="1" dirty="0">
                  <a:solidFill>
                    <a:prstClr val="black"/>
                  </a:solidFill>
                </a:rPr>
                <a:t>straight, circular</a:t>
              </a:r>
              <a:r>
                <a:rPr lang="en-US" sz="2400" dirty="0">
                  <a:solidFill>
                    <a:prstClr val="black"/>
                  </a:solidFill>
                </a:rPr>
                <a:t>)</a:t>
              </a:r>
              <a:endParaRPr lang="en-US" sz="2400" dirty="0"/>
            </a:p>
          </p:txBody>
        </p:sp>
        <p:sp>
          <p:nvSpPr>
            <p:cNvPr id="28" name="Freeform 27"/>
            <p:cNvSpPr/>
            <p:nvPr/>
          </p:nvSpPr>
          <p:spPr>
            <a:xfrm flipH="1">
              <a:off x="4972554" y="2216673"/>
              <a:ext cx="2427128" cy="1316772"/>
            </a:xfrm>
            <a:custGeom>
              <a:avLst/>
              <a:gdLst>
                <a:gd name="connsiteX0" fmla="*/ 356775 w 2427128"/>
                <a:gd name="connsiteY0" fmla="*/ 0 h 1316772"/>
                <a:gd name="connsiteX1" fmla="*/ 0 w 2427128"/>
                <a:gd name="connsiteY1" fmla="*/ 356775 h 1316772"/>
                <a:gd name="connsiteX2" fmla="*/ 356775 w 2427128"/>
                <a:gd name="connsiteY2" fmla="*/ 713550 h 1316772"/>
                <a:gd name="connsiteX3" fmla="*/ 356775 w 2427128"/>
                <a:gd name="connsiteY3" fmla="*/ 535163 h 1316772"/>
                <a:gd name="connsiteX4" fmla="*/ 1104867 w 2427128"/>
                <a:gd name="connsiteY4" fmla="*/ 535163 h 1316772"/>
                <a:gd name="connsiteX5" fmla="*/ 1104867 w 2427128"/>
                <a:gd name="connsiteY5" fmla="*/ 959997 h 1316772"/>
                <a:gd name="connsiteX6" fmla="*/ 926479 w 2427128"/>
                <a:gd name="connsiteY6" fmla="*/ 959997 h 1316772"/>
                <a:gd name="connsiteX7" fmla="*/ 1283254 w 2427128"/>
                <a:gd name="connsiteY7" fmla="*/ 1316772 h 1316772"/>
                <a:gd name="connsiteX8" fmla="*/ 1640029 w 2427128"/>
                <a:gd name="connsiteY8" fmla="*/ 959997 h 1316772"/>
                <a:gd name="connsiteX9" fmla="*/ 1461642 w 2427128"/>
                <a:gd name="connsiteY9" fmla="*/ 959997 h 1316772"/>
                <a:gd name="connsiteX10" fmla="*/ 1461642 w 2427128"/>
                <a:gd name="connsiteY10" fmla="*/ 535163 h 1316772"/>
                <a:gd name="connsiteX11" fmla="*/ 2427128 w 2427128"/>
                <a:gd name="connsiteY11" fmla="*/ 535163 h 1316772"/>
                <a:gd name="connsiteX12" fmla="*/ 2427128 w 2427128"/>
                <a:gd name="connsiteY12" fmla="*/ 178388 h 1316772"/>
                <a:gd name="connsiteX13" fmla="*/ 356775 w 2427128"/>
                <a:gd name="connsiteY13" fmla="*/ 178388 h 1316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7128" h="1316772">
                  <a:moveTo>
                    <a:pt x="356775" y="0"/>
                  </a:moveTo>
                  <a:lnTo>
                    <a:pt x="0" y="356775"/>
                  </a:lnTo>
                  <a:lnTo>
                    <a:pt x="356775" y="713550"/>
                  </a:lnTo>
                  <a:lnTo>
                    <a:pt x="356775" y="535163"/>
                  </a:lnTo>
                  <a:lnTo>
                    <a:pt x="1104867" y="535163"/>
                  </a:lnTo>
                  <a:lnTo>
                    <a:pt x="1104867" y="959997"/>
                  </a:lnTo>
                  <a:lnTo>
                    <a:pt x="926479" y="959997"/>
                  </a:lnTo>
                  <a:lnTo>
                    <a:pt x="1283254" y="1316772"/>
                  </a:lnTo>
                  <a:lnTo>
                    <a:pt x="1640029" y="959997"/>
                  </a:lnTo>
                  <a:lnTo>
                    <a:pt x="1461642" y="959997"/>
                  </a:lnTo>
                  <a:lnTo>
                    <a:pt x="1461642" y="535163"/>
                  </a:lnTo>
                  <a:lnTo>
                    <a:pt x="2427128" y="535163"/>
                  </a:lnTo>
                  <a:lnTo>
                    <a:pt x="2427128" y="178388"/>
                  </a:lnTo>
                  <a:lnTo>
                    <a:pt x="356775" y="178388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783790" y="3741863"/>
              <a:ext cx="2093314" cy="2328195"/>
              <a:chOff x="2783790" y="3741863"/>
              <a:chExt cx="2093314" cy="2328195"/>
            </a:xfrm>
          </p:grpSpPr>
          <p:sp>
            <p:nvSpPr>
              <p:cNvPr id="3" name="Left Brace 2"/>
              <p:cNvSpPr/>
              <p:nvPr/>
            </p:nvSpPr>
            <p:spPr>
              <a:xfrm>
                <a:off x="4537293" y="3741863"/>
                <a:ext cx="339811" cy="2328195"/>
              </a:xfrm>
              <a:prstGeom prst="leftBrace">
                <a:avLst>
                  <a:gd name="adj1" fmla="val 71969"/>
                  <a:gd name="adj2" fmla="val 50000"/>
                </a:avLst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783790" y="4490461"/>
                <a:ext cx="158889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400" dirty="0"/>
                  <a:t>Shared by</a:t>
                </a:r>
                <a:br>
                  <a:rPr lang="en-US" sz="2400" dirty="0"/>
                </a:br>
                <a:r>
                  <a:rPr lang="en-US" sz="2400" b="1" dirty="0"/>
                  <a:t>all plies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941656" y="4802553"/>
            <a:ext cx="2347058" cy="1001461"/>
            <a:chOff x="4941656" y="4802553"/>
            <a:chExt cx="2347058" cy="100146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656" y="4805577"/>
              <a:ext cx="2334970" cy="58374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9674" y="5220271"/>
              <a:ext cx="2334970" cy="58374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656" y="4802553"/>
              <a:ext cx="2347058" cy="58676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9205" y="5217131"/>
              <a:ext cx="2335439" cy="583859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91208" y="2404681"/>
            <a:ext cx="2438329" cy="61163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964" y="2336870"/>
            <a:ext cx="2149437" cy="111653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964" y="3498257"/>
            <a:ext cx="2149437" cy="111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93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27058 -0.4 " pathEditMode="fixed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9" y="-20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5000" y="15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57683 -0.02014 " pathEditMode="fixed" rAng="0" ptsTypes="AA">
                                      <p:cBhvr>
                                        <p:cTn id="1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41" y="-1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75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1.875E-6 0.38171 " pathEditMode="fixed" rAng="0" ptsTypes="AA">
                                      <p:cBhvr>
                                        <p:cTn id="1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0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1.875E-6 0.03541 " pathEditMode="fixed" rAng="0" ptsTypes="AA">
                                      <p:cBhvr>
                                        <p:cTn id="16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928" y="1176792"/>
            <a:ext cx="11885813" cy="3776730"/>
          </a:xfrm>
        </p:spPr>
        <p:txBody>
          <a:bodyPr/>
          <a:lstStyle/>
          <a:p>
            <a:r>
              <a:rPr lang="en-US" dirty="0"/>
              <a:t>Ply curves </a:t>
            </a:r>
            <a:r>
              <a:rPr lang="en-US" sz="2000" dirty="0"/>
              <a:t>modeled as</a:t>
            </a:r>
            <a:r>
              <a:rPr lang="en-US" dirty="0"/>
              <a:t> </a:t>
            </a:r>
            <a:r>
              <a:rPr lang="en-US" b="1" dirty="0"/>
              <a:t>circular helices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Approximating </a:t>
            </a:r>
            <a:r>
              <a:rPr lang="en-US" b="1" dirty="0">
                <a:solidFill>
                  <a:schemeClr val="accent2"/>
                </a:solidFill>
              </a:rPr>
              <a:t>polylines</a:t>
            </a:r>
            <a:r>
              <a:rPr lang="en-US" dirty="0"/>
              <a:t> with </a:t>
            </a:r>
            <a:r>
              <a:rPr lang="en-US" b="1" dirty="0">
                <a:solidFill>
                  <a:schemeClr val="accent2"/>
                </a:solidFill>
              </a:rPr>
              <a:t>helices</a:t>
            </a:r>
          </a:p>
          <a:p>
            <a:pPr lvl="1"/>
            <a:r>
              <a:rPr lang="en-US" dirty="0"/>
              <a:t>Parameters: </a:t>
            </a:r>
            <a:r>
              <a:rPr lang="en-US" sz="2800" b="1" dirty="0"/>
              <a:t>radius</a:t>
            </a:r>
            <a:r>
              <a:rPr lang="en-US" dirty="0"/>
              <a:t> and </a:t>
            </a:r>
            <a:r>
              <a:rPr lang="en-US" sz="2800" b="1" dirty="0"/>
              <a:t>pitch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Ply-Level Fitting</a:t>
            </a:r>
            <a:r>
              <a:rPr lang="en-US" b="1" dirty="0"/>
              <a:t>: </a:t>
            </a:r>
            <a:r>
              <a:rPr lang="en-US" dirty="0"/>
              <a:t>Ply Twisting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54318" y="1740782"/>
            <a:ext cx="7900467" cy="1490697"/>
            <a:chOff x="1097000" y="1740782"/>
            <a:chExt cx="7900467" cy="1490697"/>
          </a:xfrm>
        </p:grpSpPr>
        <p:grpSp>
          <p:nvGrpSpPr>
            <p:cNvPr id="6" name="Group 5"/>
            <p:cNvGrpSpPr/>
            <p:nvPr/>
          </p:nvGrpSpPr>
          <p:grpSpPr>
            <a:xfrm>
              <a:off x="1097000" y="1740782"/>
              <a:ext cx="5390985" cy="1490697"/>
              <a:chOff x="3315694" y="2183296"/>
              <a:chExt cx="5390985" cy="149069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5694" y="2183296"/>
                <a:ext cx="5390985" cy="1347746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044147" y="3212328"/>
                <a:ext cx="39340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Input ply centers (polylines)</a:t>
                </a:r>
              </a:p>
            </p:txBody>
          </p:sp>
        </p:grpSp>
        <p:sp>
          <p:nvSpPr>
            <p:cNvPr id="7" name="Left Arrow 6"/>
            <p:cNvSpPr/>
            <p:nvPr/>
          </p:nvSpPr>
          <p:spPr>
            <a:xfrm flipH="1">
              <a:off x="6668207" y="1996487"/>
              <a:ext cx="775088" cy="836336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72077" y="1937601"/>
              <a:ext cx="142539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Circular</a:t>
              </a:r>
              <a:br>
                <a:rPr lang="en-US" sz="2800" dirty="0"/>
              </a:br>
              <a:r>
                <a:rPr lang="en-US" sz="2800" dirty="0"/>
                <a:t>helices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126250" y="1519527"/>
            <a:ext cx="2634199" cy="3342405"/>
            <a:chOff x="9126250" y="1519527"/>
            <a:chExt cx="2634199" cy="3342405"/>
          </a:xfrm>
        </p:grpSpPr>
        <p:sp>
          <p:nvSpPr>
            <p:cNvPr id="21" name="Rounded Rectangle 20"/>
            <p:cNvSpPr/>
            <p:nvPr/>
          </p:nvSpPr>
          <p:spPr>
            <a:xfrm>
              <a:off x="9126250" y="1519527"/>
              <a:ext cx="2634199" cy="3342405"/>
            </a:xfrm>
            <a:prstGeom prst="roundRect">
              <a:avLst>
                <a:gd name="adj" fmla="val 1092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340324" y="1626498"/>
              <a:ext cx="2206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Ply-level </a:t>
              </a:r>
              <a:r>
                <a:rPr lang="en-US" sz="2000" b="1" i="1" dirty="0" err="1"/>
                <a:t>params</a:t>
              </a:r>
              <a:endParaRPr lang="en-US" sz="2000" b="1" i="1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710" y="3741863"/>
            <a:ext cx="2149437" cy="11165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026" y="2153045"/>
            <a:ext cx="2129371" cy="11061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710" y="4953522"/>
            <a:ext cx="2149437" cy="1116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026" y="3543717"/>
            <a:ext cx="2129371" cy="110611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326085" y="3480577"/>
            <a:ext cx="2234527" cy="12211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9404808" y="2179496"/>
            <a:ext cx="2077080" cy="1059735"/>
          </a:xfrm>
          <a:prstGeom prst="roundRect">
            <a:avLst>
              <a:gd name="adj" fmla="val 16641"/>
            </a:avLst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13151" y="5206973"/>
            <a:ext cx="8468440" cy="119591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prstClr val="black"/>
                </a:solidFill>
              </a:rPr>
              <a:t>Our solution:</a:t>
            </a:r>
            <a:r>
              <a:rPr lang="en-US" sz="2800" dirty="0">
                <a:solidFill>
                  <a:prstClr val="black"/>
                </a:solidFill>
              </a:rPr>
              <a:t> minimizing L2 difference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sz="2400" dirty="0">
                <a:solidFill>
                  <a:prstClr val="black"/>
                </a:solidFill>
              </a:rPr>
              <a:t>Solved using the standard </a:t>
            </a:r>
            <a:r>
              <a:rPr lang="en-US" sz="2400" i="1" dirty="0" err="1">
                <a:solidFill>
                  <a:prstClr val="black"/>
                </a:solidFill>
              </a:rPr>
              <a:t>Nelder</a:t>
            </a:r>
            <a:r>
              <a:rPr lang="en-US" sz="2400" i="1" dirty="0">
                <a:solidFill>
                  <a:prstClr val="black"/>
                </a:solidFill>
              </a:rPr>
              <a:t>-Mead Simplex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66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35482 -0.2314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11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0.35482 -0.20555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10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7" grpId="0" animBg="1"/>
      <p:bldP spid="28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2928" y="1176792"/>
            <a:ext cx="11885813" cy="1517415"/>
          </a:xfrm>
        </p:spPr>
        <p:txBody>
          <a:bodyPr/>
          <a:lstStyle/>
          <a:p>
            <a:r>
              <a:rPr lang="en-US" dirty="0"/>
              <a:t>Ply cross sections </a:t>
            </a:r>
            <a:r>
              <a:rPr lang="en-US" sz="2000" dirty="0"/>
              <a:t>modeled as</a:t>
            </a:r>
            <a:r>
              <a:rPr lang="en-US" dirty="0"/>
              <a:t> </a:t>
            </a:r>
            <a:r>
              <a:rPr lang="en-US" b="1" dirty="0"/>
              <a:t>ellipses</a:t>
            </a:r>
          </a:p>
          <a:p>
            <a:pPr>
              <a:spcBef>
                <a:spcPts val="3000"/>
              </a:spcBef>
            </a:pPr>
            <a:r>
              <a:rPr lang="en-US" b="1" dirty="0"/>
              <a:t>Need: </a:t>
            </a:r>
            <a:r>
              <a:rPr lang="en-US" dirty="0"/>
              <a:t>lengths</a:t>
            </a:r>
            <a:r>
              <a:rPr lang="en-US" b="1" dirty="0"/>
              <a:t> </a:t>
            </a:r>
            <a:r>
              <a:rPr lang="en-US" dirty="0"/>
              <a:t>of </a:t>
            </a:r>
            <a:r>
              <a:rPr lang="en-US" sz="2000" dirty="0"/>
              <a:t>(major/minor)</a:t>
            </a:r>
            <a:r>
              <a:rPr lang="en-US" dirty="0"/>
              <a:t> axes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Ply-Level Fitting</a:t>
            </a:r>
            <a:r>
              <a:rPr lang="en-US" b="1" dirty="0"/>
              <a:t>: </a:t>
            </a:r>
            <a:r>
              <a:rPr lang="en-US" dirty="0"/>
              <a:t>Ply Cross-Section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3" y="2700483"/>
            <a:ext cx="2756932" cy="2756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4" y="2700484"/>
            <a:ext cx="2756932" cy="2756932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1303579" y="4050168"/>
            <a:ext cx="480731" cy="199528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  <a:head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 rot="17411874">
            <a:off x="1047354" y="3657601"/>
            <a:ext cx="347330" cy="347330"/>
            <a:chOff x="6181060" y="3324447"/>
            <a:chExt cx="347330" cy="34733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6181060" y="3324447"/>
              <a:ext cx="0" cy="347330"/>
            </a:xfrm>
            <a:prstGeom prst="line">
              <a:avLst/>
            </a:prstGeom>
            <a:ln w="28575"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6354725" y="3498112"/>
              <a:ext cx="0" cy="347330"/>
            </a:xfrm>
            <a:prstGeom prst="line">
              <a:avLst/>
            </a:prstGeom>
            <a:ln w="28575"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/>
          <p:cNvCxnSpPr/>
          <p:nvPr/>
        </p:nvCxnSpPr>
        <p:spPr>
          <a:xfrm rot="20865062">
            <a:off x="1805188" y="4240818"/>
            <a:ext cx="0" cy="34733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  <a:head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 rot="20865062">
            <a:off x="1823530" y="4299100"/>
            <a:ext cx="347330" cy="347330"/>
            <a:chOff x="6181060" y="3324447"/>
            <a:chExt cx="347330" cy="34733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6181060" y="3324447"/>
              <a:ext cx="0" cy="347330"/>
            </a:xfrm>
            <a:prstGeom prst="line">
              <a:avLst/>
            </a:prstGeom>
            <a:ln w="28575"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6354725" y="3498112"/>
              <a:ext cx="0" cy="347330"/>
            </a:xfrm>
            <a:prstGeom prst="line">
              <a:avLst/>
            </a:prstGeom>
            <a:ln w="28575"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/>
        </p:nvCxnSpPr>
        <p:spPr>
          <a:xfrm flipH="1">
            <a:off x="1770382" y="3965397"/>
            <a:ext cx="351964" cy="284299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  <a:head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 rot="2949994">
            <a:off x="2195670" y="3785191"/>
            <a:ext cx="347330" cy="347330"/>
            <a:chOff x="6181060" y="3324447"/>
            <a:chExt cx="347330" cy="34733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181060" y="3324447"/>
              <a:ext cx="0" cy="347330"/>
            </a:xfrm>
            <a:prstGeom prst="line">
              <a:avLst/>
            </a:prstGeom>
            <a:ln w="28575"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6354725" y="3498112"/>
              <a:ext cx="0" cy="347330"/>
            </a:xfrm>
            <a:prstGeom prst="line">
              <a:avLst/>
            </a:prstGeom>
            <a:ln w="28575"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57895" y="2718592"/>
            <a:ext cx="2694584" cy="3402535"/>
            <a:chOff x="457895" y="2718592"/>
            <a:chExt cx="2694584" cy="3402535"/>
          </a:xfrm>
        </p:grpSpPr>
        <p:sp>
          <p:nvSpPr>
            <p:cNvPr id="12" name="椭圆 11"/>
            <p:cNvSpPr/>
            <p:nvPr/>
          </p:nvSpPr>
          <p:spPr>
            <a:xfrm>
              <a:off x="1231416" y="3949092"/>
              <a:ext cx="178193" cy="18717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11"/>
            <p:cNvSpPr/>
            <p:nvPr/>
          </p:nvSpPr>
          <p:spPr>
            <a:xfrm>
              <a:off x="1784310" y="4572869"/>
              <a:ext cx="178193" cy="18717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1"/>
            <p:cNvSpPr/>
            <p:nvPr/>
          </p:nvSpPr>
          <p:spPr>
            <a:xfrm>
              <a:off x="2048327" y="3848418"/>
              <a:ext cx="178193" cy="18717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57895" y="5351686"/>
              <a:ext cx="269458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Yarn cross section</a:t>
              </a:r>
            </a:p>
            <a:p>
              <a:pPr algn="ctr"/>
              <a:r>
                <a:rPr lang="en-US" sz="2000" dirty="0"/>
                <a:t>(3-ply example)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742650" y="2718592"/>
              <a:ext cx="2241578" cy="400110"/>
              <a:chOff x="1336285" y="2655766"/>
              <a:chExt cx="2241578" cy="400110"/>
            </a:xfrm>
          </p:grpSpPr>
          <p:sp>
            <p:nvSpPr>
              <p:cNvPr id="70" name="椭圆 11"/>
              <p:cNvSpPr/>
              <p:nvPr/>
            </p:nvSpPr>
            <p:spPr>
              <a:xfrm>
                <a:off x="1336285" y="2764224"/>
                <a:ext cx="178193" cy="187172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1514478" y="2655766"/>
                <a:ext cx="20633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Input ply centers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9126250" y="1519527"/>
            <a:ext cx="2634199" cy="3342405"/>
            <a:chOff x="9126250" y="1519527"/>
            <a:chExt cx="2634199" cy="3342405"/>
          </a:xfrm>
        </p:grpSpPr>
        <p:sp>
          <p:nvSpPr>
            <p:cNvPr id="32" name="Rounded Rectangle 31"/>
            <p:cNvSpPr/>
            <p:nvPr/>
          </p:nvSpPr>
          <p:spPr>
            <a:xfrm>
              <a:off x="9126250" y="1519527"/>
              <a:ext cx="2634199" cy="3342405"/>
            </a:xfrm>
            <a:prstGeom prst="roundRect">
              <a:avLst>
                <a:gd name="adj" fmla="val 1092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340324" y="1626498"/>
              <a:ext cx="2206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Ply-level </a:t>
              </a:r>
              <a:r>
                <a:rPr lang="en-US" sz="2000" b="1" i="1" dirty="0" err="1"/>
                <a:t>params</a:t>
              </a:r>
              <a:endParaRPr lang="en-US" sz="2000" b="1" i="1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9026" y="2153045"/>
              <a:ext cx="2129371" cy="110611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79026" y="3543717"/>
              <a:ext cx="2129371" cy="1106113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/>
        </p:nvSpPr>
        <p:spPr>
          <a:xfrm>
            <a:off x="9326083" y="2089899"/>
            <a:ext cx="2234527" cy="12211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9404806" y="3567874"/>
            <a:ext cx="2077080" cy="1059735"/>
          </a:xfrm>
          <a:prstGeom prst="roundRect">
            <a:avLst>
              <a:gd name="adj" fmla="val 16641"/>
            </a:avLst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819151" y="1722839"/>
            <a:ext cx="1411169" cy="958387"/>
            <a:chOff x="6585179" y="1349539"/>
            <a:chExt cx="1676400" cy="1138517"/>
          </a:xfrm>
        </p:grpSpPr>
        <p:sp>
          <p:nvSpPr>
            <p:cNvPr id="4" name="Oval 3"/>
            <p:cNvSpPr/>
            <p:nvPr/>
          </p:nvSpPr>
          <p:spPr>
            <a:xfrm>
              <a:off x="6585179" y="1349539"/>
              <a:ext cx="1676400" cy="113851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8575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>
              <a:endCxn id="4" idx="6"/>
            </p:cNvCxnSpPr>
            <p:nvPr/>
          </p:nvCxnSpPr>
          <p:spPr>
            <a:xfrm>
              <a:off x="7423379" y="1918797"/>
              <a:ext cx="838200" cy="1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oval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endCxn id="4" idx="0"/>
            </p:cNvCxnSpPr>
            <p:nvPr/>
          </p:nvCxnSpPr>
          <p:spPr>
            <a:xfrm flipH="1" flipV="1">
              <a:off x="7423379" y="1349539"/>
              <a:ext cx="604" cy="569258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oval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42" y="2396432"/>
            <a:ext cx="924608" cy="62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77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2928" y="1176791"/>
            <a:ext cx="11885813" cy="1516759"/>
          </a:xfrm>
        </p:spPr>
        <p:txBody>
          <a:bodyPr/>
          <a:lstStyle/>
          <a:p>
            <a:r>
              <a:rPr lang="en-US" dirty="0"/>
              <a:t>Ply cross sections </a:t>
            </a:r>
            <a:r>
              <a:rPr lang="en-US" sz="2000" dirty="0"/>
              <a:t>modeled as</a:t>
            </a:r>
            <a:r>
              <a:rPr lang="en-US" dirty="0"/>
              <a:t> </a:t>
            </a:r>
            <a:r>
              <a:rPr lang="en-US" b="1" dirty="0"/>
              <a:t>ellipses</a:t>
            </a:r>
          </a:p>
          <a:p>
            <a:pPr>
              <a:spcBef>
                <a:spcPts val="3000"/>
              </a:spcBef>
            </a:pPr>
            <a:r>
              <a:rPr lang="en-US" b="1" dirty="0"/>
              <a:t>Need: </a:t>
            </a:r>
            <a:r>
              <a:rPr lang="en-US" dirty="0"/>
              <a:t>lengths</a:t>
            </a:r>
            <a:r>
              <a:rPr lang="en-US" b="1" dirty="0"/>
              <a:t> </a:t>
            </a:r>
            <a:r>
              <a:rPr lang="en-US" dirty="0"/>
              <a:t>of </a:t>
            </a:r>
            <a:r>
              <a:rPr lang="en-US" sz="2000" dirty="0"/>
              <a:t>(major/minor)</a:t>
            </a:r>
            <a:r>
              <a:rPr lang="en-US" dirty="0"/>
              <a:t> axes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Ply-Level Fitting</a:t>
            </a:r>
            <a:r>
              <a:rPr lang="en-US" b="1" dirty="0"/>
              <a:t>: </a:t>
            </a:r>
            <a:r>
              <a:rPr lang="en-US" dirty="0"/>
              <a:t>Ply Cross-Section</a:t>
            </a:r>
          </a:p>
        </p:txBody>
      </p:sp>
      <p:sp>
        <p:nvSpPr>
          <p:cNvPr id="66" name="Left Arrow 65"/>
          <p:cNvSpPr/>
          <p:nvPr/>
        </p:nvSpPr>
        <p:spPr>
          <a:xfrm flipH="1">
            <a:off x="3110664" y="3785639"/>
            <a:ext cx="1610732" cy="836336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/>
              <a:t>Stack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8" y="2700484"/>
            <a:ext cx="2756932" cy="27569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49269" y="3658257"/>
            <a:ext cx="1495646" cy="1102440"/>
            <a:chOff x="2456120" y="3810001"/>
            <a:chExt cx="1495646" cy="1102440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2712345" y="4202568"/>
              <a:ext cx="480731" cy="199528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  <a:head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2" name="Group 91"/>
            <p:cNvGrpSpPr/>
            <p:nvPr/>
          </p:nvGrpSpPr>
          <p:grpSpPr>
            <a:xfrm rot="17411874">
              <a:off x="2456120" y="3810001"/>
              <a:ext cx="347330" cy="347330"/>
              <a:chOff x="6181060" y="3324447"/>
              <a:chExt cx="347330" cy="347330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>
                <a:off x="6181060" y="3324447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rot="5400000">
                <a:off x="6354725" y="3498112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5" name="椭圆 11"/>
            <p:cNvSpPr/>
            <p:nvPr/>
          </p:nvSpPr>
          <p:spPr>
            <a:xfrm>
              <a:off x="2640182" y="4101492"/>
              <a:ext cx="178193" cy="18717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96" name="Straight Connector 95"/>
            <p:cNvCxnSpPr/>
            <p:nvPr/>
          </p:nvCxnSpPr>
          <p:spPr>
            <a:xfrm rot="20865062">
              <a:off x="3213954" y="4393218"/>
              <a:ext cx="0" cy="347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  <a:head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7" name="Group 96"/>
            <p:cNvGrpSpPr/>
            <p:nvPr/>
          </p:nvGrpSpPr>
          <p:grpSpPr>
            <a:xfrm rot="20865062">
              <a:off x="3232296" y="4451500"/>
              <a:ext cx="347330" cy="347330"/>
              <a:chOff x="6181060" y="3324447"/>
              <a:chExt cx="347330" cy="347330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>
                <a:off x="6181060" y="3324447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5400000">
                <a:off x="6354725" y="3498112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0" name="椭圆 11"/>
            <p:cNvSpPr/>
            <p:nvPr/>
          </p:nvSpPr>
          <p:spPr>
            <a:xfrm>
              <a:off x="3193076" y="4725269"/>
              <a:ext cx="178193" cy="18717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101" name="Straight Connector 100"/>
            <p:cNvCxnSpPr/>
            <p:nvPr/>
          </p:nvCxnSpPr>
          <p:spPr>
            <a:xfrm flipH="1">
              <a:off x="3179148" y="4117797"/>
              <a:ext cx="351964" cy="284299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  <a:head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2" name="Group 101"/>
            <p:cNvGrpSpPr/>
            <p:nvPr/>
          </p:nvGrpSpPr>
          <p:grpSpPr>
            <a:xfrm rot="2949994">
              <a:off x="3604436" y="3937591"/>
              <a:ext cx="347330" cy="347330"/>
              <a:chOff x="6181060" y="3324447"/>
              <a:chExt cx="347330" cy="347330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6181060" y="3324447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rot="5400000">
                <a:off x="6354725" y="3498112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5" name="椭圆 11"/>
            <p:cNvSpPr/>
            <p:nvPr/>
          </p:nvSpPr>
          <p:spPr>
            <a:xfrm>
              <a:off x="3457093" y="4000818"/>
              <a:ext cx="178193" cy="18717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4976" y="2700482"/>
            <a:ext cx="2756933" cy="2756933"/>
            <a:chOff x="1741338" y="2700482"/>
            <a:chExt cx="2756933" cy="27569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338" y="2700482"/>
              <a:ext cx="2756933" cy="2756933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 rot="17411874">
              <a:off x="2303720" y="3657601"/>
              <a:ext cx="347330" cy="347330"/>
              <a:chOff x="6181060" y="3324447"/>
              <a:chExt cx="347330" cy="34733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6181060" y="3324447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5400000">
                <a:off x="6354725" y="3498112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" name="椭圆 11"/>
            <p:cNvSpPr/>
            <p:nvPr/>
          </p:nvSpPr>
          <p:spPr>
            <a:xfrm>
              <a:off x="2487782" y="3949092"/>
              <a:ext cx="178193" cy="18717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2" name="Group 31"/>
          <p:cNvGrpSpPr/>
          <p:nvPr/>
        </p:nvGrpSpPr>
        <p:grpSpPr>
          <a:xfrm rot="4135670">
            <a:off x="5556706" y="3356156"/>
            <a:ext cx="2756933" cy="2756933"/>
            <a:chOff x="1741338" y="2700482"/>
            <a:chExt cx="2756933" cy="275693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338" y="2700482"/>
              <a:ext cx="2756933" cy="2756933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rot="17411874">
              <a:off x="2303720" y="3657601"/>
              <a:ext cx="347330" cy="347330"/>
              <a:chOff x="6181060" y="3324447"/>
              <a:chExt cx="347330" cy="34733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6181060" y="3324447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5400000">
                <a:off x="6354725" y="3498112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椭圆 11"/>
            <p:cNvSpPr/>
            <p:nvPr/>
          </p:nvSpPr>
          <p:spPr>
            <a:xfrm>
              <a:off x="2487782" y="3949092"/>
              <a:ext cx="178193" cy="18717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4975" y="2700481"/>
            <a:ext cx="2756934" cy="2756934"/>
            <a:chOff x="1741337" y="2700481"/>
            <a:chExt cx="2756934" cy="27569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337" y="2700481"/>
              <a:ext cx="2756934" cy="2756934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 rot="20865062">
              <a:off x="3079896" y="4299100"/>
              <a:ext cx="347330" cy="347330"/>
              <a:chOff x="6181060" y="3324447"/>
              <a:chExt cx="347330" cy="347330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6181060" y="3324447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>
                <a:off x="6354725" y="3498112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椭圆 11"/>
            <p:cNvSpPr/>
            <p:nvPr/>
          </p:nvSpPr>
          <p:spPr>
            <a:xfrm>
              <a:off x="3040676" y="4572869"/>
              <a:ext cx="178193" cy="18717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40" name="Group 39"/>
          <p:cNvGrpSpPr/>
          <p:nvPr/>
        </p:nvGrpSpPr>
        <p:grpSpPr>
          <a:xfrm rot="702937">
            <a:off x="5508387" y="2257457"/>
            <a:ext cx="2756934" cy="2756934"/>
            <a:chOff x="1741337" y="2700481"/>
            <a:chExt cx="2756934" cy="275693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337" y="2700481"/>
              <a:ext cx="2756934" cy="2756934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 rot="20865062">
              <a:off x="3079896" y="4299100"/>
              <a:ext cx="347330" cy="347330"/>
              <a:chOff x="6181060" y="3324447"/>
              <a:chExt cx="347330" cy="347330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6181060" y="3324447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6354725" y="3498112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4" name="椭圆 11"/>
            <p:cNvSpPr/>
            <p:nvPr/>
          </p:nvSpPr>
          <p:spPr>
            <a:xfrm>
              <a:off x="3040676" y="4572869"/>
              <a:ext cx="178193" cy="18717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4974" y="2700480"/>
            <a:ext cx="2756935" cy="2756935"/>
            <a:chOff x="1741336" y="2700480"/>
            <a:chExt cx="2756935" cy="275693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336" y="2700480"/>
              <a:ext cx="2756935" cy="2756935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 rot="2949994">
              <a:off x="3452036" y="3785191"/>
              <a:ext cx="347330" cy="347330"/>
              <a:chOff x="6181060" y="3324447"/>
              <a:chExt cx="347330" cy="34733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6181060" y="3324447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6354725" y="3498112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椭圆 11"/>
            <p:cNvSpPr/>
            <p:nvPr/>
          </p:nvSpPr>
          <p:spPr>
            <a:xfrm>
              <a:off x="3304693" y="3848418"/>
              <a:ext cx="178193" cy="18717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47" name="Group 46"/>
          <p:cNvGrpSpPr/>
          <p:nvPr/>
        </p:nvGrpSpPr>
        <p:grpSpPr>
          <a:xfrm rot="18649344">
            <a:off x="5320424" y="3127161"/>
            <a:ext cx="2756935" cy="2756935"/>
            <a:chOff x="1741336" y="2700480"/>
            <a:chExt cx="2756935" cy="2756935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336" y="2700480"/>
              <a:ext cx="2756935" cy="2756935"/>
            </a:xfrm>
            <a:prstGeom prst="rect">
              <a:avLst/>
            </a:prstGeom>
          </p:spPr>
        </p:pic>
        <p:grpSp>
          <p:nvGrpSpPr>
            <p:cNvPr id="49" name="Group 48"/>
            <p:cNvGrpSpPr/>
            <p:nvPr/>
          </p:nvGrpSpPr>
          <p:grpSpPr>
            <a:xfrm rot="2949994">
              <a:off x="3452036" y="3785191"/>
              <a:ext cx="347330" cy="347330"/>
              <a:chOff x="6181060" y="3324447"/>
              <a:chExt cx="347330" cy="347330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6181060" y="3324447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6354725" y="3498112"/>
                <a:ext cx="0" cy="347330"/>
              </a:xfrm>
              <a:prstGeom prst="line">
                <a:avLst/>
              </a:prstGeom>
              <a:ln w="28575"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0" name="椭圆 11"/>
            <p:cNvSpPr/>
            <p:nvPr/>
          </p:nvSpPr>
          <p:spPr>
            <a:xfrm>
              <a:off x="3304693" y="3848418"/>
              <a:ext cx="178193" cy="18717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74024" y="2434928"/>
            <a:ext cx="3978287" cy="3499727"/>
            <a:chOff x="5074024" y="2434928"/>
            <a:chExt cx="3978287" cy="349972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/>
            <a:srcRect l="12333" r="15213" b="8369"/>
            <a:stretch/>
          </p:blipFill>
          <p:spPr>
            <a:xfrm>
              <a:off x="5074024" y="2476139"/>
              <a:ext cx="3735439" cy="309094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418803" y="5565323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Low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393156" y="243492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High</a:t>
              </a:r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457899" y="5351686"/>
            <a:ext cx="26945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Yarn cross section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(3-ply example)</a:t>
            </a:r>
            <a:endParaRPr lang="en-US" sz="2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5220777" y="5670232"/>
            <a:ext cx="3076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Stacked fiber centers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9126250" y="1519527"/>
            <a:ext cx="2634199" cy="3342405"/>
            <a:chOff x="9126250" y="1519527"/>
            <a:chExt cx="2634199" cy="3342405"/>
          </a:xfrm>
        </p:grpSpPr>
        <p:sp>
          <p:nvSpPr>
            <p:cNvPr id="82" name="Rounded Rectangle 81"/>
            <p:cNvSpPr/>
            <p:nvPr/>
          </p:nvSpPr>
          <p:spPr>
            <a:xfrm>
              <a:off x="9126250" y="1519527"/>
              <a:ext cx="2634199" cy="3342405"/>
            </a:xfrm>
            <a:prstGeom prst="roundRect">
              <a:avLst>
                <a:gd name="adj" fmla="val 1092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340324" y="1626498"/>
              <a:ext cx="2206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Ply-level </a:t>
              </a:r>
              <a:r>
                <a:rPr lang="en-US" sz="2000" b="1" i="1" dirty="0" err="1"/>
                <a:t>params</a:t>
              </a:r>
              <a:endParaRPr lang="en-US" sz="2000" b="1" i="1" dirty="0"/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79026" y="2153045"/>
              <a:ext cx="2129371" cy="1106112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79026" y="3543717"/>
              <a:ext cx="2129371" cy="1106113"/>
            </a:xfrm>
            <a:prstGeom prst="rect">
              <a:avLst/>
            </a:prstGeom>
          </p:spPr>
        </p:pic>
      </p:grpSp>
      <p:sp>
        <p:nvSpPr>
          <p:cNvPr id="86" name="Rectangle 85"/>
          <p:cNvSpPr/>
          <p:nvPr/>
        </p:nvSpPr>
        <p:spPr>
          <a:xfrm>
            <a:off x="9326083" y="2089899"/>
            <a:ext cx="2234527" cy="12211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ounded Rectangle 86"/>
          <p:cNvSpPr/>
          <p:nvPr/>
        </p:nvSpPr>
        <p:spPr>
          <a:xfrm>
            <a:off x="9404806" y="3567874"/>
            <a:ext cx="2077080" cy="1059735"/>
          </a:xfrm>
          <a:prstGeom prst="roundRect">
            <a:avLst>
              <a:gd name="adj" fmla="val 16641"/>
            </a:avLst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010275" y="3606800"/>
            <a:ext cx="1501775" cy="120332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417279" y="4393039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</a:rPr>
              <a:t>95</a:t>
            </a:r>
            <a:r>
              <a:rPr lang="en-US" sz="2200" dirty="0">
                <a:solidFill>
                  <a:srgbClr val="C00000"/>
                </a:solidFill>
              </a:rPr>
              <a:t>%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742650" y="2718592"/>
            <a:ext cx="2241578" cy="400110"/>
            <a:chOff x="1336285" y="2655766"/>
            <a:chExt cx="2241578" cy="400110"/>
          </a:xfrm>
        </p:grpSpPr>
        <p:sp>
          <p:nvSpPr>
            <p:cNvPr id="112" name="椭圆 11"/>
            <p:cNvSpPr/>
            <p:nvPr/>
          </p:nvSpPr>
          <p:spPr>
            <a:xfrm>
              <a:off x="1336285" y="2764224"/>
              <a:ext cx="178193" cy="18717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514478" y="2655766"/>
              <a:ext cx="20633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Input ply centers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5819151" y="1722839"/>
            <a:ext cx="1411169" cy="958387"/>
            <a:chOff x="6585179" y="1349539"/>
            <a:chExt cx="1676400" cy="1138517"/>
          </a:xfrm>
        </p:grpSpPr>
        <p:sp>
          <p:nvSpPr>
            <p:cNvPr id="132" name="Oval 131"/>
            <p:cNvSpPr/>
            <p:nvPr/>
          </p:nvSpPr>
          <p:spPr>
            <a:xfrm>
              <a:off x="6585179" y="1349539"/>
              <a:ext cx="1676400" cy="113851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8575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Arrow Connector 132"/>
            <p:cNvCxnSpPr>
              <a:endCxn id="132" idx="6"/>
            </p:cNvCxnSpPr>
            <p:nvPr/>
          </p:nvCxnSpPr>
          <p:spPr>
            <a:xfrm>
              <a:off x="7423379" y="1918797"/>
              <a:ext cx="838200" cy="1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oval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>
              <a:endCxn id="132" idx="0"/>
            </p:cNvCxnSpPr>
            <p:nvPr/>
          </p:nvCxnSpPr>
          <p:spPr>
            <a:xfrm flipH="1" flipV="1">
              <a:off x="7423379" y="1349539"/>
              <a:ext cx="604" cy="569258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oval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5" name="Picture 1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42" y="2396432"/>
            <a:ext cx="924608" cy="62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31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4155 0.094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8" y="47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140000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4.07407E-6 L 0.41224 -0.0643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12" y="-321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720000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4.07407E-6 L 0.39675 0.0627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1" y="312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940000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21" grpId="2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Cloth Rendering in Computer Graphics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26562" y="1047787"/>
            <a:ext cx="71388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Studied for </a:t>
            </a:r>
            <a:r>
              <a:rPr lang="en-US" sz="2800" b="1" dirty="0">
                <a:solidFill>
                  <a:prstClr val="black"/>
                </a:solidFill>
              </a:rPr>
              <a:t>decades</a:t>
            </a:r>
            <a:r>
              <a:rPr lang="en-US" sz="2800" dirty="0">
                <a:solidFill>
                  <a:prstClr val="black"/>
                </a:solidFill>
              </a:rPr>
              <a:t> in computer graphics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00297" y="3533931"/>
            <a:ext cx="2260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Ashikhmin</a:t>
            </a:r>
            <a:r>
              <a:rPr lang="en-US" sz="1600" dirty="0"/>
              <a:t> et al. 2000]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886" y="1641575"/>
            <a:ext cx="1909378" cy="18928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852" y="1641070"/>
            <a:ext cx="2404445" cy="18928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79847" y="3533931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[Xu et al. 2001]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447" y="1641575"/>
            <a:ext cx="2325821" cy="18928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82061" y="3534436"/>
            <a:ext cx="2066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Adabala</a:t>
            </a:r>
            <a:r>
              <a:rPr lang="en-US" sz="1600" dirty="0"/>
              <a:t> et al. 1995]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0886" y="1641070"/>
            <a:ext cx="1898668" cy="189286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768140" y="3533931"/>
            <a:ext cx="1844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[Wang et al. 2008]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447" y="4024322"/>
            <a:ext cx="1895935" cy="189286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597763" y="5917184"/>
            <a:ext cx="1805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[Dong et al. 2010]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/>
          <a:srcRect l="11498" r="5289"/>
          <a:stretch/>
        </p:blipFill>
        <p:spPr>
          <a:xfrm>
            <a:off x="5702178" y="4024322"/>
            <a:ext cx="2348564" cy="1892859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547335" y="5917184"/>
            <a:ext cx="2650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Irawan</a:t>
            </a:r>
            <a:r>
              <a:rPr lang="en-US" sz="1600" dirty="0"/>
              <a:t> &amp; </a:t>
            </a:r>
            <a:r>
              <a:rPr lang="en-US" sz="1600" dirty="0" err="1"/>
              <a:t>Marschner</a:t>
            </a:r>
            <a:r>
              <a:rPr lang="en-US" sz="1600" dirty="0"/>
              <a:t> 2012]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9"/>
          <a:srcRect l="24663" r="14055"/>
          <a:stretch/>
        </p:blipFill>
        <p:spPr>
          <a:xfrm>
            <a:off x="3628850" y="4024322"/>
            <a:ext cx="1892861" cy="189286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691480" y="5917184"/>
            <a:ext cx="176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[Zhao et al. 2011]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0"/>
          <a:srcRect l="6590" r="16694"/>
          <a:stretch/>
        </p:blipFill>
        <p:spPr>
          <a:xfrm>
            <a:off x="8231209" y="4024322"/>
            <a:ext cx="2408345" cy="189286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8333157" y="5917184"/>
            <a:ext cx="2204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[Khungurn et al. 2015]</a:t>
            </a:r>
          </a:p>
        </p:txBody>
      </p:sp>
      <p:sp>
        <p:nvSpPr>
          <p:cNvPr id="61" name="Rectangle 60"/>
          <p:cNvSpPr/>
          <p:nvPr/>
        </p:nvSpPr>
        <p:spPr>
          <a:xfrm>
            <a:off x="0" y="6346803"/>
            <a:ext cx="12192000" cy="511199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State-of-the-art quality: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600" b="1" dirty="0">
                <a:solidFill>
                  <a:schemeClr val="tx1"/>
                </a:solidFill>
              </a:rPr>
              <a:t>micro-appearance </a:t>
            </a:r>
            <a:r>
              <a:rPr lang="en-US" sz="2600" dirty="0">
                <a:solidFill>
                  <a:schemeClr val="tx1"/>
                </a:solidFill>
              </a:rPr>
              <a:t>models</a:t>
            </a:r>
            <a:endParaRPr lang="en-US" sz="2600" dirty="0">
              <a:solidFill>
                <a:schemeClr val="tx1">
                  <a:alpha val="0"/>
                </a:schemeClr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1158949" y="1527917"/>
            <a:ext cx="9787270" cy="4727821"/>
            <a:chOff x="1158949" y="1527917"/>
            <a:chExt cx="9787270" cy="4727821"/>
          </a:xfrm>
        </p:grpSpPr>
        <p:sp>
          <p:nvSpPr>
            <p:cNvPr id="62" name="Rectangle 61"/>
            <p:cNvSpPr/>
            <p:nvPr/>
          </p:nvSpPr>
          <p:spPr>
            <a:xfrm>
              <a:off x="1158949" y="1527917"/>
              <a:ext cx="9787270" cy="2344567"/>
            </a:xfrm>
            <a:prstGeom prst="rect">
              <a:avLst/>
            </a:prstGeom>
            <a:solidFill>
              <a:schemeClr val="bg1">
                <a:lumMod val="9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430079" y="3911171"/>
              <a:ext cx="2125663" cy="2344567"/>
            </a:xfrm>
            <a:prstGeom prst="rect">
              <a:avLst/>
            </a:prstGeom>
            <a:solidFill>
              <a:schemeClr val="bg1">
                <a:lumMod val="9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618522" y="3910808"/>
              <a:ext cx="2505327" cy="2344567"/>
            </a:xfrm>
            <a:prstGeom prst="rect">
              <a:avLst/>
            </a:prstGeom>
            <a:solidFill>
              <a:schemeClr val="bg1">
                <a:lumMod val="9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477253" y="4016002"/>
            <a:ext cx="1191582" cy="1909497"/>
            <a:chOff x="10477253" y="4016002"/>
            <a:chExt cx="1191582" cy="1909497"/>
          </a:xfrm>
        </p:grpSpPr>
        <p:sp>
          <p:nvSpPr>
            <p:cNvPr id="3" name="TextBox 2"/>
            <p:cNvSpPr txBox="1"/>
            <p:nvPr/>
          </p:nvSpPr>
          <p:spPr>
            <a:xfrm rot="5400000">
              <a:off x="10360143" y="4616808"/>
              <a:ext cx="190949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2"/>
                  </a:solidFill>
                </a:rPr>
                <a:t>Previous paper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>
                  <a:solidFill>
                    <a:schemeClr val="accent2"/>
                  </a:solidFill>
                </a:rPr>
                <a:t>in this session!</a:t>
              </a:r>
            </a:p>
          </p:txBody>
        </p:sp>
        <p:sp>
          <p:nvSpPr>
            <p:cNvPr id="26" name="Left Arrow 25"/>
            <p:cNvSpPr/>
            <p:nvPr/>
          </p:nvSpPr>
          <p:spPr>
            <a:xfrm rot="10800000" flipH="1">
              <a:off x="10477253" y="4710570"/>
              <a:ext cx="483695" cy="520359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93871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Ply-Level Fitting</a:t>
            </a:r>
            <a:r>
              <a:rPr lang="en-US" b="1" dirty="0"/>
              <a:t>: </a:t>
            </a:r>
            <a:r>
              <a:rPr lang="en-US" dirty="0"/>
              <a:t>Post-Processing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126250" y="1519527"/>
            <a:ext cx="2634199" cy="3342405"/>
            <a:chOff x="9126250" y="1519527"/>
            <a:chExt cx="2634199" cy="3342405"/>
          </a:xfrm>
        </p:grpSpPr>
        <p:sp>
          <p:nvSpPr>
            <p:cNvPr id="10" name="Rounded Rectangle 9"/>
            <p:cNvSpPr/>
            <p:nvPr/>
          </p:nvSpPr>
          <p:spPr>
            <a:xfrm>
              <a:off x="9126250" y="1519527"/>
              <a:ext cx="2634199" cy="3342405"/>
            </a:xfrm>
            <a:prstGeom prst="roundRect">
              <a:avLst>
                <a:gd name="adj" fmla="val 1092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340324" y="1626498"/>
              <a:ext cx="2206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Ply-level </a:t>
              </a:r>
              <a:r>
                <a:rPr lang="en-US" sz="2000" b="1" i="1" dirty="0" err="1"/>
                <a:t>params</a:t>
              </a:r>
              <a:endParaRPr lang="en-US" sz="2000" b="1" i="1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79026" y="2153045"/>
              <a:ext cx="2129371" cy="110611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79026" y="3543717"/>
              <a:ext cx="2129371" cy="1106113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9326083" y="2089899"/>
            <a:ext cx="2234527" cy="12211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42" y="2396432"/>
            <a:ext cx="924608" cy="62462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326083" y="3480101"/>
            <a:ext cx="2234527" cy="12211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42" y="3781479"/>
            <a:ext cx="924608" cy="6246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62939" y="3973257"/>
            <a:ext cx="508023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Untied plies: </a:t>
            </a:r>
            <a:r>
              <a:rPr lang="en-US" sz="2800" b="1" dirty="0">
                <a:solidFill>
                  <a:prstClr val="black"/>
                </a:solidFill>
              </a:rPr>
              <a:t>straight, circular</a:t>
            </a:r>
            <a:endParaRPr lang="en-US" sz="2800" dirty="0"/>
          </a:p>
        </p:txBody>
      </p:sp>
      <p:sp>
        <p:nvSpPr>
          <p:cNvPr id="6" name="Left Arrow 5"/>
          <p:cNvSpPr/>
          <p:nvPr/>
        </p:nvSpPr>
        <p:spPr>
          <a:xfrm flipH="1">
            <a:off x="4216255" y="2344373"/>
            <a:ext cx="831977" cy="784156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366519" y="1866777"/>
            <a:ext cx="3621454" cy="1739348"/>
            <a:chOff x="325311" y="2026608"/>
            <a:chExt cx="3621454" cy="173934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311" y="2026608"/>
              <a:ext cx="3621454" cy="90835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55316" y="2934959"/>
              <a:ext cx="3161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Extracted fiber curves</a:t>
              </a:r>
              <a:br>
                <a:rPr lang="en-US" sz="2400" dirty="0"/>
              </a:br>
              <a:r>
                <a:rPr lang="en-US" sz="2400" dirty="0"/>
                <a:t>and ply centers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116731" y="3129059"/>
            <a:ext cx="1795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Untied plies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3904" y="1522484"/>
            <a:ext cx="3621338" cy="15424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9643" y="4632820"/>
            <a:ext cx="3865199" cy="7986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0" y="6346803"/>
            <a:ext cx="12192000" cy="511199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Ready for </a:t>
            </a:r>
            <a:r>
              <a:rPr lang="en-US" sz="2400" b="1" dirty="0">
                <a:solidFill>
                  <a:schemeClr val="tx1"/>
                </a:solidFill>
              </a:rPr>
              <a:t>fiber-level</a:t>
            </a:r>
            <a:r>
              <a:rPr lang="en-US" sz="2400" dirty="0">
                <a:solidFill>
                  <a:schemeClr val="tx1"/>
                </a:solidFill>
              </a:rPr>
              <a:t> fitting</a:t>
            </a:r>
            <a:endParaRPr lang="en-US" sz="2600" dirty="0">
              <a:solidFill>
                <a:schemeClr val="tx1">
                  <a:alpha val="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7284644" y="2336869"/>
            <a:ext cx="1188695" cy="2273028"/>
            <a:chOff x="7284644" y="2336869"/>
            <a:chExt cx="1188695" cy="2273028"/>
          </a:xfrm>
        </p:grpSpPr>
        <p:sp>
          <p:nvSpPr>
            <p:cNvPr id="41" name="Right Brace 40"/>
            <p:cNvSpPr/>
            <p:nvPr/>
          </p:nvSpPr>
          <p:spPr>
            <a:xfrm>
              <a:off x="7284644" y="2336869"/>
              <a:ext cx="253393" cy="2273028"/>
            </a:xfrm>
            <a:prstGeom prst="rightBrace">
              <a:avLst>
                <a:gd name="adj1" fmla="val 47727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596176" y="3288717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Output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035964" y="2336870"/>
            <a:ext cx="2149437" cy="2277923"/>
            <a:chOff x="5035964" y="2620649"/>
            <a:chExt cx="2149437" cy="227792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5964" y="2620649"/>
              <a:ext cx="2149437" cy="11165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5964" y="3782036"/>
              <a:ext cx="2149437" cy="1116536"/>
            </a:xfrm>
            <a:prstGeom prst="rect">
              <a:avLst/>
            </a:prstGeom>
          </p:spPr>
        </p:pic>
      </p:grpSp>
      <p:sp>
        <p:nvSpPr>
          <p:cNvPr id="21" name="Left Arrow 20"/>
          <p:cNvSpPr/>
          <p:nvPr/>
        </p:nvSpPr>
        <p:spPr>
          <a:xfrm>
            <a:off x="6791749" y="1571619"/>
            <a:ext cx="2263928" cy="699501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/>
              <a:t>Ply-level fitting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8643643" y="1554324"/>
            <a:ext cx="2334970" cy="2141859"/>
            <a:chOff x="8643643" y="1554324"/>
            <a:chExt cx="2334970" cy="2141859"/>
          </a:xfrm>
        </p:grpSpPr>
        <p:sp>
          <p:nvSpPr>
            <p:cNvPr id="15" name="TextBox 14"/>
            <p:cNvSpPr txBox="1"/>
            <p:nvPr/>
          </p:nvSpPr>
          <p:spPr>
            <a:xfrm>
              <a:off x="9299292" y="1554324"/>
              <a:ext cx="10236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Yarns</a:t>
              </a:r>
              <a:br>
                <a:rPr lang="en-US" sz="2400" b="1" dirty="0"/>
              </a:br>
              <a:r>
                <a:rPr lang="en-US" sz="2000" dirty="0"/>
                <a:t>(input)</a:t>
              </a:r>
              <a:endParaRPr lang="en-US" sz="2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864395" y="2988297"/>
              <a:ext cx="18934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Measured yarn</a:t>
              </a:r>
              <a:br>
                <a:rPr lang="en-US" sz="2000" dirty="0"/>
              </a:br>
              <a:r>
                <a:rPr lang="en-US" sz="2000" dirty="0"/>
                <a:t>geometry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3643" y="2435534"/>
              <a:ext cx="2334970" cy="55478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Fiber-Level Fitting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575238" y="3802016"/>
            <a:ext cx="2471777" cy="1828356"/>
            <a:chOff x="8575238" y="3802016"/>
            <a:chExt cx="2471777" cy="1828356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" t="2408" r="50951" b="65551"/>
            <a:stretch/>
          </p:blipFill>
          <p:spPr>
            <a:xfrm>
              <a:off x="8575238" y="4620900"/>
              <a:ext cx="2471777" cy="609362"/>
            </a:xfrm>
            <a:prstGeom prst="rect">
              <a:avLst/>
            </a:prstGeom>
          </p:spPr>
        </p:pic>
        <p:sp>
          <p:nvSpPr>
            <p:cNvPr id="52" name="Left Arrow 51"/>
            <p:cNvSpPr/>
            <p:nvPr/>
          </p:nvSpPr>
          <p:spPr>
            <a:xfrm rot="16200000" flipH="1">
              <a:off x="9487610" y="3797426"/>
              <a:ext cx="647032" cy="656212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727335" y="5230262"/>
              <a:ext cx="21675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Physical samples</a:t>
              </a:r>
            </a:p>
          </p:txBody>
        </p:sp>
      </p:grpSp>
      <p:sp>
        <p:nvSpPr>
          <p:cNvPr id="49" name="Rectangle 48"/>
          <p:cNvSpPr/>
          <p:nvPr/>
        </p:nvSpPr>
        <p:spPr>
          <a:xfrm>
            <a:off x="0" y="1037617"/>
            <a:ext cx="12192000" cy="5531796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37" y="2581214"/>
            <a:ext cx="924608" cy="6246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21" y="3739844"/>
            <a:ext cx="924608" cy="624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7735" y="1690538"/>
            <a:ext cx="902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Plies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306149" y="1589295"/>
            <a:ext cx="4114177" cy="4178151"/>
            <a:chOff x="1306149" y="1589295"/>
            <a:chExt cx="4114177" cy="4178151"/>
          </a:xfrm>
        </p:grpSpPr>
        <p:sp>
          <p:nvSpPr>
            <p:cNvPr id="20" name="Left Arrow 19"/>
            <p:cNvSpPr/>
            <p:nvPr/>
          </p:nvSpPr>
          <p:spPr>
            <a:xfrm>
              <a:off x="3156398" y="1589295"/>
              <a:ext cx="2263928" cy="699501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/>
                <a:t>Fiber-level fitting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06149" y="2336869"/>
              <a:ext cx="2127876" cy="3430577"/>
              <a:chOff x="2798922" y="2980101"/>
              <a:chExt cx="2127876" cy="34305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/>
              <a:srcRect l="3452" r="3075"/>
              <a:stretch/>
            </p:blipFill>
            <p:spPr>
              <a:xfrm>
                <a:off x="2798922" y="2980101"/>
                <a:ext cx="2127876" cy="1113314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98922" y="4141488"/>
                <a:ext cx="2127876" cy="11116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98922" y="5301202"/>
                <a:ext cx="2127876" cy="1109476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1816089" y="1690538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Fibers</a:t>
              </a:r>
            </a:p>
          </p:txBody>
        </p:sp>
        <p:sp>
          <p:nvSpPr>
            <p:cNvPr id="44" name="Right Brace 43"/>
            <p:cNvSpPr/>
            <p:nvPr/>
          </p:nvSpPr>
          <p:spPr>
            <a:xfrm>
              <a:off x="3540758" y="2336868"/>
              <a:ext cx="245903" cy="3430578"/>
            </a:xfrm>
            <a:prstGeom prst="rightBrace">
              <a:avLst>
                <a:gd name="adj1" fmla="val 47727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49780" y="386749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Output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41656" y="4802553"/>
            <a:ext cx="2347058" cy="1385365"/>
            <a:chOff x="4941656" y="4802553"/>
            <a:chExt cx="2347058" cy="1385365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656" y="4805577"/>
              <a:ext cx="2334970" cy="583742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9674" y="5220271"/>
              <a:ext cx="2334970" cy="583743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345951" y="5787808"/>
              <a:ext cx="15263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/>
                <a:t>Untied plies</a:t>
              </a:r>
              <a:endParaRPr lang="en-US" sz="2000" dirty="0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656" y="4802553"/>
              <a:ext cx="2347058" cy="58676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9205" y="5217131"/>
              <a:ext cx="2335439" cy="583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49232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Fiber-Level Fitting: Outline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19602" y="1034546"/>
            <a:ext cx="3387198" cy="3552093"/>
            <a:chOff x="219602" y="1034546"/>
            <a:chExt cx="3387198" cy="35520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602" y="2253018"/>
              <a:ext cx="3387198" cy="14426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74717" y="3694087"/>
              <a:ext cx="206979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All </a:t>
              </a:r>
              <a:r>
                <a:rPr lang="en-US" sz="2800" dirty="0"/>
                <a:t>fibers</a:t>
              </a:r>
              <a:br>
                <a:rPr lang="en-US" sz="2800" dirty="0"/>
              </a:br>
              <a:r>
                <a:rPr lang="en-US" sz="2400" dirty="0"/>
                <a:t>in untied plies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77640" y="1034546"/>
              <a:ext cx="2467342" cy="763861"/>
              <a:chOff x="8577452" y="2518548"/>
              <a:chExt cx="2467342" cy="76386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577452" y="2943855"/>
                <a:ext cx="24673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Measured yarn geometry</a:t>
                </a: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22590" y="2518548"/>
                <a:ext cx="1977075" cy="469749"/>
              </a:xfrm>
              <a:prstGeom prst="rect">
                <a:avLst/>
              </a:prstGeom>
            </p:spPr>
          </p:pic>
        </p:grpSp>
        <p:sp>
          <p:nvSpPr>
            <p:cNvPr id="10" name="Left Arrow 9"/>
            <p:cNvSpPr/>
            <p:nvPr/>
          </p:nvSpPr>
          <p:spPr>
            <a:xfrm rot="5400000" flipH="1">
              <a:off x="1635824" y="1839381"/>
              <a:ext cx="547580" cy="577215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7669" y="1810654"/>
              <a:ext cx="9573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Ply-level</a:t>
              </a:r>
              <a:br>
                <a:rPr lang="en-US" sz="1600" dirty="0"/>
              </a:br>
              <a:r>
                <a:rPr lang="en-US" sz="1600" dirty="0"/>
                <a:t>fitting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677640" y="1034546"/>
            <a:ext cx="2467342" cy="1367233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3967583" y="5047758"/>
            <a:ext cx="4356726" cy="1113314"/>
            <a:chOff x="3271405" y="4720395"/>
            <a:chExt cx="4356726" cy="111331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/>
            <a:srcRect l="3452" r="3075"/>
            <a:stretch/>
          </p:blipFill>
          <p:spPr>
            <a:xfrm>
              <a:off x="3271405" y="4720395"/>
              <a:ext cx="2127876" cy="1113314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00255" y="4720395"/>
              <a:ext cx="2127876" cy="1111641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1498" y="5047758"/>
            <a:ext cx="2127876" cy="1109476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666584" y="2247576"/>
            <a:ext cx="8233316" cy="2633850"/>
            <a:chOff x="3666584" y="2247576"/>
            <a:chExt cx="8233316" cy="2633850"/>
          </a:xfrm>
        </p:grpSpPr>
        <p:sp>
          <p:nvSpPr>
            <p:cNvPr id="20" name="TextBox 19"/>
            <p:cNvSpPr txBox="1"/>
            <p:nvPr/>
          </p:nvSpPr>
          <p:spPr>
            <a:xfrm>
              <a:off x="3666584" y="2374201"/>
              <a:ext cx="72327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accent2"/>
                  </a:solidFill>
                </a:rPr>
                <a:t>=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38534" y="2374201"/>
              <a:ext cx="72327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accent2"/>
                  </a:solidFill>
                </a:rPr>
                <a:t>+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449643" y="2247576"/>
              <a:ext cx="3392607" cy="1453660"/>
              <a:chOff x="4475890" y="2843568"/>
              <a:chExt cx="3621338" cy="155166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890" y="2843568"/>
                <a:ext cx="3621338" cy="90533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890" y="3489899"/>
                <a:ext cx="3621338" cy="905335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4894642" y="3706379"/>
              <a:ext cx="25026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Regular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523975" y="2247576"/>
              <a:ext cx="3375925" cy="1446511"/>
              <a:chOff x="8073608" y="2843568"/>
              <a:chExt cx="3621338" cy="155166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3608" y="2843568"/>
                <a:ext cx="3621338" cy="90533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3608" y="3489899"/>
                <a:ext cx="3621338" cy="905334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8993675" y="3706379"/>
              <a:ext cx="25635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Flyaway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  <p:sp>
          <p:nvSpPr>
            <p:cNvPr id="40" name="Left Arrow 39"/>
            <p:cNvSpPr/>
            <p:nvPr/>
          </p:nvSpPr>
          <p:spPr>
            <a:xfrm rot="5400000" flipH="1">
              <a:off x="5874143" y="4259595"/>
              <a:ext cx="543604" cy="700057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sp>
          <p:nvSpPr>
            <p:cNvPr id="42" name="Left Arrow 41"/>
            <p:cNvSpPr/>
            <p:nvPr/>
          </p:nvSpPr>
          <p:spPr>
            <a:xfrm rot="5400000" flipH="1">
              <a:off x="10003631" y="4259594"/>
              <a:ext cx="543606" cy="700057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/>
          <a:srcRect l="3452" r="3075"/>
          <a:stretch/>
        </p:blipFill>
        <p:spPr>
          <a:xfrm>
            <a:off x="1306149" y="2336869"/>
            <a:ext cx="2127876" cy="111331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149" y="3498256"/>
            <a:ext cx="2127876" cy="11116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149" y="4657970"/>
            <a:ext cx="2127876" cy="110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8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21862 0.3958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24" y="197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40091 0.22593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9" y="112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64857 0.05672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2" y="28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Fiber-Level Fitting: Fiber Classification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19602" y="1034546"/>
            <a:ext cx="3387198" cy="3552093"/>
            <a:chOff x="219602" y="1034546"/>
            <a:chExt cx="3387198" cy="35520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602" y="2253018"/>
              <a:ext cx="3387198" cy="14426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74717" y="3694087"/>
              <a:ext cx="206979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All </a:t>
              </a:r>
              <a:r>
                <a:rPr lang="en-US" sz="2800" dirty="0"/>
                <a:t>fibers</a:t>
              </a:r>
              <a:br>
                <a:rPr lang="en-US" sz="2800" dirty="0"/>
              </a:br>
              <a:r>
                <a:rPr lang="en-US" sz="2400" dirty="0"/>
                <a:t>in untied plies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77640" y="1034546"/>
              <a:ext cx="2467342" cy="763861"/>
              <a:chOff x="8577452" y="2518548"/>
              <a:chExt cx="2467342" cy="76386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577452" y="2943855"/>
                <a:ext cx="24673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Measured yarn geometry</a:t>
                </a: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22590" y="2518548"/>
                <a:ext cx="1977075" cy="469749"/>
              </a:xfrm>
              <a:prstGeom prst="rect">
                <a:avLst/>
              </a:prstGeom>
            </p:spPr>
          </p:pic>
        </p:grpSp>
        <p:sp>
          <p:nvSpPr>
            <p:cNvPr id="10" name="Left Arrow 9"/>
            <p:cNvSpPr/>
            <p:nvPr/>
          </p:nvSpPr>
          <p:spPr>
            <a:xfrm rot="5400000" flipH="1">
              <a:off x="1635824" y="1839381"/>
              <a:ext cx="547580" cy="577215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7669" y="1810654"/>
              <a:ext cx="9573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Ply-level</a:t>
              </a:r>
              <a:br>
                <a:rPr lang="en-US" sz="1600" dirty="0"/>
              </a:br>
              <a:r>
                <a:rPr lang="en-US" sz="1600" dirty="0"/>
                <a:t>fitting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967583" y="5047758"/>
            <a:ext cx="4356726" cy="1113314"/>
            <a:chOff x="3271405" y="4720395"/>
            <a:chExt cx="4356726" cy="111331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/>
            <a:srcRect l="3452" r="3075"/>
            <a:stretch/>
          </p:blipFill>
          <p:spPr>
            <a:xfrm>
              <a:off x="3271405" y="4720395"/>
              <a:ext cx="2127876" cy="1113314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00255" y="4720395"/>
              <a:ext cx="2127876" cy="1111641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1498" y="5047758"/>
            <a:ext cx="2127876" cy="1109476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666584" y="2247576"/>
            <a:ext cx="8233316" cy="2633850"/>
            <a:chOff x="3666584" y="2247576"/>
            <a:chExt cx="8233316" cy="2633850"/>
          </a:xfrm>
        </p:grpSpPr>
        <p:sp>
          <p:nvSpPr>
            <p:cNvPr id="20" name="TextBox 19"/>
            <p:cNvSpPr txBox="1"/>
            <p:nvPr/>
          </p:nvSpPr>
          <p:spPr>
            <a:xfrm>
              <a:off x="3666584" y="2374201"/>
              <a:ext cx="72327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accent2"/>
                  </a:solidFill>
                </a:rPr>
                <a:t>=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38534" y="2374201"/>
              <a:ext cx="72327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accent2"/>
                  </a:solidFill>
                </a:rPr>
                <a:t>+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449643" y="2247576"/>
              <a:ext cx="3392607" cy="1453660"/>
              <a:chOff x="4475890" y="2843568"/>
              <a:chExt cx="3621338" cy="155166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890" y="2843568"/>
                <a:ext cx="3621338" cy="90533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890" y="3489899"/>
                <a:ext cx="3621338" cy="905335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4894642" y="3706379"/>
              <a:ext cx="25026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Regular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523975" y="2247576"/>
              <a:ext cx="3375925" cy="1446511"/>
              <a:chOff x="8073608" y="2843568"/>
              <a:chExt cx="3621338" cy="155166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3608" y="2843568"/>
                <a:ext cx="3621338" cy="90533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3608" y="3489899"/>
                <a:ext cx="3621338" cy="905334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8993675" y="3706379"/>
              <a:ext cx="25635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Flyaway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  <p:sp>
          <p:nvSpPr>
            <p:cNvPr id="40" name="Left Arrow 39"/>
            <p:cNvSpPr/>
            <p:nvPr/>
          </p:nvSpPr>
          <p:spPr>
            <a:xfrm rot="5400000" flipH="1">
              <a:off x="5874143" y="4259595"/>
              <a:ext cx="543604" cy="700057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sp>
          <p:nvSpPr>
            <p:cNvPr id="42" name="Left Arrow 41"/>
            <p:cNvSpPr/>
            <p:nvPr/>
          </p:nvSpPr>
          <p:spPr>
            <a:xfrm rot="5400000" flipH="1">
              <a:off x="10003631" y="4259594"/>
              <a:ext cx="543606" cy="700057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</p:grpSp>
      <p:sp>
        <p:nvSpPr>
          <p:cNvPr id="56" name="Rectangle 55"/>
          <p:cNvSpPr/>
          <p:nvPr/>
        </p:nvSpPr>
        <p:spPr>
          <a:xfrm>
            <a:off x="3771112" y="4229600"/>
            <a:ext cx="7786086" cy="2179278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77640" y="1034546"/>
            <a:ext cx="2467342" cy="1367233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00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Distance-Based Fiber Classification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977106" y="1455613"/>
            <a:ext cx="5459698" cy="1868385"/>
            <a:chOff x="3291839" y="1077851"/>
            <a:chExt cx="6691696" cy="2289992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91839" y="2934032"/>
              <a:ext cx="5605455" cy="0"/>
            </a:xfrm>
            <a:prstGeom prst="straightConnector1">
              <a:avLst/>
            </a:prstGeom>
            <a:ln w="19050">
              <a:prstDash val="dash"/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3291839" y="1383944"/>
              <a:ext cx="5311472" cy="835329"/>
            </a:xfrm>
            <a:custGeom>
              <a:avLst/>
              <a:gdLst>
                <a:gd name="connsiteX0" fmla="*/ 0 w 5311472"/>
                <a:gd name="connsiteY0" fmla="*/ 621732 h 835329"/>
                <a:gd name="connsiteX1" fmla="*/ 739472 w 5311472"/>
                <a:gd name="connsiteY1" fmla="*/ 248020 h 835329"/>
                <a:gd name="connsiteX2" fmla="*/ 1447138 w 5311472"/>
                <a:gd name="connsiteY2" fmla="*/ 574024 h 835329"/>
                <a:gd name="connsiteX3" fmla="*/ 2146853 w 5311472"/>
                <a:gd name="connsiteY3" fmla="*/ 271874 h 835329"/>
                <a:gd name="connsiteX4" fmla="*/ 2902227 w 5311472"/>
                <a:gd name="connsiteY4" fmla="*/ 613780 h 835329"/>
                <a:gd name="connsiteX5" fmla="*/ 3593990 w 5311472"/>
                <a:gd name="connsiteY5" fmla="*/ 1530 h 835329"/>
                <a:gd name="connsiteX6" fmla="*/ 4365267 w 5311472"/>
                <a:gd name="connsiteY6" fmla="*/ 828466 h 835329"/>
                <a:gd name="connsiteX7" fmla="*/ 5311472 w 5311472"/>
                <a:gd name="connsiteY7" fmla="*/ 327533 h 835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1472" h="835329">
                  <a:moveTo>
                    <a:pt x="0" y="621732"/>
                  </a:moveTo>
                  <a:cubicBezTo>
                    <a:pt x="249141" y="438851"/>
                    <a:pt x="498282" y="255971"/>
                    <a:pt x="739472" y="248020"/>
                  </a:cubicBezTo>
                  <a:cubicBezTo>
                    <a:pt x="980662" y="240069"/>
                    <a:pt x="1212575" y="570048"/>
                    <a:pt x="1447138" y="574024"/>
                  </a:cubicBezTo>
                  <a:cubicBezTo>
                    <a:pt x="1681701" y="578000"/>
                    <a:pt x="1904338" y="265248"/>
                    <a:pt x="2146853" y="271874"/>
                  </a:cubicBezTo>
                  <a:cubicBezTo>
                    <a:pt x="2389368" y="278500"/>
                    <a:pt x="2661038" y="658837"/>
                    <a:pt x="2902227" y="613780"/>
                  </a:cubicBezTo>
                  <a:cubicBezTo>
                    <a:pt x="3143417" y="568723"/>
                    <a:pt x="3350150" y="-34251"/>
                    <a:pt x="3593990" y="1530"/>
                  </a:cubicBezTo>
                  <a:cubicBezTo>
                    <a:pt x="3837830" y="37311"/>
                    <a:pt x="4079020" y="774132"/>
                    <a:pt x="4365267" y="828466"/>
                  </a:cubicBezTo>
                  <a:cubicBezTo>
                    <a:pt x="4651514" y="882800"/>
                    <a:pt x="4981493" y="605166"/>
                    <a:pt x="5311472" y="327533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884861" y="2500220"/>
              <a:ext cx="1098674" cy="867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Ply</a:t>
              </a:r>
              <a:b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center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6861975" y="1383944"/>
              <a:ext cx="0" cy="1550088"/>
            </a:xfrm>
            <a:prstGeom prst="straightConnector1">
              <a:avLst/>
            </a:prstGeom>
            <a:ln w="12700">
              <a:headEnd type="triangle" w="lg" len="lg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912494" y="2245887"/>
              <a:ext cx="912026" cy="565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solidFill>
                    <a:schemeClr val="accent2"/>
                  </a:solidFill>
                </a:rPr>
                <a:t>d</a:t>
              </a:r>
              <a:r>
                <a:rPr lang="en-US" sz="2400" baseline="-25000" dirty="0" err="1">
                  <a:solidFill>
                    <a:schemeClr val="accent2"/>
                  </a:solidFill>
                </a:rPr>
                <a:t>max</a:t>
              </a:r>
              <a:endParaRPr lang="en-US" sz="2400" baseline="-25000" dirty="0">
                <a:solidFill>
                  <a:schemeClr val="accent2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7745895" y="2219273"/>
              <a:ext cx="0" cy="714759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783351" y="2245887"/>
              <a:ext cx="841296" cy="565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solidFill>
                    <a:schemeClr val="accent1"/>
                  </a:solidFill>
                </a:rPr>
                <a:t>d</a:t>
              </a:r>
              <a:r>
                <a:rPr lang="en-US" sz="2400" baseline="-25000" dirty="0" err="1">
                  <a:solidFill>
                    <a:schemeClr val="accent1"/>
                  </a:solidFill>
                </a:rPr>
                <a:t>min</a:t>
              </a:r>
              <a:endParaRPr lang="en-US" sz="2400" baseline="-25000" dirty="0">
                <a:solidFill>
                  <a:schemeClr val="accent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55898" y="1077851"/>
              <a:ext cx="1295933" cy="565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 fiber</a:t>
              </a:r>
              <a:endParaRPr lang="en-US" sz="2400" baseline="-25000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56354" t="2551" r="223" b="56789"/>
          <a:stretch/>
        </p:blipFill>
        <p:spPr>
          <a:xfrm>
            <a:off x="99397" y="3817517"/>
            <a:ext cx="3896486" cy="209919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8093394" y="3817517"/>
            <a:ext cx="3925027" cy="2171323"/>
            <a:chOff x="8093394" y="3817517"/>
            <a:chExt cx="3925027" cy="2171323"/>
          </a:xfrm>
        </p:grpSpPr>
        <p:sp>
          <p:nvSpPr>
            <p:cNvPr id="42" name="Rectangle 41"/>
            <p:cNvSpPr/>
            <p:nvPr/>
          </p:nvSpPr>
          <p:spPr>
            <a:xfrm>
              <a:off x="8093394" y="3878833"/>
              <a:ext cx="3925027" cy="211000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chemeClr val="accent4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/>
            <a:srcRect l="56180" t="53303" r="397" b="6037"/>
            <a:stretch/>
          </p:blipFill>
          <p:spPr>
            <a:xfrm>
              <a:off x="8093394" y="3817517"/>
              <a:ext cx="3896486" cy="209919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4073247" y="3817517"/>
            <a:ext cx="3925027" cy="2173380"/>
            <a:chOff x="4073247" y="3817517"/>
            <a:chExt cx="3925027" cy="2173380"/>
          </a:xfrm>
        </p:grpSpPr>
        <p:sp>
          <p:nvSpPr>
            <p:cNvPr id="39" name="Rectangle 38"/>
            <p:cNvSpPr/>
            <p:nvPr/>
          </p:nvSpPr>
          <p:spPr>
            <a:xfrm>
              <a:off x="4073247" y="3880890"/>
              <a:ext cx="3925027" cy="211000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accent6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/>
            <a:srcRect l="5602" t="53153" r="50975" b="6187"/>
            <a:stretch/>
          </p:blipFill>
          <p:spPr>
            <a:xfrm>
              <a:off x="4091003" y="3817517"/>
              <a:ext cx="3896486" cy="2099190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1856" t="3111" r="49056" b="51051"/>
          <a:stretch/>
        </p:blipFill>
        <p:spPr>
          <a:xfrm>
            <a:off x="6798706" y="1206538"/>
            <a:ext cx="4404872" cy="236653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6346803"/>
            <a:ext cx="12192000" cy="511199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</a:rPr>
              <a:t>d</a:t>
            </a:r>
            <a:r>
              <a:rPr lang="en-US" sz="2800" baseline="-25000" dirty="0" err="1">
                <a:solidFill>
                  <a:schemeClr val="tx1"/>
                </a:solidFill>
              </a:rPr>
              <a:t>min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i="1" dirty="0" err="1">
                <a:solidFill>
                  <a:schemeClr val="tx1"/>
                </a:solidFill>
              </a:rPr>
              <a:t>d</a:t>
            </a:r>
            <a:r>
              <a:rPr lang="en-US" sz="2800" baseline="-25000" dirty="0" err="1">
                <a:solidFill>
                  <a:schemeClr val="tx1"/>
                </a:solidFill>
              </a:rPr>
              <a:t>max</a:t>
            </a:r>
            <a:r>
              <a:rPr lang="en-US" sz="2800" dirty="0">
                <a:solidFill>
                  <a:schemeClr val="tx1"/>
                </a:solidFill>
              </a:rPr>
              <a:t> both “large”: alien material (e.g., dust)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6346803"/>
            <a:ext cx="12192000" cy="511199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</a:rPr>
              <a:t>d</a:t>
            </a:r>
            <a:r>
              <a:rPr lang="en-US" sz="2800" baseline="-25000" dirty="0" err="1">
                <a:solidFill>
                  <a:schemeClr val="tx1"/>
                </a:solidFill>
              </a:rPr>
              <a:t>min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i="1" dirty="0" err="1">
                <a:solidFill>
                  <a:schemeClr val="tx1"/>
                </a:solidFill>
              </a:rPr>
              <a:t>d</a:t>
            </a:r>
            <a:r>
              <a:rPr lang="en-US" sz="2800" baseline="-25000" dirty="0" err="1">
                <a:solidFill>
                  <a:schemeClr val="tx1"/>
                </a:solidFill>
              </a:rPr>
              <a:t>max</a:t>
            </a:r>
            <a:r>
              <a:rPr lang="en-US" sz="2800" dirty="0">
                <a:solidFill>
                  <a:schemeClr val="tx1"/>
                </a:solidFill>
              </a:rPr>
              <a:t> both “small”: </a:t>
            </a:r>
            <a:r>
              <a:rPr lang="en-US" sz="2800" b="1" dirty="0">
                <a:solidFill>
                  <a:schemeClr val="tx1"/>
                </a:solidFill>
              </a:rPr>
              <a:t>regular</a:t>
            </a:r>
            <a:r>
              <a:rPr lang="en-US" sz="2800" dirty="0">
                <a:solidFill>
                  <a:schemeClr val="tx1"/>
                </a:solidFill>
              </a:rPr>
              <a:t> fibers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6346801"/>
            <a:ext cx="12192000" cy="511199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</a:rPr>
              <a:t>d</a:t>
            </a:r>
            <a:r>
              <a:rPr lang="en-US" sz="2800" baseline="-25000" dirty="0" err="1">
                <a:solidFill>
                  <a:schemeClr val="tx1"/>
                </a:solidFill>
              </a:rPr>
              <a:t>min</a:t>
            </a:r>
            <a:r>
              <a:rPr lang="en-US" sz="2800" dirty="0">
                <a:solidFill>
                  <a:schemeClr val="tx1"/>
                </a:solidFill>
              </a:rPr>
              <a:t> “small”, </a:t>
            </a:r>
            <a:r>
              <a:rPr lang="en-US" sz="2800" i="1" dirty="0" err="1">
                <a:solidFill>
                  <a:schemeClr val="tx1"/>
                </a:solidFill>
              </a:rPr>
              <a:t>d</a:t>
            </a:r>
            <a:r>
              <a:rPr lang="en-US" sz="2800" baseline="-25000" dirty="0" err="1">
                <a:solidFill>
                  <a:schemeClr val="tx1"/>
                </a:solidFill>
              </a:rPr>
              <a:t>max</a:t>
            </a:r>
            <a:r>
              <a:rPr lang="en-US" sz="2800" dirty="0">
                <a:solidFill>
                  <a:schemeClr val="tx1"/>
                </a:solidFill>
              </a:rPr>
              <a:t> “large”: </a:t>
            </a:r>
            <a:r>
              <a:rPr lang="en-US" sz="2800" b="1" dirty="0">
                <a:solidFill>
                  <a:schemeClr val="tx1"/>
                </a:solidFill>
              </a:rPr>
              <a:t>flyaway</a:t>
            </a:r>
            <a:r>
              <a:rPr lang="en-US" sz="2800" dirty="0">
                <a:solidFill>
                  <a:schemeClr val="tx1"/>
                </a:solidFill>
              </a:rPr>
              <a:t> fibers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76430" y="1595470"/>
            <a:ext cx="1664840" cy="1439830"/>
          </a:xfrm>
          <a:prstGeom prst="rect">
            <a:avLst/>
          </a:prstGeom>
          <a:noFill/>
          <a:ln w="57150">
            <a:solidFill>
              <a:schemeClr val="bg1">
                <a:lumMod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562850" y="2574924"/>
            <a:ext cx="1660525" cy="458505"/>
          </a:xfrm>
          <a:prstGeom prst="rect">
            <a:avLst/>
          </a:prstGeom>
          <a:noFill/>
          <a:ln w="57150">
            <a:solidFill>
              <a:schemeClr val="accent6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562849" y="1595470"/>
            <a:ext cx="1660526" cy="922423"/>
          </a:xfrm>
          <a:prstGeom prst="rect">
            <a:avLst/>
          </a:prstGeom>
          <a:noFill/>
          <a:ln w="57150">
            <a:solidFill>
              <a:schemeClr val="accent4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0062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Fiber-Level Fitting: Fiber Classification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19602" y="1034546"/>
            <a:ext cx="3387198" cy="3552093"/>
            <a:chOff x="219602" y="1034546"/>
            <a:chExt cx="3387198" cy="35520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602" y="2253018"/>
              <a:ext cx="3387198" cy="14426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74717" y="3694087"/>
              <a:ext cx="206979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All </a:t>
              </a:r>
              <a:r>
                <a:rPr lang="en-US" sz="2800" dirty="0"/>
                <a:t>fibers</a:t>
              </a:r>
              <a:br>
                <a:rPr lang="en-US" sz="2800" dirty="0"/>
              </a:br>
              <a:r>
                <a:rPr lang="en-US" sz="2400" dirty="0"/>
                <a:t>in untied plies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77640" y="1034546"/>
              <a:ext cx="2467342" cy="763861"/>
              <a:chOff x="8577452" y="2518548"/>
              <a:chExt cx="2467342" cy="76386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577452" y="2943855"/>
                <a:ext cx="24673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Measured yarn geometry</a:t>
                </a: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22590" y="2518548"/>
                <a:ext cx="1977075" cy="469749"/>
              </a:xfrm>
              <a:prstGeom prst="rect">
                <a:avLst/>
              </a:prstGeom>
            </p:spPr>
          </p:pic>
        </p:grpSp>
        <p:sp>
          <p:nvSpPr>
            <p:cNvPr id="10" name="Left Arrow 9"/>
            <p:cNvSpPr/>
            <p:nvPr/>
          </p:nvSpPr>
          <p:spPr>
            <a:xfrm rot="5400000" flipH="1">
              <a:off x="1635824" y="1839381"/>
              <a:ext cx="547580" cy="577215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7669" y="1810654"/>
              <a:ext cx="9573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Ply-level</a:t>
              </a:r>
              <a:br>
                <a:rPr lang="en-US" sz="1600" dirty="0"/>
              </a:br>
              <a:r>
                <a:rPr lang="en-US" sz="1600" dirty="0"/>
                <a:t>fitting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666584" y="2374201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</a:rPr>
              <a:t>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38534" y="2374201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</a:rPr>
              <a:t>+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9211498" y="4337820"/>
            <a:ext cx="2127876" cy="1819414"/>
            <a:chOff x="9211498" y="4337820"/>
            <a:chExt cx="2127876" cy="181941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1498" y="5047758"/>
              <a:ext cx="2127876" cy="1109476"/>
            </a:xfrm>
            <a:prstGeom prst="rect">
              <a:avLst/>
            </a:prstGeom>
          </p:spPr>
        </p:pic>
        <p:sp>
          <p:nvSpPr>
            <p:cNvPr id="42" name="Left Arrow 41"/>
            <p:cNvSpPr/>
            <p:nvPr/>
          </p:nvSpPr>
          <p:spPr>
            <a:xfrm rot="5400000" flipH="1">
              <a:off x="10003631" y="4259594"/>
              <a:ext cx="543606" cy="700057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67583" y="4337822"/>
            <a:ext cx="4356726" cy="1823250"/>
            <a:chOff x="3967583" y="4337822"/>
            <a:chExt cx="4356726" cy="1823250"/>
          </a:xfrm>
        </p:grpSpPr>
        <p:grpSp>
          <p:nvGrpSpPr>
            <p:cNvPr id="39" name="Group 38"/>
            <p:cNvGrpSpPr/>
            <p:nvPr/>
          </p:nvGrpSpPr>
          <p:grpSpPr>
            <a:xfrm>
              <a:off x="3967583" y="5047758"/>
              <a:ext cx="4356726" cy="1113314"/>
              <a:chOff x="3271405" y="4720395"/>
              <a:chExt cx="4356726" cy="1113314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6"/>
              <a:srcRect l="3452" r="3075"/>
              <a:stretch/>
            </p:blipFill>
            <p:spPr>
              <a:xfrm>
                <a:off x="3271405" y="4720395"/>
                <a:ext cx="2127876" cy="1113314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00255" y="4720395"/>
                <a:ext cx="2127876" cy="1111641"/>
              </a:xfrm>
              <a:prstGeom prst="rect">
                <a:avLst/>
              </a:prstGeom>
            </p:spPr>
          </p:pic>
        </p:grpSp>
        <p:sp>
          <p:nvSpPr>
            <p:cNvPr id="40" name="Left Arrow 39"/>
            <p:cNvSpPr/>
            <p:nvPr/>
          </p:nvSpPr>
          <p:spPr>
            <a:xfrm rot="5400000" flipH="1">
              <a:off x="5874143" y="4259595"/>
              <a:ext cx="543604" cy="700057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</p:grpSp>
      <p:sp>
        <p:nvSpPr>
          <p:cNvPr id="56" name="Rectangle 55"/>
          <p:cNvSpPr/>
          <p:nvPr/>
        </p:nvSpPr>
        <p:spPr>
          <a:xfrm>
            <a:off x="219602" y="1034546"/>
            <a:ext cx="11680298" cy="5374332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8523975" y="2247576"/>
            <a:ext cx="3375925" cy="1446511"/>
            <a:chOff x="8073608" y="2843568"/>
            <a:chExt cx="3621338" cy="155166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608" y="2843568"/>
              <a:ext cx="3621338" cy="9053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608" y="3489899"/>
              <a:ext cx="3621338" cy="905334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8993675" y="3706379"/>
            <a:ext cx="2563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Flyaway </a:t>
            </a:r>
            <a:r>
              <a:rPr lang="en-US" sz="2800" dirty="0"/>
              <a:t>fibers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449643" y="2247576"/>
            <a:ext cx="3392607" cy="1453660"/>
            <a:chOff x="4475890" y="2843568"/>
            <a:chExt cx="3621338" cy="155166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890" y="2843568"/>
              <a:ext cx="3621338" cy="9053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890" y="3489899"/>
              <a:ext cx="3621338" cy="905335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4894642" y="3706379"/>
            <a:ext cx="2502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Regular </a:t>
            </a:r>
            <a:r>
              <a:rPr lang="en-US" sz="2800" dirty="0"/>
              <a:t>fibers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41357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Fiber-Level Fitting: Regular Fibers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19602" y="1034546"/>
            <a:ext cx="3387198" cy="3552093"/>
            <a:chOff x="219602" y="1034546"/>
            <a:chExt cx="3387198" cy="35520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602" y="2253018"/>
              <a:ext cx="3387198" cy="14426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74717" y="3694087"/>
              <a:ext cx="206979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All </a:t>
              </a:r>
              <a:r>
                <a:rPr lang="en-US" sz="2800" dirty="0"/>
                <a:t>fibers</a:t>
              </a:r>
              <a:br>
                <a:rPr lang="en-US" sz="2800" dirty="0"/>
              </a:br>
              <a:r>
                <a:rPr lang="en-US" sz="2400" dirty="0"/>
                <a:t>in untied plies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77640" y="1034546"/>
              <a:ext cx="2467342" cy="763861"/>
              <a:chOff x="8577452" y="2518548"/>
              <a:chExt cx="2467342" cy="76386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577452" y="2943855"/>
                <a:ext cx="24673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Measured yarn geometry</a:t>
                </a: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22590" y="2518548"/>
                <a:ext cx="1977075" cy="469749"/>
              </a:xfrm>
              <a:prstGeom prst="rect">
                <a:avLst/>
              </a:prstGeom>
            </p:spPr>
          </p:pic>
        </p:grpSp>
        <p:sp>
          <p:nvSpPr>
            <p:cNvPr id="10" name="Left Arrow 9"/>
            <p:cNvSpPr/>
            <p:nvPr/>
          </p:nvSpPr>
          <p:spPr>
            <a:xfrm rot="5400000" flipH="1">
              <a:off x="1635824" y="1839381"/>
              <a:ext cx="547580" cy="577215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7669" y="1810654"/>
              <a:ext cx="9573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Ply-level</a:t>
              </a:r>
              <a:br>
                <a:rPr lang="en-US" sz="1600" dirty="0"/>
              </a:br>
              <a:r>
                <a:rPr lang="en-US" sz="1600" dirty="0"/>
                <a:t>fitting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666584" y="2374201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</a:rPr>
              <a:t>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38534" y="2374201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</a:rPr>
              <a:t>+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523975" y="2247576"/>
            <a:ext cx="3375925" cy="3909658"/>
            <a:chOff x="8523975" y="2247576"/>
            <a:chExt cx="3375925" cy="390965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1498" y="5047758"/>
              <a:ext cx="2127876" cy="1109476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8523975" y="2247576"/>
              <a:ext cx="3375925" cy="1446511"/>
              <a:chOff x="8073608" y="2843568"/>
              <a:chExt cx="3621338" cy="155166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3608" y="2843568"/>
                <a:ext cx="3621338" cy="90533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3608" y="3489899"/>
                <a:ext cx="3621338" cy="905334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8993675" y="3706379"/>
              <a:ext cx="25635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Flyaway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  <p:sp>
          <p:nvSpPr>
            <p:cNvPr id="42" name="Left Arrow 41"/>
            <p:cNvSpPr/>
            <p:nvPr/>
          </p:nvSpPr>
          <p:spPr>
            <a:xfrm rot="5400000" flipH="1">
              <a:off x="10003631" y="4259594"/>
              <a:ext cx="543606" cy="700057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</p:grpSp>
      <p:sp>
        <p:nvSpPr>
          <p:cNvPr id="56" name="Rectangle 55"/>
          <p:cNvSpPr/>
          <p:nvPr/>
        </p:nvSpPr>
        <p:spPr>
          <a:xfrm>
            <a:off x="219602" y="1034546"/>
            <a:ext cx="11680298" cy="5374332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3967583" y="5047758"/>
            <a:ext cx="4356726" cy="1113314"/>
            <a:chOff x="3271405" y="4720395"/>
            <a:chExt cx="4356726" cy="111331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/>
            <a:srcRect l="3452" r="3075"/>
            <a:stretch/>
          </p:blipFill>
          <p:spPr>
            <a:xfrm>
              <a:off x="3271405" y="4720395"/>
              <a:ext cx="2127876" cy="1113314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00255" y="4720395"/>
              <a:ext cx="2127876" cy="111164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449643" y="2247576"/>
            <a:ext cx="3392607" cy="1982023"/>
            <a:chOff x="4449643" y="2247576"/>
            <a:chExt cx="3392607" cy="198202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247576"/>
              <a:ext cx="3392607" cy="84815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853084"/>
              <a:ext cx="3392607" cy="8481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894642" y="3706379"/>
              <a:ext cx="25026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Regular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</p:grpSp>
      <p:sp>
        <p:nvSpPr>
          <p:cNvPr id="40" name="Left Arrow 39"/>
          <p:cNvSpPr/>
          <p:nvPr/>
        </p:nvSpPr>
        <p:spPr>
          <a:xfrm rot="5400000" flipH="1">
            <a:off x="5874143" y="4259595"/>
            <a:ext cx="543604" cy="700057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329121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Ply Generation</a:t>
            </a:r>
          </a:p>
        </p:txBody>
      </p:sp>
      <p:pic>
        <p:nvPicPr>
          <p:cNvPr id="3" name="illu_revolu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117" t="17369" b="18942"/>
          <a:stretch/>
        </p:blipFill>
        <p:spPr>
          <a:xfrm>
            <a:off x="0" y="1128811"/>
            <a:ext cx="5145928" cy="279688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7812" y="3067706"/>
            <a:ext cx="4192458" cy="857986"/>
            <a:chOff x="1714910" y="5413615"/>
            <a:chExt cx="4192458" cy="857986"/>
          </a:xfrm>
        </p:grpSpPr>
        <p:sp>
          <p:nvSpPr>
            <p:cNvPr id="8" name="TextBox 7"/>
            <p:cNvSpPr txBox="1"/>
            <p:nvPr/>
          </p:nvSpPr>
          <p:spPr>
            <a:xfrm>
              <a:off x="3372283" y="5748381"/>
              <a:ext cx="10497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A ply</a:t>
              </a:r>
            </a:p>
          </p:txBody>
        </p:sp>
        <p:sp>
          <p:nvSpPr>
            <p:cNvPr id="9" name="Left Brace 8"/>
            <p:cNvSpPr/>
            <p:nvPr/>
          </p:nvSpPr>
          <p:spPr>
            <a:xfrm rot="14812981">
              <a:off x="3671335" y="3457190"/>
              <a:ext cx="279607" cy="4192458"/>
            </a:xfrm>
            <a:prstGeom prst="leftBrace">
              <a:avLst>
                <a:gd name="adj1" fmla="val 78250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452" r="3075"/>
          <a:stretch/>
        </p:blipFill>
        <p:spPr>
          <a:xfrm>
            <a:off x="1616134" y="4159088"/>
            <a:ext cx="2127876" cy="11133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4760" y="4160761"/>
            <a:ext cx="2127876" cy="1111641"/>
          </a:xfrm>
          <a:prstGeom prst="rect">
            <a:avLst/>
          </a:prstGeom>
        </p:spPr>
      </p:pic>
      <p:sp>
        <p:nvSpPr>
          <p:cNvPr id="18" name="Left Arrow 17"/>
          <p:cNvSpPr/>
          <p:nvPr/>
        </p:nvSpPr>
        <p:spPr>
          <a:xfrm flipH="1">
            <a:off x="7233219" y="4377369"/>
            <a:ext cx="709938" cy="676751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936648" y="4115579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14218" y="3248583"/>
            <a:ext cx="2048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Introducing</a:t>
            </a:r>
            <a:br>
              <a:rPr lang="en-US" sz="2400" dirty="0"/>
            </a:br>
            <a:r>
              <a:rPr lang="en-US" sz="2400" b="1" dirty="0"/>
              <a:t>irregularities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075712" y="3988915"/>
            <a:ext cx="3392607" cy="1982023"/>
            <a:chOff x="4449643" y="2247576"/>
            <a:chExt cx="3392607" cy="198202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247576"/>
              <a:ext cx="3392607" cy="84815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853084"/>
              <a:ext cx="3392607" cy="84815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894642" y="3706379"/>
              <a:ext cx="25026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Regular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3452" r="3075"/>
          <a:stretch/>
        </p:blipFill>
        <p:spPr>
          <a:xfrm>
            <a:off x="3967583" y="5047758"/>
            <a:ext cx="2127876" cy="111331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433" y="5047758"/>
            <a:ext cx="2127876" cy="111164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449643" y="2247576"/>
            <a:ext cx="3392607" cy="1982023"/>
            <a:chOff x="4449643" y="2247576"/>
            <a:chExt cx="3392607" cy="198202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247576"/>
              <a:ext cx="3392607" cy="84815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853084"/>
              <a:ext cx="3392607" cy="84815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894642" y="3706379"/>
              <a:ext cx="25026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Regular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99010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19284 -0.129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-6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-0.10846 -0.12963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0" y="-6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29752 0.25278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0" y="126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8" grpId="0" animBg="1"/>
      <p:bldP spid="19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Fiber Fitting: Overview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452" r="3075"/>
          <a:stretch/>
        </p:blipFill>
        <p:spPr>
          <a:xfrm>
            <a:off x="1616134" y="4159088"/>
            <a:ext cx="2127876" cy="11133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760" y="4160761"/>
            <a:ext cx="2127876" cy="1111641"/>
          </a:xfrm>
          <a:prstGeom prst="rect">
            <a:avLst/>
          </a:prstGeom>
        </p:spPr>
      </p:pic>
      <p:sp>
        <p:nvSpPr>
          <p:cNvPr id="18" name="Left Arrow 17"/>
          <p:cNvSpPr/>
          <p:nvPr/>
        </p:nvSpPr>
        <p:spPr>
          <a:xfrm flipH="1">
            <a:off x="7233219" y="4377369"/>
            <a:ext cx="709938" cy="676751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936648" y="4115579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14218" y="3248583"/>
            <a:ext cx="2048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Introducing</a:t>
            </a:r>
            <a:br>
              <a:rPr lang="en-US" sz="2400" dirty="0"/>
            </a:br>
            <a:r>
              <a:rPr lang="en-US" sz="2400" b="1" dirty="0"/>
              <a:t>irregularities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075712" y="3988915"/>
            <a:ext cx="3392607" cy="1982023"/>
            <a:chOff x="4449643" y="2247576"/>
            <a:chExt cx="3392607" cy="198202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247576"/>
              <a:ext cx="3392607" cy="84815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853084"/>
              <a:ext cx="3392607" cy="84815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894642" y="3706379"/>
              <a:ext cx="25026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Regular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3452" r="3075"/>
          <a:stretch/>
        </p:blipFill>
        <p:spPr>
          <a:xfrm>
            <a:off x="1169908" y="3318011"/>
            <a:ext cx="2127876" cy="11133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534" y="3319684"/>
            <a:ext cx="2127876" cy="1111641"/>
          </a:xfrm>
          <a:prstGeom prst="rect">
            <a:avLst/>
          </a:prstGeom>
        </p:spPr>
      </p:pic>
      <p:sp>
        <p:nvSpPr>
          <p:cNvPr id="34" name="Left Arrow 33"/>
          <p:cNvSpPr/>
          <p:nvPr/>
        </p:nvSpPr>
        <p:spPr>
          <a:xfrm>
            <a:off x="6786993" y="3536292"/>
            <a:ext cx="709938" cy="676751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467992" y="2407506"/>
            <a:ext cx="2048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Removing</a:t>
            </a:r>
            <a:br>
              <a:rPr lang="en-US" sz="2400" dirty="0"/>
            </a:br>
            <a:r>
              <a:rPr lang="en-US" sz="2400" b="1" dirty="0"/>
              <a:t>irregularities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7629486" y="3147838"/>
            <a:ext cx="3392607" cy="1982023"/>
            <a:chOff x="4449643" y="2247576"/>
            <a:chExt cx="3392607" cy="198202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247576"/>
              <a:ext cx="3392607" cy="848152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853084"/>
              <a:ext cx="3392607" cy="848152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894642" y="3706379"/>
              <a:ext cx="25026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Regular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</p:grpSp>
      <p:sp>
        <p:nvSpPr>
          <p:cNvPr id="41" name="Left Arrow 40"/>
          <p:cNvSpPr/>
          <p:nvPr/>
        </p:nvSpPr>
        <p:spPr>
          <a:xfrm>
            <a:off x="3476699" y="3533347"/>
            <a:ext cx="709938" cy="676751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54944" y="1360973"/>
            <a:ext cx="6082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Inverting</a:t>
            </a:r>
            <a:r>
              <a:rPr lang="en-US" sz="2800" dirty="0"/>
              <a:t> the </a:t>
            </a:r>
            <a:r>
              <a:rPr lang="en-US" sz="2800" b="1" dirty="0"/>
              <a:t>ply </a:t>
            </a:r>
            <a:r>
              <a:rPr lang="en-US" sz="2800" dirty="0"/>
              <a:t>generation process</a:t>
            </a:r>
          </a:p>
        </p:txBody>
      </p:sp>
    </p:spTree>
    <p:extLst>
      <p:ext uri="{BB962C8B-B14F-4D97-AF65-F5344CB8AC3E}">
        <p14:creationId xmlns:p14="http://schemas.microsoft.com/office/powerpoint/2010/main" val="1489749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022E-16 L -0.03672 -0.1226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-6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022E-16 L -0.03606 -0.1222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-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03659 -0.1224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-61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022E-16 L -0.03685 -0.12292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-61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03685 -0.12338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-61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-0.03633 -0.12222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-61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19" grpId="1"/>
      <p:bldP spid="20" grpId="0"/>
      <p:bldP spid="20" grpId="1"/>
      <p:bldP spid="34" grpId="0" animBg="1"/>
      <p:bldP spid="36" grpId="0"/>
      <p:bldP spid="41" grpId="0" animBg="1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Fiber Migration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31685" y="1779026"/>
            <a:ext cx="3950120" cy="3897445"/>
            <a:chOff x="555085" y="1661670"/>
            <a:chExt cx="3950120" cy="389744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605" y="2239661"/>
              <a:ext cx="3697080" cy="331945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55085" y="1661670"/>
              <a:ext cx="3950120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lnSpc>
                  <a:spcPct val="90000"/>
                </a:lnSpc>
                <a:spcBef>
                  <a:spcPts val="1000"/>
                </a:spcBef>
              </a:pPr>
              <a:r>
                <a:rPr lang="en-US" sz="2800" b="1" dirty="0">
                  <a:solidFill>
                    <a:prstClr val="black"/>
                  </a:solidFill>
                </a:rPr>
                <a:t>Fibers</a:t>
              </a:r>
              <a:r>
                <a:rPr lang="en-US" sz="2000" b="1" dirty="0">
                  <a:solidFill>
                    <a:prstClr val="black"/>
                  </a:solidFill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</a:rPr>
                <a:t>modeled as</a:t>
              </a:r>
              <a:r>
                <a:rPr lang="en-US" sz="2000" b="1" dirty="0">
                  <a:solidFill>
                    <a:prstClr val="black"/>
                  </a:solidFill>
                </a:rPr>
                <a:t> </a:t>
              </a:r>
              <a:r>
                <a:rPr lang="en-US" sz="2800" b="1" dirty="0">
                  <a:solidFill>
                    <a:prstClr val="black"/>
                  </a:solidFill>
                </a:rPr>
                <a:t>helices</a:t>
              </a:r>
              <a:endParaRPr lang="en-US" sz="24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 rot="19334872">
            <a:off x="2602517" y="4334525"/>
            <a:ext cx="981568" cy="5384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9126250" y="1519527"/>
            <a:ext cx="2634199" cy="3342405"/>
            <a:chOff x="9126250" y="1519527"/>
            <a:chExt cx="2634199" cy="3342405"/>
          </a:xfrm>
        </p:grpSpPr>
        <p:sp>
          <p:nvSpPr>
            <p:cNvPr id="7" name="Rounded Rectangle 6"/>
            <p:cNvSpPr/>
            <p:nvPr/>
          </p:nvSpPr>
          <p:spPr>
            <a:xfrm>
              <a:off x="9126250" y="1519527"/>
              <a:ext cx="2634199" cy="3342405"/>
            </a:xfrm>
            <a:prstGeom prst="roundRect">
              <a:avLst>
                <a:gd name="adj" fmla="val 1092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219298" y="1626498"/>
              <a:ext cx="24481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Fiber-level </a:t>
              </a:r>
              <a:r>
                <a:rPr lang="en-US" sz="2000" b="1" i="1" dirty="0" err="1"/>
                <a:t>params</a:t>
              </a:r>
              <a:endParaRPr lang="en-US" sz="2000" b="1" i="1" dirty="0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534" y="3319684"/>
            <a:ext cx="2127876" cy="1111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026" y="2153045"/>
            <a:ext cx="2129371" cy="11124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l="3452" r="3075"/>
          <a:stretch/>
        </p:blipFill>
        <p:spPr>
          <a:xfrm>
            <a:off x="1169908" y="3318011"/>
            <a:ext cx="2127876" cy="11133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3452" r="3075"/>
          <a:stretch/>
        </p:blipFill>
        <p:spPr>
          <a:xfrm>
            <a:off x="9379026" y="3535742"/>
            <a:ext cx="2129371" cy="1114088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9326083" y="3482202"/>
            <a:ext cx="2234527" cy="12211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8434" y="1393751"/>
            <a:ext cx="3098925" cy="876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prstClr val="black"/>
                </a:solidFill>
              </a:rPr>
              <a:t>No</a:t>
            </a:r>
            <a:r>
              <a:rPr lang="en-US" sz="2800" dirty="0">
                <a:solidFill>
                  <a:prstClr val="black"/>
                </a:solidFill>
              </a:rPr>
              <a:t> migration: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  stays constant</a:t>
            </a:r>
            <a:endParaRPr lang="en-US" sz="24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828434" y="2431434"/>
                <a:ext cx="3703258" cy="1541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800" b="1" dirty="0">
                    <a:solidFill>
                      <a:prstClr val="black"/>
                    </a:solidFill>
                  </a:rPr>
                  <a:t>With</a:t>
                </a:r>
                <a:r>
                  <a:rPr lang="en-US" sz="2800" dirty="0">
                    <a:solidFill>
                      <a:prstClr val="black"/>
                    </a:solidFill>
                  </a:rPr>
                  <a:t> migration:</a:t>
                </a:r>
              </a:p>
              <a:p>
                <a:pPr marL="685800" lvl="1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pPr>
                <a:r>
                  <a:rPr lang="en-US" sz="2400" i="1" dirty="0">
                    <a:solidFill>
                      <a:prstClr val="black"/>
                    </a:solidFill>
                  </a:rPr>
                  <a:t>R</a:t>
                </a:r>
                <a:r>
                  <a:rPr lang="en-US" sz="2400" dirty="0">
                    <a:solidFill>
                      <a:prstClr val="black"/>
                    </a:solidFill>
                  </a:rPr>
                  <a:t> changes between</a:t>
                </a:r>
                <a:br>
                  <a:rPr lang="en-US" sz="2400" dirty="0">
                    <a:solidFill>
                      <a:prstClr val="black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i="1">
                        <a:solidFill>
                          <a:srgbClr val="5B9BD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ED7D3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i="1">
                        <a:solidFill>
                          <a:srgbClr val="ED7D3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/>
                </a:r>
                <a:br>
                  <a:rPr lang="en-US" sz="2400" dirty="0">
                    <a:solidFill>
                      <a:prstClr val="black"/>
                    </a:solidFill>
                  </a:rPr>
                </a:br>
                <a:r>
                  <a:rPr lang="en-US" sz="2400" dirty="0">
                    <a:solidFill>
                      <a:prstClr val="black"/>
                    </a:solidFill>
                  </a:rPr>
                  <a:t>with period </a:t>
                </a:r>
                <a:r>
                  <a:rPr lang="en-US" sz="2400" i="1" dirty="0">
                    <a:solidFill>
                      <a:srgbClr val="70AD47"/>
                    </a:solidFill>
                  </a:rPr>
                  <a:t>s</a:t>
                </a:r>
                <a:endParaRPr lang="en-US" sz="2400" b="1" baseline="-25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434" y="2431434"/>
                <a:ext cx="3703258" cy="1541448"/>
              </a:xfrm>
              <a:prstGeom prst="rect">
                <a:avLst/>
              </a:prstGeom>
              <a:blipFill>
                <a:blip r:embed="rId6"/>
                <a:stretch>
                  <a:fillRect l="-3289" t="-7115" b="-83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/>
          <p:cNvGrpSpPr/>
          <p:nvPr/>
        </p:nvGrpSpPr>
        <p:grpSpPr>
          <a:xfrm>
            <a:off x="4112492" y="3960161"/>
            <a:ext cx="4927751" cy="2621187"/>
            <a:chOff x="3924234" y="3960161"/>
            <a:chExt cx="4927751" cy="2621187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5172634" y="5609490"/>
              <a:ext cx="3215291" cy="0"/>
            </a:xfrm>
            <a:prstGeom prst="line">
              <a:avLst/>
            </a:prstGeom>
            <a:ln w="19050">
              <a:solidFill>
                <a:schemeClr val="accent1">
                  <a:alpha val="50000"/>
                </a:schemeClr>
              </a:solidFill>
              <a:prstDash val="soli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172634" y="4710955"/>
              <a:ext cx="3215291" cy="0"/>
            </a:xfrm>
            <a:prstGeom prst="line">
              <a:avLst/>
            </a:prstGeom>
            <a:ln w="19050">
              <a:solidFill>
                <a:schemeClr val="accent2">
                  <a:alpha val="50000"/>
                </a:schemeClr>
              </a:solidFill>
              <a:prstDash val="soli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8513431" y="575353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chemeClr val="accent3"/>
                  </a:solidFill>
                </a:rPr>
                <a:t>z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964551" y="3960161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chemeClr val="accent3"/>
                  </a:solidFill>
                </a:rPr>
                <a:t>R</a:t>
              </a:r>
            </a:p>
          </p:txBody>
        </p:sp>
        <p:cxnSp>
          <p:nvCxnSpPr>
            <p:cNvPr id="80" name="Straight Connector 79"/>
            <p:cNvCxnSpPr/>
            <p:nvPr/>
          </p:nvCxnSpPr>
          <p:spPr>
            <a:xfrm flipV="1">
              <a:off x="5602531" y="4741326"/>
              <a:ext cx="0" cy="1632579"/>
            </a:xfrm>
            <a:prstGeom prst="line">
              <a:avLst/>
            </a:prstGeom>
            <a:ln w="19050">
              <a:solidFill>
                <a:schemeClr val="accent6">
                  <a:alpha val="50000"/>
                </a:schemeClr>
              </a:solidFill>
              <a:prstDash val="soli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7144460" y="4741325"/>
              <a:ext cx="0" cy="1632579"/>
            </a:xfrm>
            <a:prstGeom prst="line">
              <a:avLst/>
            </a:prstGeom>
            <a:ln w="19050">
              <a:solidFill>
                <a:schemeClr val="accent6">
                  <a:alpha val="50000"/>
                </a:schemeClr>
              </a:solidFill>
              <a:prstDash val="soli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5602531" y="6194852"/>
              <a:ext cx="1541929" cy="0"/>
            </a:xfrm>
            <a:prstGeom prst="line">
              <a:avLst/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  <a:prstDash val="solid"/>
              <a:headEnd type="triangle" w="lg" len="lg"/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6204218" y="6119683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chemeClr val="accent6"/>
                  </a:solidFill>
                </a:rPr>
                <a:t>s</a:t>
              </a:r>
            </a:p>
          </p:txBody>
        </p:sp>
        <p:sp>
          <p:nvSpPr>
            <p:cNvPr id="84" name="Freeform 8"/>
            <p:cNvSpPr>
              <a:spLocks/>
            </p:cNvSpPr>
            <p:nvPr/>
          </p:nvSpPr>
          <p:spPr bwMode="auto">
            <a:xfrm>
              <a:off x="5210770" y="4710955"/>
              <a:ext cx="3092823" cy="898535"/>
            </a:xfrm>
            <a:custGeom>
              <a:avLst/>
              <a:gdLst>
                <a:gd name="T0" fmla="*/ 29 w 1998"/>
                <a:gd name="T1" fmla="*/ 301 h 733"/>
                <a:gd name="T2" fmla="*/ 60 w 1998"/>
                <a:gd name="T3" fmla="*/ 231 h 733"/>
                <a:gd name="T4" fmla="*/ 92 w 1998"/>
                <a:gd name="T5" fmla="*/ 166 h 733"/>
                <a:gd name="T6" fmla="*/ 124 w 1998"/>
                <a:gd name="T7" fmla="*/ 109 h 733"/>
                <a:gd name="T8" fmla="*/ 156 w 1998"/>
                <a:gd name="T9" fmla="*/ 63 h 733"/>
                <a:gd name="T10" fmla="*/ 188 w 1998"/>
                <a:gd name="T11" fmla="*/ 28 h 733"/>
                <a:gd name="T12" fmla="*/ 220 w 1998"/>
                <a:gd name="T13" fmla="*/ 7 h 733"/>
                <a:gd name="T14" fmla="*/ 252 w 1998"/>
                <a:gd name="T15" fmla="*/ 1 h 733"/>
                <a:gd name="T16" fmla="*/ 283 w 1998"/>
                <a:gd name="T17" fmla="*/ 9 h 733"/>
                <a:gd name="T18" fmla="*/ 315 w 1998"/>
                <a:gd name="T19" fmla="*/ 31 h 733"/>
                <a:gd name="T20" fmla="*/ 347 w 1998"/>
                <a:gd name="T21" fmla="*/ 66 h 733"/>
                <a:gd name="T22" fmla="*/ 379 w 1998"/>
                <a:gd name="T23" fmla="*/ 114 h 733"/>
                <a:gd name="T24" fmla="*/ 411 w 1998"/>
                <a:gd name="T25" fmla="*/ 172 h 733"/>
                <a:gd name="T26" fmla="*/ 442 w 1998"/>
                <a:gd name="T27" fmla="*/ 237 h 733"/>
                <a:gd name="T28" fmla="*/ 474 w 1998"/>
                <a:gd name="T29" fmla="*/ 308 h 733"/>
                <a:gd name="T30" fmla="*/ 506 w 1998"/>
                <a:gd name="T31" fmla="*/ 381 h 733"/>
                <a:gd name="T32" fmla="*/ 538 w 1998"/>
                <a:gd name="T33" fmla="*/ 453 h 733"/>
                <a:gd name="T34" fmla="*/ 570 w 1998"/>
                <a:gd name="T35" fmla="*/ 522 h 733"/>
                <a:gd name="T36" fmla="*/ 602 w 1998"/>
                <a:gd name="T37" fmla="*/ 585 h 733"/>
                <a:gd name="T38" fmla="*/ 633 w 1998"/>
                <a:gd name="T39" fmla="*/ 639 h 733"/>
                <a:gd name="T40" fmla="*/ 665 w 1998"/>
                <a:gd name="T41" fmla="*/ 682 h 733"/>
                <a:gd name="T42" fmla="*/ 697 w 1998"/>
                <a:gd name="T43" fmla="*/ 713 h 733"/>
                <a:gd name="T44" fmla="*/ 729 w 1998"/>
                <a:gd name="T45" fmla="*/ 730 h 733"/>
                <a:gd name="T46" fmla="*/ 761 w 1998"/>
                <a:gd name="T47" fmla="*/ 732 h 733"/>
                <a:gd name="T48" fmla="*/ 792 w 1998"/>
                <a:gd name="T49" fmla="*/ 720 h 733"/>
                <a:gd name="T50" fmla="*/ 824 w 1998"/>
                <a:gd name="T51" fmla="*/ 693 h 733"/>
                <a:gd name="T52" fmla="*/ 856 w 1998"/>
                <a:gd name="T53" fmla="*/ 654 h 733"/>
                <a:gd name="T54" fmla="*/ 888 w 1998"/>
                <a:gd name="T55" fmla="*/ 603 h 733"/>
                <a:gd name="T56" fmla="*/ 920 w 1998"/>
                <a:gd name="T57" fmla="*/ 543 h 733"/>
                <a:gd name="T58" fmla="*/ 951 w 1998"/>
                <a:gd name="T59" fmla="*/ 476 h 733"/>
                <a:gd name="T60" fmla="*/ 983 w 1998"/>
                <a:gd name="T61" fmla="*/ 404 h 733"/>
                <a:gd name="T62" fmla="*/ 1015 w 1998"/>
                <a:gd name="T63" fmla="*/ 331 h 733"/>
                <a:gd name="T64" fmla="*/ 1047 w 1998"/>
                <a:gd name="T65" fmla="*/ 260 h 733"/>
                <a:gd name="T66" fmla="*/ 1079 w 1998"/>
                <a:gd name="T67" fmla="*/ 192 h 733"/>
                <a:gd name="T68" fmla="*/ 1111 w 1998"/>
                <a:gd name="T69" fmla="*/ 132 h 733"/>
                <a:gd name="T70" fmla="*/ 1142 w 1998"/>
                <a:gd name="T71" fmla="*/ 81 h 733"/>
                <a:gd name="T72" fmla="*/ 1174 w 1998"/>
                <a:gd name="T73" fmla="*/ 41 h 733"/>
                <a:gd name="T74" fmla="*/ 1206 w 1998"/>
                <a:gd name="T75" fmla="*/ 14 h 733"/>
                <a:gd name="T76" fmla="*/ 1238 w 1998"/>
                <a:gd name="T77" fmla="*/ 2 h 733"/>
                <a:gd name="T78" fmla="*/ 1270 w 1998"/>
                <a:gd name="T79" fmla="*/ 4 h 733"/>
                <a:gd name="T80" fmla="*/ 1301 w 1998"/>
                <a:gd name="T81" fmla="*/ 20 h 733"/>
                <a:gd name="T82" fmla="*/ 1333 w 1998"/>
                <a:gd name="T83" fmla="*/ 50 h 733"/>
                <a:gd name="T84" fmla="*/ 1365 w 1998"/>
                <a:gd name="T85" fmla="*/ 93 h 733"/>
                <a:gd name="T86" fmla="*/ 1397 w 1998"/>
                <a:gd name="T87" fmla="*/ 147 h 733"/>
                <a:gd name="T88" fmla="*/ 1429 w 1998"/>
                <a:gd name="T89" fmla="*/ 209 h 733"/>
                <a:gd name="T90" fmla="*/ 1461 w 1998"/>
                <a:gd name="T91" fmla="*/ 278 h 733"/>
                <a:gd name="T92" fmla="*/ 1493 w 1998"/>
                <a:gd name="T93" fmla="*/ 350 h 733"/>
                <a:gd name="T94" fmla="*/ 1524 w 1998"/>
                <a:gd name="T95" fmla="*/ 423 h 733"/>
                <a:gd name="T96" fmla="*/ 1556 w 1998"/>
                <a:gd name="T97" fmla="*/ 494 h 733"/>
                <a:gd name="T98" fmla="*/ 1588 w 1998"/>
                <a:gd name="T99" fmla="*/ 560 h 733"/>
                <a:gd name="T100" fmla="*/ 1620 w 1998"/>
                <a:gd name="T101" fmla="*/ 618 h 733"/>
                <a:gd name="T102" fmla="*/ 1652 w 1998"/>
                <a:gd name="T103" fmla="*/ 665 h 733"/>
                <a:gd name="T104" fmla="*/ 1683 w 1998"/>
                <a:gd name="T105" fmla="*/ 701 h 733"/>
                <a:gd name="T106" fmla="*/ 1715 w 1998"/>
                <a:gd name="T107" fmla="*/ 724 h 733"/>
                <a:gd name="T108" fmla="*/ 1747 w 1998"/>
                <a:gd name="T109" fmla="*/ 733 h 733"/>
                <a:gd name="T110" fmla="*/ 1779 w 1998"/>
                <a:gd name="T111" fmla="*/ 726 h 733"/>
                <a:gd name="T112" fmla="*/ 1811 w 1998"/>
                <a:gd name="T113" fmla="*/ 706 h 733"/>
                <a:gd name="T114" fmla="*/ 1842 w 1998"/>
                <a:gd name="T115" fmla="*/ 672 h 733"/>
                <a:gd name="T116" fmla="*/ 1874 w 1998"/>
                <a:gd name="T117" fmla="*/ 626 h 733"/>
                <a:gd name="T118" fmla="*/ 1906 w 1998"/>
                <a:gd name="T119" fmla="*/ 569 h 733"/>
                <a:gd name="T120" fmla="*/ 1938 w 1998"/>
                <a:gd name="T121" fmla="*/ 504 h 733"/>
                <a:gd name="T122" fmla="*/ 1970 w 1998"/>
                <a:gd name="T123" fmla="*/ 434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8" h="733">
                  <a:moveTo>
                    <a:pt x="0" y="367"/>
                  </a:moveTo>
                  <a:cubicBezTo>
                    <a:pt x="1" y="364"/>
                    <a:pt x="2" y="362"/>
                    <a:pt x="3" y="359"/>
                  </a:cubicBezTo>
                  <a:cubicBezTo>
                    <a:pt x="4" y="357"/>
                    <a:pt x="6" y="354"/>
                    <a:pt x="6" y="352"/>
                  </a:cubicBezTo>
                  <a:cubicBezTo>
                    <a:pt x="8" y="349"/>
                    <a:pt x="9" y="347"/>
                    <a:pt x="10" y="345"/>
                  </a:cubicBezTo>
                  <a:cubicBezTo>
                    <a:pt x="11" y="342"/>
                    <a:pt x="12" y="340"/>
                    <a:pt x="13" y="337"/>
                  </a:cubicBezTo>
                  <a:cubicBezTo>
                    <a:pt x="14" y="335"/>
                    <a:pt x="15" y="332"/>
                    <a:pt x="16" y="330"/>
                  </a:cubicBezTo>
                  <a:cubicBezTo>
                    <a:pt x="17" y="328"/>
                    <a:pt x="18" y="325"/>
                    <a:pt x="19" y="323"/>
                  </a:cubicBezTo>
                  <a:cubicBezTo>
                    <a:pt x="20" y="320"/>
                    <a:pt x="21" y="318"/>
                    <a:pt x="22" y="315"/>
                  </a:cubicBezTo>
                  <a:cubicBezTo>
                    <a:pt x="23" y="313"/>
                    <a:pt x="24" y="311"/>
                    <a:pt x="26" y="308"/>
                  </a:cubicBezTo>
                  <a:cubicBezTo>
                    <a:pt x="27" y="306"/>
                    <a:pt x="28" y="304"/>
                    <a:pt x="29" y="301"/>
                  </a:cubicBezTo>
                  <a:cubicBezTo>
                    <a:pt x="30" y="299"/>
                    <a:pt x="31" y="296"/>
                    <a:pt x="32" y="294"/>
                  </a:cubicBezTo>
                  <a:cubicBezTo>
                    <a:pt x="33" y="292"/>
                    <a:pt x="34" y="289"/>
                    <a:pt x="35" y="287"/>
                  </a:cubicBezTo>
                  <a:cubicBezTo>
                    <a:pt x="36" y="284"/>
                    <a:pt x="37" y="282"/>
                    <a:pt x="38" y="280"/>
                  </a:cubicBezTo>
                  <a:cubicBezTo>
                    <a:pt x="39" y="277"/>
                    <a:pt x="40" y="275"/>
                    <a:pt x="41" y="273"/>
                  </a:cubicBezTo>
                  <a:cubicBezTo>
                    <a:pt x="43" y="270"/>
                    <a:pt x="44" y="268"/>
                    <a:pt x="45" y="265"/>
                  </a:cubicBezTo>
                  <a:cubicBezTo>
                    <a:pt x="46" y="263"/>
                    <a:pt x="47" y="261"/>
                    <a:pt x="48" y="258"/>
                  </a:cubicBezTo>
                  <a:cubicBezTo>
                    <a:pt x="49" y="256"/>
                    <a:pt x="50" y="254"/>
                    <a:pt x="51" y="252"/>
                  </a:cubicBezTo>
                  <a:cubicBezTo>
                    <a:pt x="52" y="249"/>
                    <a:pt x="53" y="247"/>
                    <a:pt x="54" y="244"/>
                  </a:cubicBezTo>
                  <a:cubicBezTo>
                    <a:pt x="55" y="242"/>
                    <a:pt x="56" y="240"/>
                    <a:pt x="57" y="238"/>
                  </a:cubicBezTo>
                  <a:cubicBezTo>
                    <a:pt x="58" y="235"/>
                    <a:pt x="60" y="233"/>
                    <a:pt x="60" y="231"/>
                  </a:cubicBezTo>
                  <a:cubicBezTo>
                    <a:pt x="62" y="229"/>
                    <a:pt x="63" y="226"/>
                    <a:pt x="64" y="224"/>
                  </a:cubicBezTo>
                  <a:cubicBezTo>
                    <a:pt x="65" y="222"/>
                    <a:pt x="66" y="220"/>
                    <a:pt x="67" y="217"/>
                  </a:cubicBezTo>
                  <a:cubicBezTo>
                    <a:pt x="68" y="215"/>
                    <a:pt x="69" y="213"/>
                    <a:pt x="70" y="211"/>
                  </a:cubicBezTo>
                  <a:cubicBezTo>
                    <a:pt x="71" y="208"/>
                    <a:pt x="72" y="206"/>
                    <a:pt x="73" y="204"/>
                  </a:cubicBezTo>
                  <a:cubicBezTo>
                    <a:pt x="74" y="202"/>
                    <a:pt x="75" y="200"/>
                    <a:pt x="77" y="198"/>
                  </a:cubicBezTo>
                  <a:cubicBezTo>
                    <a:pt x="77" y="195"/>
                    <a:pt x="79" y="193"/>
                    <a:pt x="80" y="191"/>
                  </a:cubicBezTo>
                  <a:cubicBezTo>
                    <a:pt x="81" y="189"/>
                    <a:pt x="82" y="187"/>
                    <a:pt x="83" y="185"/>
                  </a:cubicBezTo>
                  <a:cubicBezTo>
                    <a:pt x="84" y="183"/>
                    <a:pt x="85" y="181"/>
                    <a:pt x="86" y="178"/>
                  </a:cubicBezTo>
                  <a:cubicBezTo>
                    <a:pt x="87" y="176"/>
                    <a:pt x="88" y="174"/>
                    <a:pt x="89" y="172"/>
                  </a:cubicBezTo>
                  <a:cubicBezTo>
                    <a:pt x="90" y="170"/>
                    <a:pt x="91" y="168"/>
                    <a:pt x="92" y="166"/>
                  </a:cubicBezTo>
                  <a:cubicBezTo>
                    <a:pt x="93" y="164"/>
                    <a:pt x="94" y="162"/>
                    <a:pt x="96" y="160"/>
                  </a:cubicBezTo>
                  <a:cubicBezTo>
                    <a:pt x="97" y="158"/>
                    <a:pt x="98" y="156"/>
                    <a:pt x="99" y="154"/>
                  </a:cubicBezTo>
                  <a:cubicBezTo>
                    <a:pt x="100" y="152"/>
                    <a:pt x="101" y="150"/>
                    <a:pt x="102" y="148"/>
                  </a:cubicBezTo>
                  <a:cubicBezTo>
                    <a:pt x="103" y="146"/>
                    <a:pt x="104" y="144"/>
                    <a:pt x="105" y="142"/>
                  </a:cubicBezTo>
                  <a:cubicBezTo>
                    <a:pt x="106" y="140"/>
                    <a:pt x="107" y="138"/>
                    <a:pt x="108" y="136"/>
                  </a:cubicBezTo>
                  <a:cubicBezTo>
                    <a:pt x="109" y="135"/>
                    <a:pt x="110" y="133"/>
                    <a:pt x="111" y="131"/>
                  </a:cubicBezTo>
                  <a:cubicBezTo>
                    <a:pt x="113" y="129"/>
                    <a:pt x="114" y="127"/>
                    <a:pt x="115" y="125"/>
                  </a:cubicBezTo>
                  <a:cubicBezTo>
                    <a:pt x="116" y="123"/>
                    <a:pt x="117" y="122"/>
                    <a:pt x="118" y="120"/>
                  </a:cubicBezTo>
                  <a:cubicBezTo>
                    <a:pt x="119" y="118"/>
                    <a:pt x="120" y="116"/>
                    <a:pt x="121" y="115"/>
                  </a:cubicBezTo>
                  <a:cubicBezTo>
                    <a:pt x="122" y="113"/>
                    <a:pt x="123" y="111"/>
                    <a:pt x="124" y="109"/>
                  </a:cubicBezTo>
                  <a:cubicBezTo>
                    <a:pt x="125" y="107"/>
                    <a:pt x="126" y="106"/>
                    <a:pt x="127" y="104"/>
                  </a:cubicBezTo>
                  <a:cubicBezTo>
                    <a:pt x="128" y="102"/>
                    <a:pt x="130" y="101"/>
                    <a:pt x="131" y="99"/>
                  </a:cubicBezTo>
                  <a:cubicBezTo>
                    <a:pt x="132" y="97"/>
                    <a:pt x="133" y="96"/>
                    <a:pt x="134" y="94"/>
                  </a:cubicBezTo>
                  <a:cubicBezTo>
                    <a:pt x="135" y="92"/>
                    <a:pt x="136" y="91"/>
                    <a:pt x="137" y="89"/>
                  </a:cubicBezTo>
                  <a:cubicBezTo>
                    <a:pt x="138" y="88"/>
                    <a:pt x="139" y="86"/>
                    <a:pt x="140" y="84"/>
                  </a:cubicBezTo>
                  <a:cubicBezTo>
                    <a:pt x="141" y="83"/>
                    <a:pt x="142" y="81"/>
                    <a:pt x="143" y="80"/>
                  </a:cubicBezTo>
                  <a:cubicBezTo>
                    <a:pt x="144" y="78"/>
                    <a:pt x="145" y="77"/>
                    <a:pt x="147" y="75"/>
                  </a:cubicBezTo>
                  <a:cubicBezTo>
                    <a:pt x="148" y="74"/>
                    <a:pt x="149" y="73"/>
                    <a:pt x="150" y="71"/>
                  </a:cubicBezTo>
                  <a:cubicBezTo>
                    <a:pt x="151" y="70"/>
                    <a:pt x="152" y="68"/>
                    <a:pt x="153" y="67"/>
                  </a:cubicBezTo>
                  <a:cubicBezTo>
                    <a:pt x="154" y="65"/>
                    <a:pt x="155" y="64"/>
                    <a:pt x="156" y="63"/>
                  </a:cubicBezTo>
                  <a:cubicBezTo>
                    <a:pt x="157" y="61"/>
                    <a:pt x="158" y="60"/>
                    <a:pt x="159" y="59"/>
                  </a:cubicBezTo>
                  <a:cubicBezTo>
                    <a:pt x="160" y="57"/>
                    <a:pt x="161" y="56"/>
                    <a:pt x="162" y="55"/>
                  </a:cubicBezTo>
                  <a:cubicBezTo>
                    <a:pt x="164" y="53"/>
                    <a:pt x="165" y="52"/>
                    <a:pt x="165" y="51"/>
                  </a:cubicBezTo>
                  <a:cubicBezTo>
                    <a:pt x="167" y="50"/>
                    <a:pt x="168" y="48"/>
                    <a:pt x="169" y="47"/>
                  </a:cubicBezTo>
                  <a:cubicBezTo>
                    <a:pt x="170" y="46"/>
                    <a:pt x="171" y="45"/>
                    <a:pt x="172" y="44"/>
                  </a:cubicBezTo>
                  <a:cubicBezTo>
                    <a:pt x="173" y="43"/>
                    <a:pt x="174" y="42"/>
                    <a:pt x="175" y="40"/>
                  </a:cubicBezTo>
                  <a:cubicBezTo>
                    <a:pt x="176" y="39"/>
                    <a:pt x="177" y="38"/>
                    <a:pt x="178" y="37"/>
                  </a:cubicBezTo>
                  <a:cubicBezTo>
                    <a:pt x="179" y="36"/>
                    <a:pt x="180" y="35"/>
                    <a:pt x="181" y="34"/>
                  </a:cubicBezTo>
                  <a:cubicBezTo>
                    <a:pt x="182" y="33"/>
                    <a:pt x="184" y="32"/>
                    <a:pt x="185" y="31"/>
                  </a:cubicBezTo>
                  <a:cubicBezTo>
                    <a:pt x="186" y="30"/>
                    <a:pt x="187" y="29"/>
                    <a:pt x="188" y="28"/>
                  </a:cubicBezTo>
                  <a:cubicBezTo>
                    <a:pt x="189" y="27"/>
                    <a:pt x="190" y="26"/>
                    <a:pt x="191" y="25"/>
                  </a:cubicBezTo>
                  <a:cubicBezTo>
                    <a:pt x="192" y="25"/>
                    <a:pt x="193" y="24"/>
                    <a:pt x="194" y="23"/>
                  </a:cubicBezTo>
                  <a:cubicBezTo>
                    <a:pt x="195" y="22"/>
                    <a:pt x="196" y="21"/>
                    <a:pt x="197" y="20"/>
                  </a:cubicBezTo>
                  <a:cubicBezTo>
                    <a:pt x="198" y="20"/>
                    <a:pt x="199" y="19"/>
                    <a:pt x="201" y="18"/>
                  </a:cubicBezTo>
                  <a:cubicBezTo>
                    <a:pt x="202" y="17"/>
                    <a:pt x="203" y="17"/>
                    <a:pt x="204" y="16"/>
                  </a:cubicBezTo>
                  <a:cubicBezTo>
                    <a:pt x="205" y="15"/>
                    <a:pt x="206" y="15"/>
                    <a:pt x="207" y="14"/>
                  </a:cubicBezTo>
                  <a:cubicBezTo>
                    <a:pt x="208" y="13"/>
                    <a:pt x="209" y="13"/>
                    <a:pt x="210" y="12"/>
                  </a:cubicBezTo>
                  <a:cubicBezTo>
                    <a:pt x="211" y="11"/>
                    <a:pt x="212" y="11"/>
                    <a:pt x="213" y="10"/>
                  </a:cubicBezTo>
                  <a:cubicBezTo>
                    <a:pt x="214" y="10"/>
                    <a:pt x="215" y="9"/>
                    <a:pt x="216" y="9"/>
                  </a:cubicBezTo>
                  <a:cubicBezTo>
                    <a:pt x="218" y="8"/>
                    <a:pt x="219" y="8"/>
                    <a:pt x="220" y="7"/>
                  </a:cubicBezTo>
                  <a:cubicBezTo>
                    <a:pt x="221" y="7"/>
                    <a:pt x="222" y="6"/>
                    <a:pt x="223" y="6"/>
                  </a:cubicBezTo>
                  <a:cubicBezTo>
                    <a:pt x="224" y="6"/>
                    <a:pt x="225" y="5"/>
                    <a:pt x="226" y="5"/>
                  </a:cubicBezTo>
                  <a:cubicBezTo>
                    <a:pt x="227" y="4"/>
                    <a:pt x="228" y="4"/>
                    <a:pt x="229" y="4"/>
                  </a:cubicBezTo>
                  <a:cubicBezTo>
                    <a:pt x="230" y="3"/>
                    <a:pt x="231" y="3"/>
                    <a:pt x="232" y="3"/>
                  </a:cubicBezTo>
                  <a:cubicBezTo>
                    <a:pt x="233" y="2"/>
                    <a:pt x="235" y="2"/>
                    <a:pt x="236" y="2"/>
                  </a:cubicBezTo>
                  <a:cubicBezTo>
                    <a:pt x="237" y="2"/>
                    <a:pt x="238" y="2"/>
                    <a:pt x="239" y="2"/>
                  </a:cubicBezTo>
                  <a:cubicBezTo>
                    <a:pt x="240" y="1"/>
                    <a:pt x="241" y="1"/>
                    <a:pt x="242" y="1"/>
                  </a:cubicBezTo>
                  <a:cubicBezTo>
                    <a:pt x="243" y="1"/>
                    <a:pt x="244" y="1"/>
                    <a:pt x="245" y="1"/>
                  </a:cubicBezTo>
                  <a:cubicBezTo>
                    <a:pt x="246" y="1"/>
                    <a:pt x="247" y="1"/>
                    <a:pt x="248" y="1"/>
                  </a:cubicBezTo>
                  <a:cubicBezTo>
                    <a:pt x="249" y="0"/>
                    <a:pt x="250" y="0"/>
                    <a:pt x="252" y="1"/>
                  </a:cubicBezTo>
                  <a:cubicBezTo>
                    <a:pt x="252" y="1"/>
                    <a:pt x="254" y="1"/>
                    <a:pt x="255" y="1"/>
                  </a:cubicBezTo>
                  <a:cubicBezTo>
                    <a:pt x="256" y="1"/>
                    <a:pt x="257" y="1"/>
                    <a:pt x="258" y="1"/>
                  </a:cubicBezTo>
                  <a:cubicBezTo>
                    <a:pt x="259" y="1"/>
                    <a:pt x="260" y="1"/>
                    <a:pt x="261" y="1"/>
                  </a:cubicBezTo>
                  <a:cubicBezTo>
                    <a:pt x="262" y="2"/>
                    <a:pt x="263" y="2"/>
                    <a:pt x="264" y="2"/>
                  </a:cubicBezTo>
                  <a:cubicBezTo>
                    <a:pt x="265" y="2"/>
                    <a:pt x="266" y="2"/>
                    <a:pt x="267" y="3"/>
                  </a:cubicBezTo>
                  <a:cubicBezTo>
                    <a:pt x="269" y="3"/>
                    <a:pt x="269" y="3"/>
                    <a:pt x="271" y="4"/>
                  </a:cubicBezTo>
                  <a:cubicBezTo>
                    <a:pt x="272" y="4"/>
                    <a:pt x="273" y="4"/>
                    <a:pt x="274" y="5"/>
                  </a:cubicBezTo>
                  <a:cubicBezTo>
                    <a:pt x="275" y="5"/>
                    <a:pt x="276" y="5"/>
                    <a:pt x="277" y="6"/>
                  </a:cubicBezTo>
                  <a:cubicBezTo>
                    <a:pt x="278" y="6"/>
                    <a:pt x="279" y="7"/>
                    <a:pt x="280" y="7"/>
                  </a:cubicBezTo>
                  <a:cubicBezTo>
                    <a:pt x="281" y="8"/>
                    <a:pt x="282" y="8"/>
                    <a:pt x="283" y="9"/>
                  </a:cubicBezTo>
                  <a:cubicBezTo>
                    <a:pt x="284" y="9"/>
                    <a:pt x="285" y="9"/>
                    <a:pt x="286" y="10"/>
                  </a:cubicBezTo>
                  <a:cubicBezTo>
                    <a:pt x="288" y="11"/>
                    <a:pt x="289" y="11"/>
                    <a:pt x="290" y="12"/>
                  </a:cubicBezTo>
                  <a:cubicBezTo>
                    <a:pt x="291" y="12"/>
                    <a:pt x="292" y="13"/>
                    <a:pt x="293" y="14"/>
                  </a:cubicBezTo>
                  <a:cubicBezTo>
                    <a:pt x="294" y="14"/>
                    <a:pt x="295" y="15"/>
                    <a:pt x="296" y="16"/>
                  </a:cubicBezTo>
                  <a:cubicBezTo>
                    <a:pt x="297" y="16"/>
                    <a:pt x="298" y="17"/>
                    <a:pt x="299" y="18"/>
                  </a:cubicBezTo>
                  <a:cubicBezTo>
                    <a:pt x="300" y="19"/>
                    <a:pt x="301" y="19"/>
                    <a:pt x="302" y="20"/>
                  </a:cubicBezTo>
                  <a:cubicBezTo>
                    <a:pt x="303" y="21"/>
                    <a:pt x="305" y="22"/>
                    <a:pt x="306" y="23"/>
                  </a:cubicBezTo>
                  <a:cubicBezTo>
                    <a:pt x="307" y="23"/>
                    <a:pt x="308" y="24"/>
                    <a:pt x="309" y="25"/>
                  </a:cubicBezTo>
                  <a:cubicBezTo>
                    <a:pt x="310" y="26"/>
                    <a:pt x="311" y="27"/>
                    <a:pt x="312" y="28"/>
                  </a:cubicBezTo>
                  <a:cubicBezTo>
                    <a:pt x="313" y="29"/>
                    <a:pt x="314" y="30"/>
                    <a:pt x="315" y="31"/>
                  </a:cubicBezTo>
                  <a:cubicBezTo>
                    <a:pt x="316" y="32"/>
                    <a:pt x="317" y="33"/>
                    <a:pt x="318" y="34"/>
                  </a:cubicBezTo>
                  <a:cubicBezTo>
                    <a:pt x="319" y="35"/>
                    <a:pt x="320" y="36"/>
                    <a:pt x="321" y="37"/>
                  </a:cubicBezTo>
                  <a:cubicBezTo>
                    <a:pt x="323" y="38"/>
                    <a:pt x="324" y="39"/>
                    <a:pt x="325" y="40"/>
                  </a:cubicBezTo>
                  <a:cubicBezTo>
                    <a:pt x="326" y="41"/>
                    <a:pt x="327" y="42"/>
                    <a:pt x="328" y="44"/>
                  </a:cubicBezTo>
                  <a:cubicBezTo>
                    <a:pt x="329" y="45"/>
                    <a:pt x="330" y="46"/>
                    <a:pt x="331" y="47"/>
                  </a:cubicBezTo>
                  <a:cubicBezTo>
                    <a:pt x="332" y="48"/>
                    <a:pt x="333" y="49"/>
                    <a:pt x="334" y="51"/>
                  </a:cubicBezTo>
                  <a:cubicBezTo>
                    <a:pt x="335" y="52"/>
                    <a:pt x="336" y="53"/>
                    <a:pt x="337" y="54"/>
                  </a:cubicBezTo>
                  <a:cubicBezTo>
                    <a:pt x="338" y="56"/>
                    <a:pt x="340" y="57"/>
                    <a:pt x="340" y="58"/>
                  </a:cubicBezTo>
                  <a:cubicBezTo>
                    <a:pt x="342" y="60"/>
                    <a:pt x="343" y="61"/>
                    <a:pt x="344" y="62"/>
                  </a:cubicBezTo>
                  <a:cubicBezTo>
                    <a:pt x="345" y="64"/>
                    <a:pt x="346" y="65"/>
                    <a:pt x="347" y="66"/>
                  </a:cubicBezTo>
                  <a:cubicBezTo>
                    <a:pt x="348" y="68"/>
                    <a:pt x="349" y="69"/>
                    <a:pt x="350" y="71"/>
                  </a:cubicBezTo>
                  <a:cubicBezTo>
                    <a:pt x="351" y="72"/>
                    <a:pt x="352" y="74"/>
                    <a:pt x="353" y="75"/>
                  </a:cubicBezTo>
                  <a:cubicBezTo>
                    <a:pt x="354" y="76"/>
                    <a:pt x="355" y="78"/>
                    <a:pt x="357" y="80"/>
                  </a:cubicBezTo>
                  <a:cubicBezTo>
                    <a:pt x="357" y="81"/>
                    <a:pt x="359" y="82"/>
                    <a:pt x="360" y="84"/>
                  </a:cubicBezTo>
                  <a:cubicBezTo>
                    <a:pt x="361" y="86"/>
                    <a:pt x="362" y="87"/>
                    <a:pt x="363" y="89"/>
                  </a:cubicBezTo>
                  <a:cubicBezTo>
                    <a:pt x="364" y="90"/>
                    <a:pt x="365" y="92"/>
                    <a:pt x="366" y="94"/>
                  </a:cubicBezTo>
                  <a:cubicBezTo>
                    <a:pt x="367" y="95"/>
                    <a:pt x="368" y="97"/>
                    <a:pt x="369" y="99"/>
                  </a:cubicBezTo>
                  <a:cubicBezTo>
                    <a:pt x="370" y="100"/>
                    <a:pt x="371" y="102"/>
                    <a:pt x="372" y="104"/>
                  </a:cubicBezTo>
                  <a:cubicBezTo>
                    <a:pt x="373" y="105"/>
                    <a:pt x="374" y="107"/>
                    <a:pt x="376" y="109"/>
                  </a:cubicBezTo>
                  <a:cubicBezTo>
                    <a:pt x="377" y="111"/>
                    <a:pt x="378" y="112"/>
                    <a:pt x="379" y="114"/>
                  </a:cubicBezTo>
                  <a:cubicBezTo>
                    <a:pt x="380" y="116"/>
                    <a:pt x="381" y="118"/>
                    <a:pt x="382" y="119"/>
                  </a:cubicBezTo>
                  <a:cubicBezTo>
                    <a:pt x="383" y="121"/>
                    <a:pt x="384" y="123"/>
                    <a:pt x="385" y="125"/>
                  </a:cubicBezTo>
                  <a:cubicBezTo>
                    <a:pt x="386" y="127"/>
                    <a:pt x="387" y="128"/>
                    <a:pt x="388" y="130"/>
                  </a:cubicBezTo>
                  <a:cubicBezTo>
                    <a:pt x="389" y="132"/>
                    <a:pt x="390" y="134"/>
                    <a:pt x="391" y="136"/>
                  </a:cubicBezTo>
                  <a:cubicBezTo>
                    <a:pt x="393" y="138"/>
                    <a:pt x="394" y="140"/>
                    <a:pt x="395" y="142"/>
                  </a:cubicBezTo>
                  <a:cubicBezTo>
                    <a:pt x="396" y="144"/>
                    <a:pt x="397" y="146"/>
                    <a:pt x="398" y="147"/>
                  </a:cubicBezTo>
                  <a:cubicBezTo>
                    <a:pt x="399" y="149"/>
                    <a:pt x="400" y="151"/>
                    <a:pt x="401" y="153"/>
                  </a:cubicBezTo>
                  <a:cubicBezTo>
                    <a:pt x="402" y="155"/>
                    <a:pt x="403" y="157"/>
                    <a:pt x="404" y="159"/>
                  </a:cubicBezTo>
                  <a:cubicBezTo>
                    <a:pt x="405" y="161"/>
                    <a:pt x="406" y="164"/>
                    <a:pt x="407" y="166"/>
                  </a:cubicBezTo>
                  <a:cubicBezTo>
                    <a:pt x="408" y="168"/>
                    <a:pt x="410" y="170"/>
                    <a:pt x="411" y="172"/>
                  </a:cubicBezTo>
                  <a:cubicBezTo>
                    <a:pt x="412" y="174"/>
                    <a:pt x="413" y="176"/>
                    <a:pt x="414" y="178"/>
                  </a:cubicBezTo>
                  <a:cubicBezTo>
                    <a:pt x="415" y="180"/>
                    <a:pt x="416" y="182"/>
                    <a:pt x="417" y="184"/>
                  </a:cubicBezTo>
                  <a:cubicBezTo>
                    <a:pt x="418" y="186"/>
                    <a:pt x="419" y="189"/>
                    <a:pt x="420" y="191"/>
                  </a:cubicBezTo>
                  <a:cubicBezTo>
                    <a:pt x="421" y="193"/>
                    <a:pt x="422" y="195"/>
                    <a:pt x="423" y="197"/>
                  </a:cubicBezTo>
                  <a:cubicBezTo>
                    <a:pt x="424" y="199"/>
                    <a:pt x="425" y="201"/>
                    <a:pt x="427" y="204"/>
                  </a:cubicBezTo>
                  <a:cubicBezTo>
                    <a:pt x="428" y="206"/>
                    <a:pt x="429" y="208"/>
                    <a:pt x="430" y="210"/>
                  </a:cubicBezTo>
                  <a:cubicBezTo>
                    <a:pt x="431" y="212"/>
                    <a:pt x="432" y="215"/>
                    <a:pt x="433" y="217"/>
                  </a:cubicBezTo>
                  <a:cubicBezTo>
                    <a:pt x="434" y="219"/>
                    <a:pt x="435" y="221"/>
                    <a:pt x="436" y="223"/>
                  </a:cubicBezTo>
                  <a:cubicBezTo>
                    <a:pt x="437" y="226"/>
                    <a:pt x="438" y="228"/>
                    <a:pt x="439" y="230"/>
                  </a:cubicBezTo>
                  <a:cubicBezTo>
                    <a:pt x="440" y="233"/>
                    <a:pt x="441" y="235"/>
                    <a:pt x="442" y="237"/>
                  </a:cubicBezTo>
                  <a:cubicBezTo>
                    <a:pt x="444" y="239"/>
                    <a:pt x="445" y="242"/>
                    <a:pt x="446" y="244"/>
                  </a:cubicBezTo>
                  <a:cubicBezTo>
                    <a:pt x="447" y="246"/>
                    <a:pt x="448" y="249"/>
                    <a:pt x="449" y="251"/>
                  </a:cubicBezTo>
                  <a:cubicBezTo>
                    <a:pt x="450" y="253"/>
                    <a:pt x="451" y="256"/>
                    <a:pt x="452" y="258"/>
                  </a:cubicBezTo>
                  <a:cubicBezTo>
                    <a:pt x="453" y="260"/>
                    <a:pt x="454" y="263"/>
                    <a:pt x="455" y="265"/>
                  </a:cubicBezTo>
                  <a:cubicBezTo>
                    <a:pt x="456" y="267"/>
                    <a:pt x="457" y="270"/>
                    <a:pt x="458" y="272"/>
                  </a:cubicBezTo>
                  <a:cubicBezTo>
                    <a:pt x="459" y="274"/>
                    <a:pt x="461" y="277"/>
                    <a:pt x="461" y="279"/>
                  </a:cubicBezTo>
                  <a:cubicBezTo>
                    <a:pt x="462" y="281"/>
                    <a:pt x="464" y="284"/>
                    <a:pt x="465" y="286"/>
                  </a:cubicBezTo>
                  <a:cubicBezTo>
                    <a:pt x="466" y="288"/>
                    <a:pt x="467" y="291"/>
                    <a:pt x="468" y="293"/>
                  </a:cubicBezTo>
                  <a:cubicBezTo>
                    <a:pt x="469" y="296"/>
                    <a:pt x="470" y="298"/>
                    <a:pt x="471" y="300"/>
                  </a:cubicBezTo>
                  <a:cubicBezTo>
                    <a:pt x="472" y="303"/>
                    <a:pt x="473" y="305"/>
                    <a:pt x="474" y="308"/>
                  </a:cubicBezTo>
                  <a:cubicBezTo>
                    <a:pt x="475" y="310"/>
                    <a:pt x="476" y="313"/>
                    <a:pt x="477" y="315"/>
                  </a:cubicBezTo>
                  <a:cubicBezTo>
                    <a:pt x="478" y="317"/>
                    <a:pt x="479" y="320"/>
                    <a:pt x="481" y="322"/>
                  </a:cubicBezTo>
                  <a:cubicBezTo>
                    <a:pt x="482" y="325"/>
                    <a:pt x="483" y="327"/>
                    <a:pt x="484" y="330"/>
                  </a:cubicBezTo>
                  <a:cubicBezTo>
                    <a:pt x="485" y="332"/>
                    <a:pt x="486" y="334"/>
                    <a:pt x="487" y="337"/>
                  </a:cubicBezTo>
                  <a:cubicBezTo>
                    <a:pt x="488" y="339"/>
                    <a:pt x="489" y="342"/>
                    <a:pt x="490" y="344"/>
                  </a:cubicBezTo>
                  <a:cubicBezTo>
                    <a:pt x="491" y="347"/>
                    <a:pt x="492" y="349"/>
                    <a:pt x="493" y="351"/>
                  </a:cubicBezTo>
                  <a:cubicBezTo>
                    <a:pt x="494" y="354"/>
                    <a:pt x="495" y="356"/>
                    <a:pt x="496" y="359"/>
                  </a:cubicBezTo>
                  <a:cubicBezTo>
                    <a:pt x="498" y="361"/>
                    <a:pt x="499" y="364"/>
                    <a:pt x="500" y="366"/>
                  </a:cubicBezTo>
                  <a:cubicBezTo>
                    <a:pt x="501" y="369"/>
                    <a:pt x="502" y="371"/>
                    <a:pt x="503" y="373"/>
                  </a:cubicBezTo>
                  <a:cubicBezTo>
                    <a:pt x="504" y="376"/>
                    <a:pt x="505" y="378"/>
                    <a:pt x="506" y="381"/>
                  </a:cubicBezTo>
                  <a:cubicBezTo>
                    <a:pt x="507" y="383"/>
                    <a:pt x="508" y="386"/>
                    <a:pt x="509" y="388"/>
                  </a:cubicBezTo>
                  <a:cubicBezTo>
                    <a:pt x="510" y="390"/>
                    <a:pt x="511" y="393"/>
                    <a:pt x="512" y="395"/>
                  </a:cubicBezTo>
                  <a:cubicBezTo>
                    <a:pt x="513" y="398"/>
                    <a:pt x="515" y="400"/>
                    <a:pt x="516" y="403"/>
                  </a:cubicBezTo>
                  <a:cubicBezTo>
                    <a:pt x="517" y="405"/>
                    <a:pt x="518" y="407"/>
                    <a:pt x="519" y="410"/>
                  </a:cubicBezTo>
                  <a:cubicBezTo>
                    <a:pt x="520" y="412"/>
                    <a:pt x="521" y="415"/>
                    <a:pt x="522" y="417"/>
                  </a:cubicBezTo>
                  <a:cubicBezTo>
                    <a:pt x="523" y="420"/>
                    <a:pt x="524" y="422"/>
                    <a:pt x="525" y="424"/>
                  </a:cubicBezTo>
                  <a:cubicBezTo>
                    <a:pt x="526" y="427"/>
                    <a:pt x="527" y="429"/>
                    <a:pt x="528" y="432"/>
                  </a:cubicBezTo>
                  <a:cubicBezTo>
                    <a:pt x="529" y="434"/>
                    <a:pt x="530" y="436"/>
                    <a:pt x="532" y="439"/>
                  </a:cubicBezTo>
                  <a:cubicBezTo>
                    <a:pt x="532" y="441"/>
                    <a:pt x="534" y="443"/>
                    <a:pt x="535" y="446"/>
                  </a:cubicBezTo>
                  <a:cubicBezTo>
                    <a:pt x="536" y="448"/>
                    <a:pt x="537" y="451"/>
                    <a:pt x="538" y="453"/>
                  </a:cubicBezTo>
                  <a:cubicBezTo>
                    <a:pt x="539" y="455"/>
                    <a:pt x="540" y="458"/>
                    <a:pt x="541" y="460"/>
                  </a:cubicBezTo>
                  <a:cubicBezTo>
                    <a:pt x="542" y="462"/>
                    <a:pt x="543" y="465"/>
                    <a:pt x="544" y="467"/>
                  </a:cubicBezTo>
                  <a:cubicBezTo>
                    <a:pt x="545" y="470"/>
                    <a:pt x="546" y="472"/>
                    <a:pt x="547" y="474"/>
                  </a:cubicBezTo>
                  <a:cubicBezTo>
                    <a:pt x="549" y="477"/>
                    <a:pt x="549" y="479"/>
                    <a:pt x="551" y="481"/>
                  </a:cubicBezTo>
                  <a:cubicBezTo>
                    <a:pt x="552" y="483"/>
                    <a:pt x="553" y="486"/>
                    <a:pt x="554" y="488"/>
                  </a:cubicBezTo>
                  <a:cubicBezTo>
                    <a:pt x="555" y="491"/>
                    <a:pt x="556" y="493"/>
                    <a:pt x="557" y="495"/>
                  </a:cubicBezTo>
                  <a:cubicBezTo>
                    <a:pt x="558" y="497"/>
                    <a:pt x="559" y="500"/>
                    <a:pt x="560" y="502"/>
                  </a:cubicBezTo>
                  <a:cubicBezTo>
                    <a:pt x="561" y="504"/>
                    <a:pt x="562" y="506"/>
                    <a:pt x="563" y="509"/>
                  </a:cubicBezTo>
                  <a:cubicBezTo>
                    <a:pt x="564" y="511"/>
                    <a:pt x="565" y="513"/>
                    <a:pt x="566" y="515"/>
                  </a:cubicBezTo>
                  <a:cubicBezTo>
                    <a:pt x="568" y="518"/>
                    <a:pt x="569" y="520"/>
                    <a:pt x="570" y="522"/>
                  </a:cubicBezTo>
                  <a:cubicBezTo>
                    <a:pt x="571" y="524"/>
                    <a:pt x="572" y="526"/>
                    <a:pt x="573" y="529"/>
                  </a:cubicBezTo>
                  <a:cubicBezTo>
                    <a:pt x="574" y="531"/>
                    <a:pt x="575" y="533"/>
                    <a:pt x="576" y="535"/>
                  </a:cubicBezTo>
                  <a:cubicBezTo>
                    <a:pt x="577" y="537"/>
                    <a:pt x="578" y="539"/>
                    <a:pt x="579" y="542"/>
                  </a:cubicBezTo>
                  <a:cubicBezTo>
                    <a:pt x="580" y="544"/>
                    <a:pt x="581" y="546"/>
                    <a:pt x="582" y="548"/>
                  </a:cubicBezTo>
                  <a:cubicBezTo>
                    <a:pt x="583" y="550"/>
                    <a:pt x="585" y="552"/>
                    <a:pt x="586" y="554"/>
                  </a:cubicBezTo>
                  <a:cubicBezTo>
                    <a:pt x="587" y="556"/>
                    <a:pt x="588" y="558"/>
                    <a:pt x="589" y="561"/>
                  </a:cubicBezTo>
                  <a:cubicBezTo>
                    <a:pt x="590" y="563"/>
                    <a:pt x="591" y="565"/>
                    <a:pt x="592" y="567"/>
                  </a:cubicBezTo>
                  <a:cubicBezTo>
                    <a:pt x="593" y="569"/>
                    <a:pt x="594" y="571"/>
                    <a:pt x="595" y="573"/>
                  </a:cubicBezTo>
                  <a:cubicBezTo>
                    <a:pt x="596" y="575"/>
                    <a:pt x="597" y="577"/>
                    <a:pt x="598" y="579"/>
                  </a:cubicBezTo>
                  <a:cubicBezTo>
                    <a:pt x="599" y="581"/>
                    <a:pt x="600" y="583"/>
                    <a:pt x="602" y="585"/>
                  </a:cubicBezTo>
                  <a:cubicBezTo>
                    <a:pt x="603" y="587"/>
                    <a:pt x="604" y="589"/>
                    <a:pt x="605" y="591"/>
                  </a:cubicBezTo>
                  <a:cubicBezTo>
                    <a:pt x="606" y="592"/>
                    <a:pt x="607" y="594"/>
                    <a:pt x="608" y="596"/>
                  </a:cubicBezTo>
                  <a:cubicBezTo>
                    <a:pt x="609" y="598"/>
                    <a:pt x="610" y="600"/>
                    <a:pt x="611" y="602"/>
                  </a:cubicBezTo>
                  <a:cubicBezTo>
                    <a:pt x="612" y="604"/>
                    <a:pt x="613" y="606"/>
                    <a:pt x="614" y="607"/>
                  </a:cubicBezTo>
                  <a:cubicBezTo>
                    <a:pt x="615" y="609"/>
                    <a:pt x="616" y="611"/>
                    <a:pt x="617" y="613"/>
                  </a:cubicBezTo>
                  <a:cubicBezTo>
                    <a:pt x="618" y="615"/>
                    <a:pt x="620" y="617"/>
                    <a:pt x="620" y="618"/>
                  </a:cubicBezTo>
                  <a:cubicBezTo>
                    <a:pt x="622" y="620"/>
                    <a:pt x="623" y="622"/>
                    <a:pt x="624" y="624"/>
                  </a:cubicBezTo>
                  <a:cubicBezTo>
                    <a:pt x="625" y="625"/>
                    <a:pt x="626" y="627"/>
                    <a:pt x="627" y="629"/>
                  </a:cubicBezTo>
                  <a:cubicBezTo>
                    <a:pt x="628" y="630"/>
                    <a:pt x="629" y="632"/>
                    <a:pt x="630" y="634"/>
                  </a:cubicBezTo>
                  <a:cubicBezTo>
                    <a:pt x="631" y="636"/>
                    <a:pt x="632" y="637"/>
                    <a:pt x="633" y="639"/>
                  </a:cubicBezTo>
                  <a:cubicBezTo>
                    <a:pt x="634" y="640"/>
                    <a:pt x="635" y="642"/>
                    <a:pt x="637" y="644"/>
                  </a:cubicBezTo>
                  <a:cubicBezTo>
                    <a:pt x="637" y="645"/>
                    <a:pt x="639" y="647"/>
                    <a:pt x="640" y="648"/>
                  </a:cubicBezTo>
                  <a:cubicBezTo>
                    <a:pt x="641" y="650"/>
                    <a:pt x="642" y="651"/>
                    <a:pt x="643" y="653"/>
                  </a:cubicBezTo>
                  <a:cubicBezTo>
                    <a:pt x="644" y="655"/>
                    <a:pt x="645" y="656"/>
                    <a:pt x="646" y="657"/>
                  </a:cubicBezTo>
                  <a:cubicBezTo>
                    <a:pt x="647" y="659"/>
                    <a:pt x="648" y="661"/>
                    <a:pt x="649" y="662"/>
                  </a:cubicBezTo>
                  <a:cubicBezTo>
                    <a:pt x="650" y="663"/>
                    <a:pt x="651" y="665"/>
                    <a:pt x="652" y="666"/>
                  </a:cubicBezTo>
                  <a:cubicBezTo>
                    <a:pt x="653" y="668"/>
                    <a:pt x="654" y="669"/>
                    <a:pt x="656" y="670"/>
                  </a:cubicBezTo>
                  <a:cubicBezTo>
                    <a:pt x="657" y="672"/>
                    <a:pt x="658" y="673"/>
                    <a:pt x="659" y="674"/>
                  </a:cubicBezTo>
                  <a:cubicBezTo>
                    <a:pt x="660" y="676"/>
                    <a:pt x="661" y="677"/>
                    <a:pt x="662" y="678"/>
                  </a:cubicBezTo>
                  <a:cubicBezTo>
                    <a:pt x="663" y="680"/>
                    <a:pt x="664" y="681"/>
                    <a:pt x="665" y="682"/>
                  </a:cubicBezTo>
                  <a:cubicBezTo>
                    <a:pt x="666" y="683"/>
                    <a:pt x="667" y="684"/>
                    <a:pt x="668" y="686"/>
                  </a:cubicBezTo>
                  <a:cubicBezTo>
                    <a:pt x="669" y="687"/>
                    <a:pt x="670" y="688"/>
                    <a:pt x="671" y="689"/>
                  </a:cubicBezTo>
                  <a:cubicBezTo>
                    <a:pt x="673" y="690"/>
                    <a:pt x="674" y="691"/>
                    <a:pt x="675" y="693"/>
                  </a:cubicBezTo>
                  <a:cubicBezTo>
                    <a:pt x="676" y="694"/>
                    <a:pt x="677" y="695"/>
                    <a:pt x="678" y="696"/>
                  </a:cubicBezTo>
                  <a:cubicBezTo>
                    <a:pt x="679" y="697"/>
                    <a:pt x="680" y="698"/>
                    <a:pt x="681" y="699"/>
                  </a:cubicBezTo>
                  <a:cubicBezTo>
                    <a:pt x="682" y="700"/>
                    <a:pt x="683" y="701"/>
                    <a:pt x="684" y="702"/>
                  </a:cubicBezTo>
                  <a:cubicBezTo>
                    <a:pt x="685" y="703"/>
                    <a:pt x="686" y="704"/>
                    <a:pt x="687" y="705"/>
                  </a:cubicBezTo>
                  <a:cubicBezTo>
                    <a:pt x="688" y="706"/>
                    <a:pt x="690" y="707"/>
                    <a:pt x="691" y="708"/>
                  </a:cubicBezTo>
                  <a:cubicBezTo>
                    <a:pt x="692" y="709"/>
                    <a:pt x="693" y="709"/>
                    <a:pt x="694" y="710"/>
                  </a:cubicBezTo>
                  <a:cubicBezTo>
                    <a:pt x="695" y="711"/>
                    <a:pt x="696" y="712"/>
                    <a:pt x="697" y="713"/>
                  </a:cubicBezTo>
                  <a:cubicBezTo>
                    <a:pt x="698" y="713"/>
                    <a:pt x="699" y="714"/>
                    <a:pt x="700" y="715"/>
                  </a:cubicBezTo>
                  <a:cubicBezTo>
                    <a:pt x="701" y="716"/>
                    <a:pt x="702" y="716"/>
                    <a:pt x="703" y="717"/>
                  </a:cubicBezTo>
                  <a:cubicBezTo>
                    <a:pt x="704" y="718"/>
                    <a:pt x="705" y="718"/>
                    <a:pt x="707" y="719"/>
                  </a:cubicBezTo>
                  <a:cubicBezTo>
                    <a:pt x="708" y="720"/>
                    <a:pt x="709" y="720"/>
                    <a:pt x="710" y="721"/>
                  </a:cubicBezTo>
                  <a:cubicBezTo>
                    <a:pt x="711" y="722"/>
                    <a:pt x="712" y="722"/>
                    <a:pt x="713" y="723"/>
                  </a:cubicBezTo>
                  <a:cubicBezTo>
                    <a:pt x="714" y="723"/>
                    <a:pt x="715" y="724"/>
                    <a:pt x="716" y="724"/>
                  </a:cubicBezTo>
                  <a:cubicBezTo>
                    <a:pt x="717" y="725"/>
                    <a:pt x="718" y="726"/>
                    <a:pt x="719" y="726"/>
                  </a:cubicBezTo>
                  <a:cubicBezTo>
                    <a:pt x="720" y="726"/>
                    <a:pt x="721" y="727"/>
                    <a:pt x="722" y="727"/>
                  </a:cubicBezTo>
                  <a:cubicBezTo>
                    <a:pt x="724" y="728"/>
                    <a:pt x="725" y="728"/>
                    <a:pt x="726" y="728"/>
                  </a:cubicBezTo>
                  <a:cubicBezTo>
                    <a:pt x="727" y="729"/>
                    <a:pt x="728" y="729"/>
                    <a:pt x="729" y="730"/>
                  </a:cubicBezTo>
                  <a:cubicBezTo>
                    <a:pt x="730" y="730"/>
                    <a:pt x="731" y="730"/>
                    <a:pt x="732" y="730"/>
                  </a:cubicBezTo>
                  <a:cubicBezTo>
                    <a:pt x="733" y="731"/>
                    <a:pt x="734" y="731"/>
                    <a:pt x="735" y="731"/>
                  </a:cubicBezTo>
                  <a:cubicBezTo>
                    <a:pt x="736" y="731"/>
                    <a:pt x="737" y="731"/>
                    <a:pt x="738" y="732"/>
                  </a:cubicBezTo>
                  <a:cubicBezTo>
                    <a:pt x="739" y="732"/>
                    <a:pt x="741" y="732"/>
                    <a:pt x="741" y="732"/>
                  </a:cubicBezTo>
                  <a:cubicBezTo>
                    <a:pt x="743" y="732"/>
                    <a:pt x="744" y="732"/>
                    <a:pt x="745" y="733"/>
                  </a:cubicBezTo>
                  <a:cubicBezTo>
                    <a:pt x="746" y="733"/>
                    <a:pt x="747" y="733"/>
                    <a:pt x="748" y="733"/>
                  </a:cubicBezTo>
                  <a:cubicBezTo>
                    <a:pt x="749" y="733"/>
                    <a:pt x="750" y="733"/>
                    <a:pt x="751" y="733"/>
                  </a:cubicBezTo>
                  <a:cubicBezTo>
                    <a:pt x="752" y="733"/>
                    <a:pt x="753" y="733"/>
                    <a:pt x="754" y="733"/>
                  </a:cubicBezTo>
                  <a:cubicBezTo>
                    <a:pt x="755" y="732"/>
                    <a:pt x="756" y="732"/>
                    <a:pt x="758" y="732"/>
                  </a:cubicBezTo>
                  <a:cubicBezTo>
                    <a:pt x="758" y="732"/>
                    <a:pt x="759" y="732"/>
                    <a:pt x="761" y="732"/>
                  </a:cubicBezTo>
                  <a:cubicBezTo>
                    <a:pt x="762" y="732"/>
                    <a:pt x="763" y="731"/>
                    <a:pt x="764" y="731"/>
                  </a:cubicBezTo>
                  <a:cubicBezTo>
                    <a:pt x="765" y="731"/>
                    <a:pt x="766" y="731"/>
                    <a:pt x="767" y="731"/>
                  </a:cubicBezTo>
                  <a:cubicBezTo>
                    <a:pt x="768" y="730"/>
                    <a:pt x="769" y="730"/>
                    <a:pt x="770" y="730"/>
                  </a:cubicBezTo>
                  <a:cubicBezTo>
                    <a:pt x="771" y="730"/>
                    <a:pt x="772" y="729"/>
                    <a:pt x="773" y="729"/>
                  </a:cubicBezTo>
                  <a:cubicBezTo>
                    <a:pt x="774" y="728"/>
                    <a:pt x="775" y="728"/>
                    <a:pt x="776" y="728"/>
                  </a:cubicBezTo>
                  <a:cubicBezTo>
                    <a:pt x="778" y="727"/>
                    <a:pt x="779" y="727"/>
                    <a:pt x="780" y="726"/>
                  </a:cubicBezTo>
                  <a:cubicBezTo>
                    <a:pt x="781" y="726"/>
                    <a:pt x="782" y="725"/>
                    <a:pt x="783" y="725"/>
                  </a:cubicBezTo>
                  <a:cubicBezTo>
                    <a:pt x="784" y="724"/>
                    <a:pt x="785" y="724"/>
                    <a:pt x="786" y="723"/>
                  </a:cubicBezTo>
                  <a:cubicBezTo>
                    <a:pt x="787" y="723"/>
                    <a:pt x="788" y="722"/>
                    <a:pt x="789" y="722"/>
                  </a:cubicBezTo>
                  <a:cubicBezTo>
                    <a:pt x="790" y="721"/>
                    <a:pt x="791" y="720"/>
                    <a:pt x="792" y="720"/>
                  </a:cubicBezTo>
                  <a:cubicBezTo>
                    <a:pt x="793" y="719"/>
                    <a:pt x="795" y="718"/>
                    <a:pt x="796" y="718"/>
                  </a:cubicBezTo>
                  <a:cubicBezTo>
                    <a:pt x="797" y="717"/>
                    <a:pt x="798" y="716"/>
                    <a:pt x="799" y="716"/>
                  </a:cubicBezTo>
                  <a:cubicBezTo>
                    <a:pt x="800" y="715"/>
                    <a:pt x="801" y="714"/>
                    <a:pt x="802" y="713"/>
                  </a:cubicBezTo>
                  <a:cubicBezTo>
                    <a:pt x="803" y="712"/>
                    <a:pt x="804" y="712"/>
                    <a:pt x="805" y="711"/>
                  </a:cubicBezTo>
                  <a:cubicBezTo>
                    <a:pt x="806" y="710"/>
                    <a:pt x="807" y="709"/>
                    <a:pt x="808" y="708"/>
                  </a:cubicBezTo>
                  <a:cubicBezTo>
                    <a:pt x="809" y="707"/>
                    <a:pt x="810" y="707"/>
                    <a:pt x="812" y="706"/>
                  </a:cubicBezTo>
                  <a:cubicBezTo>
                    <a:pt x="812" y="705"/>
                    <a:pt x="814" y="704"/>
                    <a:pt x="815" y="703"/>
                  </a:cubicBezTo>
                  <a:cubicBezTo>
                    <a:pt x="816" y="702"/>
                    <a:pt x="817" y="701"/>
                    <a:pt x="818" y="700"/>
                  </a:cubicBezTo>
                  <a:cubicBezTo>
                    <a:pt x="819" y="699"/>
                    <a:pt x="820" y="698"/>
                    <a:pt x="821" y="697"/>
                  </a:cubicBezTo>
                  <a:cubicBezTo>
                    <a:pt x="822" y="696"/>
                    <a:pt x="823" y="695"/>
                    <a:pt x="824" y="693"/>
                  </a:cubicBezTo>
                  <a:cubicBezTo>
                    <a:pt x="825" y="692"/>
                    <a:pt x="826" y="691"/>
                    <a:pt x="827" y="690"/>
                  </a:cubicBezTo>
                  <a:cubicBezTo>
                    <a:pt x="829" y="689"/>
                    <a:pt x="829" y="688"/>
                    <a:pt x="831" y="687"/>
                  </a:cubicBezTo>
                  <a:cubicBezTo>
                    <a:pt x="832" y="685"/>
                    <a:pt x="833" y="684"/>
                    <a:pt x="834" y="683"/>
                  </a:cubicBezTo>
                  <a:cubicBezTo>
                    <a:pt x="835" y="682"/>
                    <a:pt x="836" y="680"/>
                    <a:pt x="837" y="679"/>
                  </a:cubicBezTo>
                  <a:cubicBezTo>
                    <a:pt x="838" y="678"/>
                    <a:pt x="839" y="677"/>
                    <a:pt x="840" y="675"/>
                  </a:cubicBezTo>
                  <a:cubicBezTo>
                    <a:pt x="841" y="674"/>
                    <a:pt x="842" y="673"/>
                    <a:pt x="843" y="671"/>
                  </a:cubicBezTo>
                  <a:cubicBezTo>
                    <a:pt x="844" y="670"/>
                    <a:pt x="845" y="668"/>
                    <a:pt x="846" y="667"/>
                  </a:cubicBezTo>
                  <a:cubicBezTo>
                    <a:pt x="848" y="666"/>
                    <a:pt x="849" y="664"/>
                    <a:pt x="850" y="663"/>
                  </a:cubicBezTo>
                  <a:cubicBezTo>
                    <a:pt x="851" y="661"/>
                    <a:pt x="852" y="660"/>
                    <a:pt x="853" y="659"/>
                  </a:cubicBezTo>
                  <a:cubicBezTo>
                    <a:pt x="854" y="657"/>
                    <a:pt x="855" y="656"/>
                    <a:pt x="856" y="654"/>
                  </a:cubicBezTo>
                  <a:cubicBezTo>
                    <a:pt x="857" y="653"/>
                    <a:pt x="858" y="651"/>
                    <a:pt x="859" y="649"/>
                  </a:cubicBezTo>
                  <a:cubicBezTo>
                    <a:pt x="860" y="648"/>
                    <a:pt x="861" y="646"/>
                    <a:pt x="862" y="645"/>
                  </a:cubicBezTo>
                  <a:cubicBezTo>
                    <a:pt x="863" y="643"/>
                    <a:pt x="865" y="642"/>
                    <a:pt x="866" y="640"/>
                  </a:cubicBezTo>
                  <a:cubicBezTo>
                    <a:pt x="867" y="638"/>
                    <a:pt x="868" y="637"/>
                    <a:pt x="869" y="635"/>
                  </a:cubicBezTo>
                  <a:cubicBezTo>
                    <a:pt x="870" y="633"/>
                    <a:pt x="871" y="632"/>
                    <a:pt x="872" y="630"/>
                  </a:cubicBezTo>
                  <a:cubicBezTo>
                    <a:pt x="873" y="628"/>
                    <a:pt x="874" y="627"/>
                    <a:pt x="875" y="625"/>
                  </a:cubicBezTo>
                  <a:cubicBezTo>
                    <a:pt x="876" y="623"/>
                    <a:pt x="877" y="621"/>
                    <a:pt x="878" y="620"/>
                  </a:cubicBezTo>
                  <a:cubicBezTo>
                    <a:pt x="879" y="618"/>
                    <a:pt x="880" y="616"/>
                    <a:pt x="882" y="614"/>
                  </a:cubicBezTo>
                  <a:cubicBezTo>
                    <a:pt x="883" y="613"/>
                    <a:pt x="884" y="611"/>
                    <a:pt x="885" y="609"/>
                  </a:cubicBezTo>
                  <a:cubicBezTo>
                    <a:pt x="886" y="607"/>
                    <a:pt x="887" y="605"/>
                    <a:pt x="888" y="603"/>
                  </a:cubicBezTo>
                  <a:cubicBezTo>
                    <a:pt x="889" y="602"/>
                    <a:pt x="890" y="600"/>
                    <a:pt x="891" y="598"/>
                  </a:cubicBezTo>
                  <a:cubicBezTo>
                    <a:pt x="892" y="596"/>
                    <a:pt x="893" y="594"/>
                    <a:pt x="894" y="592"/>
                  </a:cubicBezTo>
                  <a:cubicBezTo>
                    <a:pt x="895" y="590"/>
                    <a:pt x="896" y="588"/>
                    <a:pt x="897" y="586"/>
                  </a:cubicBezTo>
                  <a:cubicBezTo>
                    <a:pt x="899" y="584"/>
                    <a:pt x="900" y="582"/>
                    <a:pt x="900" y="580"/>
                  </a:cubicBezTo>
                  <a:cubicBezTo>
                    <a:pt x="902" y="578"/>
                    <a:pt x="903" y="576"/>
                    <a:pt x="904" y="574"/>
                  </a:cubicBezTo>
                  <a:cubicBezTo>
                    <a:pt x="905" y="572"/>
                    <a:pt x="906" y="570"/>
                    <a:pt x="907" y="568"/>
                  </a:cubicBezTo>
                  <a:cubicBezTo>
                    <a:pt x="908" y="566"/>
                    <a:pt x="909" y="564"/>
                    <a:pt x="910" y="562"/>
                  </a:cubicBezTo>
                  <a:cubicBezTo>
                    <a:pt x="911" y="560"/>
                    <a:pt x="912" y="558"/>
                    <a:pt x="913" y="556"/>
                  </a:cubicBezTo>
                  <a:cubicBezTo>
                    <a:pt x="914" y="554"/>
                    <a:pt x="915" y="552"/>
                    <a:pt x="917" y="550"/>
                  </a:cubicBezTo>
                  <a:cubicBezTo>
                    <a:pt x="917" y="547"/>
                    <a:pt x="919" y="545"/>
                    <a:pt x="920" y="543"/>
                  </a:cubicBezTo>
                  <a:cubicBezTo>
                    <a:pt x="921" y="541"/>
                    <a:pt x="922" y="539"/>
                    <a:pt x="923" y="537"/>
                  </a:cubicBezTo>
                  <a:cubicBezTo>
                    <a:pt x="924" y="535"/>
                    <a:pt x="925" y="532"/>
                    <a:pt x="926" y="530"/>
                  </a:cubicBezTo>
                  <a:cubicBezTo>
                    <a:pt x="927" y="528"/>
                    <a:pt x="928" y="526"/>
                    <a:pt x="929" y="524"/>
                  </a:cubicBezTo>
                  <a:cubicBezTo>
                    <a:pt x="930" y="521"/>
                    <a:pt x="931" y="519"/>
                    <a:pt x="932" y="517"/>
                  </a:cubicBezTo>
                  <a:cubicBezTo>
                    <a:pt x="933" y="515"/>
                    <a:pt x="934" y="512"/>
                    <a:pt x="936" y="510"/>
                  </a:cubicBezTo>
                  <a:cubicBezTo>
                    <a:pt x="937" y="508"/>
                    <a:pt x="938" y="506"/>
                    <a:pt x="939" y="504"/>
                  </a:cubicBezTo>
                  <a:cubicBezTo>
                    <a:pt x="940" y="501"/>
                    <a:pt x="941" y="499"/>
                    <a:pt x="942" y="497"/>
                  </a:cubicBezTo>
                  <a:cubicBezTo>
                    <a:pt x="943" y="494"/>
                    <a:pt x="944" y="492"/>
                    <a:pt x="945" y="490"/>
                  </a:cubicBezTo>
                  <a:cubicBezTo>
                    <a:pt x="946" y="487"/>
                    <a:pt x="947" y="485"/>
                    <a:pt x="948" y="483"/>
                  </a:cubicBezTo>
                  <a:cubicBezTo>
                    <a:pt x="949" y="481"/>
                    <a:pt x="950" y="478"/>
                    <a:pt x="951" y="476"/>
                  </a:cubicBezTo>
                  <a:cubicBezTo>
                    <a:pt x="953" y="474"/>
                    <a:pt x="954" y="471"/>
                    <a:pt x="955" y="469"/>
                  </a:cubicBezTo>
                  <a:cubicBezTo>
                    <a:pt x="956" y="467"/>
                    <a:pt x="957" y="464"/>
                    <a:pt x="958" y="462"/>
                  </a:cubicBezTo>
                  <a:cubicBezTo>
                    <a:pt x="959" y="460"/>
                    <a:pt x="960" y="457"/>
                    <a:pt x="961" y="455"/>
                  </a:cubicBezTo>
                  <a:cubicBezTo>
                    <a:pt x="962" y="453"/>
                    <a:pt x="963" y="450"/>
                    <a:pt x="964" y="448"/>
                  </a:cubicBezTo>
                  <a:cubicBezTo>
                    <a:pt x="965" y="445"/>
                    <a:pt x="966" y="443"/>
                    <a:pt x="967" y="441"/>
                  </a:cubicBezTo>
                  <a:cubicBezTo>
                    <a:pt x="968" y="438"/>
                    <a:pt x="970" y="436"/>
                    <a:pt x="971" y="433"/>
                  </a:cubicBezTo>
                  <a:cubicBezTo>
                    <a:pt x="972" y="431"/>
                    <a:pt x="973" y="428"/>
                    <a:pt x="974" y="426"/>
                  </a:cubicBezTo>
                  <a:cubicBezTo>
                    <a:pt x="975" y="424"/>
                    <a:pt x="976" y="421"/>
                    <a:pt x="977" y="419"/>
                  </a:cubicBezTo>
                  <a:cubicBezTo>
                    <a:pt x="978" y="416"/>
                    <a:pt x="979" y="414"/>
                    <a:pt x="980" y="412"/>
                  </a:cubicBezTo>
                  <a:cubicBezTo>
                    <a:pt x="981" y="409"/>
                    <a:pt x="982" y="407"/>
                    <a:pt x="983" y="404"/>
                  </a:cubicBezTo>
                  <a:cubicBezTo>
                    <a:pt x="984" y="402"/>
                    <a:pt x="985" y="399"/>
                    <a:pt x="987" y="397"/>
                  </a:cubicBezTo>
                  <a:cubicBezTo>
                    <a:pt x="988" y="395"/>
                    <a:pt x="989" y="392"/>
                    <a:pt x="990" y="390"/>
                  </a:cubicBezTo>
                  <a:cubicBezTo>
                    <a:pt x="991" y="387"/>
                    <a:pt x="992" y="385"/>
                    <a:pt x="993" y="382"/>
                  </a:cubicBezTo>
                  <a:cubicBezTo>
                    <a:pt x="994" y="380"/>
                    <a:pt x="995" y="378"/>
                    <a:pt x="996" y="375"/>
                  </a:cubicBezTo>
                  <a:cubicBezTo>
                    <a:pt x="997" y="373"/>
                    <a:pt x="998" y="370"/>
                    <a:pt x="999" y="368"/>
                  </a:cubicBezTo>
                  <a:cubicBezTo>
                    <a:pt x="1000" y="365"/>
                    <a:pt x="1001" y="363"/>
                    <a:pt x="1002" y="361"/>
                  </a:cubicBezTo>
                  <a:cubicBezTo>
                    <a:pt x="1004" y="358"/>
                    <a:pt x="1005" y="356"/>
                    <a:pt x="1006" y="353"/>
                  </a:cubicBezTo>
                  <a:cubicBezTo>
                    <a:pt x="1007" y="351"/>
                    <a:pt x="1008" y="348"/>
                    <a:pt x="1009" y="346"/>
                  </a:cubicBezTo>
                  <a:cubicBezTo>
                    <a:pt x="1010" y="343"/>
                    <a:pt x="1011" y="341"/>
                    <a:pt x="1012" y="338"/>
                  </a:cubicBezTo>
                  <a:cubicBezTo>
                    <a:pt x="1013" y="336"/>
                    <a:pt x="1014" y="334"/>
                    <a:pt x="1015" y="331"/>
                  </a:cubicBezTo>
                  <a:cubicBezTo>
                    <a:pt x="1016" y="329"/>
                    <a:pt x="1017" y="326"/>
                    <a:pt x="1018" y="324"/>
                  </a:cubicBezTo>
                  <a:cubicBezTo>
                    <a:pt x="1019" y="322"/>
                    <a:pt x="1021" y="319"/>
                    <a:pt x="1021" y="317"/>
                  </a:cubicBezTo>
                  <a:cubicBezTo>
                    <a:pt x="1023" y="314"/>
                    <a:pt x="1024" y="312"/>
                    <a:pt x="1025" y="309"/>
                  </a:cubicBezTo>
                  <a:cubicBezTo>
                    <a:pt x="1026" y="307"/>
                    <a:pt x="1027" y="305"/>
                    <a:pt x="1028" y="302"/>
                  </a:cubicBezTo>
                  <a:cubicBezTo>
                    <a:pt x="1029" y="300"/>
                    <a:pt x="1030" y="297"/>
                    <a:pt x="1031" y="295"/>
                  </a:cubicBezTo>
                  <a:cubicBezTo>
                    <a:pt x="1032" y="293"/>
                    <a:pt x="1033" y="290"/>
                    <a:pt x="1034" y="288"/>
                  </a:cubicBezTo>
                  <a:cubicBezTo>
                    <a:pt x="1035" y="285"/>
                    <a:pt x="1036" y="283"/>
                    <a:pt x="1038" y="281"/>
                  </a:cubicBezTo>
                  <a:cubicBezTo>
                    <a:pt x="1038" y="278"/>
                    <a:pt x="1040" y="276"/>
                    <a:pt x="1041" y="274"/>
                  </a:cubicBezTo>
                  <a:cubicBezTo>
                    <a:pt x="1042" y="271"/>
                    <a:pt x="1043" y="269"/>
                    <a:pt x="1044" y="267"/>
                  </a:cubicBezTo>
                  <a:cubicBezTo>
                    <a:pt x="1045" y="264"/>
                    <a:pt x="1046" y="262"/>
                    <a:pt x="1047" y="260"/>
                  </a:cubicBezTo>
                  <a:cubicBezTo>
                    <a:pt x="1048" y="257"/>
                    <a:pt x="1049" y="255"/>
                    <a:pt x="1050" y="253"/>
                  </a:cubicBezTo>
                  <a:cubicBezTo>
                    <a:pt x="1051" y="250"/>
                    <a:pt x="1052" y="248"/>
                    <a:pt x="1053" y="246"/>
                  </a:cubicBezTo>
                  <a:cubicBezTo>
                    <a:pt x="1054" y="243"/>
                    <a:pt x="1055" y="241"/>
                    <a:pt x="1056" y="239"/>
                  </a:cubicBezTo>
                  <a:cubicBezTo>
                    <a:pt x="1058" y="237"/>
                    <a:pt x="1059" y="234"/>
                    <a:pt x="1060" y="232"/>
                  </a:cubicBezTo>
                  <a:cubicBezTo>
                    <a:pt x="1061" y="230"/>
                    <a:pt x="1062" y="227"/>
                    <a:pt x="1063" y="225"/>
                  </a:cubicBezTo>
                  <a:cubicBezTo>
                    <a:pt x="1064" y="223"/>
                    <a:pt x="1065" y="221"/>
                    <a:pt x="1066" y="218"/>
                  </a:cubicBezTo>
                  <a:cubicBezTo>
                    <a:pt x="1067" y="216"/>
                    <a:pt x="1068" y="214"/>
                    <a:pt x="1069" y="212"/>
                  </a:cubicBezTo>
                  <a:cubicBezTo>
                    <a:pt x="1070" y="210"/>
                    <a:pt x="1071" y="207"/>
                    <a:pt x="1072" y="205"/>
                  </a:cubicBezTo>
                  <a:cubicBezTo>
                    <a:pt x="1073" y="203"/>
                    <a:pt x="1075" y="201"/>
                    <a:pt x="1076" y="199"/>
                  </a:cubicBezTo>
                  <a:cubicBezTo>
                    <a:pt x="1077" y="197"/>
                    <a:pt x="1078" y="194"/>
                    <a:pt x="1079" y="192"/>
                  </a:cubicBezTo>
                  <a:cubicBezTo>
                    <a:pt x="1080" y="190"/>
                    <a:pt x="1081" y="188"/>
                    <a:pt x="1082" y="186"/>
                  </a:cubicBezTo>
                  <a:cubicBezTo>
                    <a:pt x="1083" y="184"/>
                    <a:pt x="1084" y="181"/>
                    <a:pt x="1085" y="179"/>
                  </a:cubicBezTo>
                  <a:cubicBezTo>
                    <a:pt x="1086" y="177"/>
                    <a:pt x="1087" y="175"/>
                    <a:pt x="1088" y="173"/>
                  </a:cubicBezTo>
                  <a:cubicBezTo>
                    <a:pt x="1089" y="171"/>
                    <a:pt x="1090" y="169"/>
                    <a:pt x="1092" y="167"/>
                  </a:cubicBezTo>
                  <a:cubicBezTo>
                    <a:pt x="1092" y="165"/>
                    <a:pt x="1094" y="163"/>
                    <a:pt x="1095" y="161"/>
                  </a:cubicBezTo>
                  <a:cubicBezTo>
                    <a:pt x="1096" y="159"/>
                    <a:pt x="1097" y="157"/>
                    <a:pt x="1098" y="155"/>
                  </a:cubicBezTo>
                  <a:cubicBezTo>
                    <a:pt x="1099" y="153"/>
                    <a:pt x="1100" y="151"/>
                    <a:pt x="1101" y="149"/>
                  </a:cubicBezTo>
                  <a:cubicBezTo>
                    <a:pt x="1102" y="147"/>
                    <a:pt x="1103" y="145"/>
                    <a:pt x="1104" y="143"/>
                  </a:cubicBezTo>
                  <a:cubicBezTo>
                    <a:pt x="1105" y="141"/>
                    <a:pt x="1106" y="139"/>
                    <a:pt x="1107" y="137"/>
                  </a:cubicBezTo>
                  <a:cubicBezTo>
                    <a:pt x="1109" y="136"/>
                    <a:pt x="1109" y="134"/>
                    <a:pt x="1111" y="132"/>
                  </a:cubicBezTo>
                  <a:cubicBezTo>
                    <a:pt x="1112" y="130"/>
                    <a:pt x="1113" y="128"/>
                    <a:pt x="1114" y="126"/>
                  </a:cubicBezTo>
                  <a:cubicBezTo>
                    <a:pt x="1115" y="124"/>
                    <a:pt x="1116" y="122"/>
                    <a:pt x="1117" y="121"/>
                  </a:cubicBezTo>
                  <a:cubicBezTo>
                    <a:pt x="1118" y="119"/>
                    <a:pt x="1119" y="117"/>
                    <a:pt x="1120" y="115"/>
                  </a:cubicBezTo>
                  <a:cubicBezTo>
                    <a:pt x="1121" y="113"/>
                    <a:pt x="1122" y="112"/>
                    <a:pt x="1123" y="110"/>
                  </a:cubicBezTo>
                  <a:cubicBezTo>
                    <a:pt x="1124" y="108"/>
                    <a:pt x="1125" y="107"/>
                    <a:pt x="1126" y="105"/>
                  </a:cubicBezTo>
                  <a:cubicBezTo>
                    <a:pt x="1128" y="103"/>
                    <a:pt x="1129" y="101"/>
                    <a:pt x="1130" y="100"/>
                  </a:cubicBezTo>
                  <a:cubicBezTo>
                    <a:pt x="1131" y="98"/>
                    <a:pt x="1132" y="96"/>
                    <a:pt x="1133" y="95"/>
                  </a:cubicBezTo>
                  <a:cubicBezTo>
                    <a:pt x="1134" y="93"/>
                    <a:pt x="1135" y="92"/>
                    <a:pt x="1136" y="90"/>
                  </a:cubicBezTo>
                  <a:cubicBezTo>
                    <a:pt x="1137" y="88"/>
                    <a:pt x="1138" y="87"/>
                    <a:pt x="1139" y="85"/>
                  </a:cubicBezTo>
                  <a:cubicBezTo>
                    <a:pt x="1140" y="84"/>
                    <a:pt x="1141" y="82"/>
                    <a:pt x="1142" y="81"/>
                  </a:cubicBezTo>
                  <a:cubicBezTo>
                    <a:pt x="1143" y="79"/>
                    <a:pt x="1145" y="78"/>
                    <a:pt x="1146" y="76"/>
                  </a:cubicBezTo>
                  <a:cubicBezTo>
                    <a:pt x="1147" y="74"/>
                    <a:pt x="1148" y="73"/>
                    <a:pt x="1149" y="72"/>
                  </a:cubicBezTo>
                  <a:cubicBezTo>
                    <a:pt x="1150" y="70"/>
                    <a:pt x="1151" y="69"/>
                    <a:pt x="1152" y="67"/>
                  </a:cubicBezTo>
                  <a:cubicBezTo>
                    <a:pt x="1153" y="66"/>
                    <a:pt x="1154" y="65"/>
                    <a:pt x="1155" y="63"/>
                  </a:cubicBezTo>
                  <a:cubicBezTo>
                    <a:pt x="1156" y="62"/>
                    <a:pt x="1157" y="61"/>
                    <a:pt x="1158" y="59"/>
                  </a:cubicBezTo>
                  <a:cubicBezTo>
                    <a:pt x="1159" y="58"/>
                    <a:pt x="1160" y="57"/>
                    <a:pt x="1162" y="55"/>
                  </a:cubicBezTo>
                  <a:cubicBezTo>
                    <a:pt x="1163" y="54"/>
                    <a:pt x="1164" y="53"/>
                    <a:pt x="1165" y="52"/>
                  </a:cubicBezTo>
                  <a:cubicBezTo>
                    <a:pt x="1166" y="50"/>
                    <a:pt x="1167" y="49"/>
                    <a:pt x="1168" y="48"/>
                  </a:cubicBezTo>
                  <a:cubicBezTo>
                    <a:pt x="1169" y="47"/>
                    <a:pt x="1170" y="46"/>
                    <a:pt x="1171" y="44"/>
                  </a:cubicBezTo>
                  <a:cubicBezTo>
                    <a:pt x="1172" y="43"/>
                    <a:pt x="1173" y="42"/>
                    <a:pt x="1174" y="41"/>
                  </a:cubicBezTo>
                  <a:cubicBezTo>
                    <a:pt x="1175" y="40"/>
                    <a:pt x="1176" y="39"/>
                    <a:pt x="1177" y="38"/>
                  </a:cubicBezTo>
                  <a:cubicBezTo>
                    <a:pt x="1179" y="36"/>
                    <a:pt x="1180" y="36"/>
                    <a:pt x="1181" y="34"/>
                  </a:cubicBezTo>
                  <a:cubicBezTo>
                    <a:pt x="1182" y="33"/>
                    <a:pt x="1183" y="32"/>
                    <a:pt x="1184" y="31"/>
                  </a:cubicBezTo>
                  <a:cubicBezTo>
                    <a:pt x="1185" y="30"/>
                    <a:pt x="1186" y="30"/>
                    <a:pt x="1187" y="29"/>
                  </a:cubicBezTo>
                  <a:cubicBezTo>
                    <a:pt x="1188" y="28"/>
                    <a:pt x="1189" y="27"/>
                    <a:pt x="1190" y="26"/>
                  </a:cubicBezTo>
                  <a:cubicBezTo>
                    <a:pt x="1191" y="25"/>
                    <a:pt x="1192" y="24"/>
                    <a:pt x="1193" y="23"/>
                  </a:cubicBezTo>
                  <a:cubicBezTo>
                    <a:pt x="1194" y="22"/>
                    <a:pt x="1196" y="22"/>
                    <a:pt x="1197" y="21"/>
                  </a:cubicBezTo>
                  <a:cubicBezTo>
                    <a:pt x="1197" y="20"/>
                    <a:pt x="1199" y="19"/>
                    <a:pt x="1200" y="18"/>
                  </a:cubicBezTo>
                  <a:cubicBezTo>
                    <a:pt x="1201" y="18"/>
                    <a:pt x="1202" y="17"/>
                    <a:pt x="1203" y="16"/>
                  </a:cubicBezTo>
                  <a:cubicBezTo>
                    <a:pt x="1204" y="15"/>
                    <a:pt x="1205" y="15"/>
                    <a:pt x="1206" y="14"/>
                  </a:cubicBezTo>
                  <a:cubicBezTo>
                    <a:pt x="1207" y="13"/>
                    <a:pt x="1208" y="13"/>
                    <a:pt x="1209" y="12"/>
                  </a:cubicBezTo>
                  <a:cubicBezTo>
                    <a:pt x="1210" y="12"/>
                    <a:pt x="1211" y="11"/>
                    <a:pt x="1213" y="11"/>
                  </a:cubicBezTo>
                  <a:cubicBezTo>
                    <a:pt x="1213" y="10"/>
                    <a:pt x="1214" y="9"/>
                    <a:pt x="1216" y="9"/>
                  </a:cubicBezTo>
                  <a:cubicBezTo>
                    <a:pt x="1217" y="8"/>
                    <a:pt x="1218" y="8"/>
                    <a:pt x="1219" y="8"/>
                  </a:cubicBezTo>
                  <a:cubicBezTo>
                    <a:pt x="1220" y="7"/>
                    <a:pt x="1221" y="6"/>
                    <a:pt x="1222" y="6"/>
                  </a:cubicBezTo>
                  <a:cubicBezTo>
                    <a:pt x="1223" y="6"/>
                    <a:pt x="1224" y="5"/>
                    <a:pt x="1225" y="5"/>
                  </a:cubicBezTo>
                  <a:cubicBezTo>
                    <a:pt x="1226" y="4"/>
                    <a:pt x="1227" y="4"/>
                    <a:pt x="1228" y="4"/>
                  </a:cubicBezTo>
                  <a:cubicBezTo>
                    <a:pt x="1229" y="4"/>
                    <a:pt x="1230" y="3"/>
                    <a:pt x="1231" y="3"/>
                  </a:cubicBezTo>
                  <a:cubicBezTo>
                    <a:pt x="1233" y="3"/>
                    <a:pt x="1234" y="2"/>
                    <a:pt x="1235" y="2"/>
                  </a:cubicBezTo>
                  <a:cubicBezTo>
                    <a:pt x="1236" y="2"/>
                    <a:pt x="1237" y="2"/>
                    <a:pt x="1238" y="2"/>
                  </a:cubicBezTo>
                  <a:cubicBezTo>
                    <a:pt x="1239" y="1"/>
                    <a:pt x="1240" y="1"/>
                    <a:pt x="1241" y="1"/>
                  </a:cubicBezTo>
                  <a:cubicBezTo>
                    <a:pt x="1242" y="1"/>
                    <a:pt x="1243" y="1"/>
                    <a:pt x="1244" y="1"/>
                  </a:cubicBezTo>
                  <a:cubicBezTo>
                    <a:pt x="1245" y="1"/>
                    <a:pt x="1246" y="1"/>
                    <a:pt x="1247" y="1"/>
                  </a:cubicBezTo>
                  <a:cubicBezTo>
                    <a:pt x="1248" y="1"/>
                    <a:pt x="1250" y="0"/>
                    <a:pt x="1251" y="1"/>
                  </a:cubicBezTo>
                  <a:cubicBezTo>
                    <a:pt x="1252" y="1"/>
                    <a:pt x="1253" y="1"/>
                    <a:pt x="1254" y="1"/>
                  </a:cubicBezTo>
                  <a:cubicBezTo>
                    <a:pt x="1255" y="1"/>
                    <a:pt x="1256" y="1"/>
                    <a:pt x="1257" y="1"/>
                  </a:cubicBezTo>
                  <a:cubicBezTo>
                    <a:pt x="1258" y="1"/>
                    <a:pt x="1259" y="1"/>
                    <a:pt x="1260" y="1"/>
                  </a:cubicBezTo>
                  <a:cubicBezTo>
                    <a:pt x="1261" y="2"/>
                    <a:pt x="1262" y="2"/>
                    <a:pt x="1263" y="2"/>
                  </a:cubicBezTo>
                  <a:cubicBezTo>
                    <a:pt x="1264" y="2"/>
                    <a:pt x="1265" y="2"/>
                    <a:pt x="1267" y="3"/>
                  </a:cubicBezTo>
                  <a:cubicBezTo>
                    <a:pt x="1268" y="3"/>
                    <a:pt x="1269" y="3"/>
                    <a:pt x="1270" y="4"/>
                  </a:cubicBezTo>
                  <a:cubicBezTo>
                    <a:pt x="1271" y="4"/>
                    <a:pt x="1272" y="4"/>
                    <a:pt x="1273" y="4"/>
                  </a:cubicBezTo>
                  <a:cubicBezTo>
                    <a:pt x="1274" y="5"/>
                    <a:pt x="1275" y="5"/>
                    <a:pt x="1276" y="6"/>
                  </a:cubicBezTo>
                  <a:cubicBezTo>
                    <a:pt x="1277" y="6"/>
                    <a:pt x="1278" y="6"/>
                    <a:pt x="1279" y="7"/>
                  </a:cubicBezTo>
                  <a:cubicBezTo>
                    <a:pt x="1280" y="7"/>
                    <a:pt x="1281" y="8"/>
                    <a:pt x="1282" y="8"/>
                  </a:cubicBezTo>
                  <a:cubicBezTo>
                    <a:pt x="1284" y="9"/>
                    <a:pt x="1284" y="9"/>
                    <a:pt x="1286" y="10"/>
                  </a:cubicBezTo>
                  <a:cubicBezTo>
                    <a:pt x="1287" y="10"/>
                    <a:pt x="1288" y="11"/>
                    <a:pt x="1289" y="11"/>
                  </a:cubicBezTo>
                  <a:cubicBezTo>
                    <a:pt x="1290" y="12"/>
                    <a:pt x="1291" y="13"/>
                    <a:pt x="1292" y="13"/>
                  </a:cubicBezTo>
                  <a:cubicBezTo>
                    <a:pt x="1293" y="14"/>
                    <a:pt x="1294" y="15"/>
                    <a:pt x="1295" y="15"/>
                  </a:cubicBezTo>
                  <a:cubicBezTo>
                    <a:pt x="1296" y="16"/>
                    <a:pt x="1297" y="17"/>
                    <a:pt x="1298" y="17"/>
                  </a:cubicBezTo>
                  <a:cubicBezTo>
                    <a:pt x="1299" y="18"/>
                    <a:pt x="1301" y="19"/>
                    <a:pt x="1301" y="20"/>
                  </a:cubicBezTo>
                  <a:cubicBezTo>
                    <a:pt x="1303" y="21"/>
                    <a:pt x="1304" y="21"/>
                    <a:pt x="1305" y="22"/>
                  </a:cubicBezTo>
                  <a:cubicBezTo>
                    <a:pt x="1306" y="23"/>
                    <a:pt x="1307" y="24"/>
                    <a:pt x="1308" y="25"/>
                  </a:cubicBezTo>
                  <a:cubicBezTo>
                    <a:pt x="1309" y="26"/>
                    <a:pt x="1310" y="27"/>
                    <a:pt x="1311" y="27"/>
                  </a:cubicBezTo>
                  <a:cubicBezTo>
                    <a:pt x="1312" y="29"/>
                    <a:pt x="1313" y="29"/>
                    <a:pt x="1314" y="30"/>
                  </a:cubicBezTo>
                  <a:cubicBezTo>
                    <a:pt x="1315" y="31"/>
                    <a:pt x="1316" y="32"/>
                    <a:pt x="1318" y="33"/>
                  </a:cubicBezTo>
                  <a:cubicBezTo>
                    <a:pt x="1318" y="34"/>
                    <a:pt x="1320" y="35"/>
                    <a:pt x="1321" y="36"/>
                  </a:cubicBezTo>
                  <a:cubicBezTo>
                    <a:pt x="1322" y="37"/>
                    <a:pt x="1323" y="38"/>
                    <a:pt x="1324" y="40"/>
                  </a:cubicBezTo>
                  <a:cubicBezTo>
                    <a:pt x="1325" y="41"/>
                    <a:pt x="1326" y="42"/>
                    <a:pt x="1327" y="43"/>
                  </a:cubicBezTo>
                  <a:cubicBezTo>
                    <a:pt x="1328" y="44"/>
                    <a:pt x="1329" y="45"/>
                    <a:pt x="1330" y="46"/>
                  </a:cubicBezTo>
                  <a:cubicBezTo>
                    <a:pt x="1331" y="48"/>
                    <a:pt x="1332" y="49"/>
                    <a:pt x="1333" y="50"/>
                  </a:cubicBezTo>
                  <a:cubicBezTo>
                    <a:pt x="1334" y="51"/>
                    <a:pt x="1335" y="53"/>
                    <a:pt x="1337" y="54"/>
                  </a:cubicBezTo>
                  <a:cubicBezTo>
                    <a:pt x="1338" y="55"/>
                    <a:pt x="1339" y="56"/>
                    <a:pt x="1340" y="58"/>
                  </a:cubicBezTo>
                  <a:cubicBezTo>
                    <a:pt x="1341" y="59"/>
                    <a:pt x="1342" y="60"/>
                    <a:pt x="1343" y="62"/>
                  </a:cubicBezTo>
                  <a:cubicBezTo>
                    <a:pt x="1344" y="63"/>
                    <a:pt x="1345" y="64"/>
                    <a:pt x="1346" y="66"/>
                  </a:cubicBezTo>
                  <a:cubicBezTo>
                    <a:pt x="1347" y="67"/>
                    <a:pt x="1348" y="69"/>
                    <a:pt x="1349" y="70"/>
                  </a:cubicBezTo>
                  <a:cubicBezTo>
                    <a:pt x="1350" y="71"/>
                    <a:pt x="1351" y="73"/>
                    <a:pt x="1352" y="74"/>
                  </a:cubicBezTo>
                  <a:cubicBezTo>
                    <a:pt x="1353" y="76"/>
                    <a:pt x="1355" y="77"/>
                    <a:pt x="1356" y="79"/>
                  </a:cubicBezTo>
                  <a:cubicBezTo>
                    <a:pt x="1357" y="80"/>
                    <a:pt x="1358" y="82"/>
                    <a:pt x="1359" y="83"/>
                  </a:cubicBezTo>
                  <a:cubicBezTo>
                    <a:pt x="1360" y="85"/>
                    <a:pt x="1361" y="86"/>
                    <a:pt x="1362" y="88"/>
                  </a:cubicBezTo>
                  <a:cubicBezTo>
                    <a:pt x="1363" y="90"/>
                    <a:pt x="1364" y="91"/>
                    <a:pt x="1365" y="93"/>
                  </a:cubicBezTo>
                  <a:cubicBezTo>
                    <a:pt x="1366" y="94"/>
                    <a:pt x="1367" y="96"/>
                    <a:pt x="1368" y="98"/>
                  </a:cubicBezTo>
                  <a:cubicBezTo>
                    <a:pt x="1369" y="99"/>
                    <a:pt x="1370" y="101"/>
                    <a:pt x="1372" y="103"/>
                  </a:cubicBezTo>
                  <a:cubicBezTo>
                    <a:pt x="1372" y="105"/>
                    <a:pt x="1374" y="106"/>
                    <a:pt x="1375" y="108"/>
                  </a:cubicBezTo>
                  <a:cubicBezTo>
                    <a:pt x="1376" y="110"/>
                    <a:pt x="1377" y="111"/>
                    <a:pt x="1378" y="113"/>
                  </a:cubicBezTo>
                  <a:cubicBezTo>
                    <a:pt x="1379" y="115"/>
                    <a:pt x="1380" y="117"/>
                    <a:pt x="1381" y="118"/>
                  </a:cubicBezTo>
                  <a:cubicBezTo>
                    <a:pt x="1382" y="120"/>
                    <a:pt x="1383" y="122"/>
                    <a:pt x="1384" y="124"/>
                  </a:cubicBezTo>
                  <a:cubicBezTo>
                    <a:pt x="1385" y="126"/>
                    <a:pt x="1386" y="128"/>
                    <a:pt x="1387" y="130"/>
                  </a:cubicBezTo>
                  <a:cubicBezTo>
                    <a:pt x="1389" y="131"/>
                    <a:pt x="1389" y="133"/>
                    <a:pt x="1391" y="135"/>
                  </a:cubicBezTo>
                  <a:cubicBezTo>
                    <a:pt x="1392" y="137"/>
                    <a:pt x="1393" y="139"/>
                    <a:pt x="1394" y="141"/>
                  </a:cubicBezTo>
                  <a:cubicBezTo>
                    <a:pt x="1395" y="143"/>
                    <a:pt x="1396" y="145"/>
                    <a:pt x="1397" y="147"/>
                  </a:cubicBezTo>
                  <a:cubicBezTo>
                    <a:pt x="1398" y="149"/>
                    <a:pt x="1399" y="151"/>
                    <a:pt x="1400" y="153"/>
                  </a:cubicBezTo>
                  <a:cubicBezTo>
                    <a:pt x="1401" y="155"/>
                    <a:pt x="1402" y="157"/>
                    <a:pt x="1403" y="158"/>
                  </a:cubicBezTo>
                  <a:cubicBezTo>
                    <a:pt x="1404" y="160"/>
                    <a:pt x="1405" y="162"/>
                    <a:pt x="1406" y="164"/>
                  </a:cubicBezTo>
                  <a:cubicBezTo>
                    <a:pt x="1408" y="167"/>
                    <a:pt x="1409" y="169"/>
                    <a:pt x="1410" y="171"/>
                  </a:cubicBezTo>
                  <a:cubicBezTo>
                    <a:pt x="1411" y="173"/>
                    <a:pt x="1412" y="175"/>
                    <a:pt x="1413" y="177"/>
                  </a:cubicBezTo>
                  <a:cubicBezTo>
                    <a:pt x="1414" y="179"/>
                    <a:pt x="1415" y="181"/>
                    <a:pt x="1416" y="183"/>
                  </a:cubicBezTo>
                  <a:cubicBezTo>
                    <a:pt x="1417" y="185"/>
                    <a:pt x="1418" y="187"/>
                    <a:pt x="1419" y="190"/>
                  </a:cubicBezTo>
                  <a:cubicBezTo>
                    <a:pt x="1420" y="192"/>
                    <a:pt x="1421" y="194"/>
                    <a:pt x="1422" y="196"/>
                  </a:cubicBezTo>
                  <a:cubicBezTo>
                    <a:pt x="1423" y="198"/>
                    <a:pt x="1425" y="200"/>
                    <a:pt x="1426" y="202"/>
                  </a:cubicBezTo>
                  <a:cubicBezTo>
                    <a:pt x="1427" y="205"/>
                    <a:pt x="1428" y="207"/>
                    <a:pt x="1429" y="209"/>
                  </a:cubicBezTo>
                  <a:cubicBezTo>
                    <a:pt x="1430" y="211"/>
                    <a:pt x="1431" y="214"/>
                    <a:pt x="1432" y="216"/>
                  </a:cubicBezTo>
                  <a:cubicBezTo>
                    <a:pt x="1433" y="218"/>
                    <a:pt x="1434" y="220"/>
                    <a:pt x="1435" y="222"/>
                  </a:cubicBezTo>
                  <a:cubicBezTo>
                    <a:pt x="1436" y="225"/>
                    <a:pt x="1437" y="227"/>
                    <a:pt x="1438" y="229"/>
                  </a:cubicBezTo>
                  <a:cubicBezTo>
                    <a:pt x="1439" y="231"/>
                    <a:pt x="1440" y="234"/>
                    <a:pt x="1442" y="236"/>
                  </a:cubicBezTo>
                  <a:cubicBezTo>
                    <a:pt x="1443" y="238"/>
                    <a:pt x="1444" y="241"/>
                    <a:pt x="1445" y="243"/>
                  </a:cubicBezTo>
                  <a:cubicBezTo>
                    <a:pt x="1446" y="245"/>
                    <a:pt x="1447" y="248"/>
                    <a:pt x="1448" y="250"/>
                  </a:cubicBezTo>
                  <a:cubicBezTo>
                    <a:pt x="1449" y="252"/>
                    <a:pt x="1450" y="254"/>
                    <a:pt x="1451" y="257"/>
                  </a:cubicBezTo>
                  <a:cubicBezTo>
                    <a:pt x="1452" y="259"/>
                    <a:pt x="1453" y="262"/>
                    <a:pt x="1454" y="264"/>
                  </a:cubicBezTo>
                  <a:cubicBezTo>
                    <a:pt x="1455" y="266"/>
                    <a:pt x="1456" y="268"/>
                    <a:pt x="1457" y="271"/>
                  </a:cubicBezTo>
                  <a:cubicBezTo>
                    <a:pt x="1459" y="273"/>
                    <a:pt x="1460" y="275"/>
                    <a:pt x="1461" y="278"/>
                  </a:cubicBezTo>
                  <a:cubicBezTo>
                    <a:pt x="1462" y="280"/>
                    <a:pt x="1463" y="283"/>
                    <a:pt x="1464" y="285"/>
                  </a:cubicBezTo>
                  <a:cubicBezTo>
                    <a:pt x="1465" y="287"/>
                    <a:pt x="1466" y="290"/>
                    <a:pt x="1467" y="292"/>
                  </a:cubicBezTo>
                  <a:cubicBezTo>
                    <a:pt x="1468" y="295"/>
                    <a:pt x="1469" y="297"/>
                    <a:pt x="1470" y="299"/>
                  </a:cubicBezTo>
                  <a:cubicBezTo>
                    <a:pt x="1471" y="302"/>
                    <a:pt x="1472" y="304"/>
                    <a:pt x="1473" y="307"/>
                  </a:cubicBezTo>
                  <a:cubicBezTo>
                    <a:pt x="1474" y="309"/>
                    <a:pt x="1476" y="311"/>
                    <a:pt x="1477" y="314"/>
                  </a:cubicBezTo>
                  <a:cubicBezTo>
                    <a:pt x="1478" y="316"/>
                    <a:pt x="1479" y="319"/>
                    <a:pt x="1480" y="321"/>
                  </a:cubicBezTo>
                  <a:cubicBezTo>
                    <a:pt x="1481" y="323"/>
                    <a:pt x="1482" y="326"/>
                    <a:pt x="1483" y="328"/>
                  </a:cubicBezTo>
                  <a:cubicBezTo>
                    <a:pt x="1484" y="331"/>
                    <a:pt x="1485" y="333"/>
                    <a:pt x="1486" y="336"/>
                  </a:cubicBezTo>
                  <a:cubicBezTo>
                    <a:pt x="1487" y="338"/>
                    <a:pt x="1488" y="340"/>
                    <a:pt x="1489" y="343"/>
                  </a:cubicBezTo>
                  <a:cubicBezTo>
                    <a:pt x="1490" y="345"/>
                    <a:pt x="1491" y="348"/>
                    <a:pt x="1493" y="350"/>
                  </a:cubicBezTo>
                  <a:cubicBezTo>
                    <a:pt x="1493" y="353"/>
                    <a:pt x="1494" y="355"/>
                    <a:pt x="1496" y="357"/>
                  </a:cubicBezTo>
                  <a:cubicBezTo>
                    <a:pt x="1497" y="360"/>
                    <a:pt x="1498" y="363"/>
                    <a:pt x="1499" y="365"/>
                  </a:cubicBezTo>
                  <a:cubicBezTo>
                    <a:pt x="1500" y="367"/>
                    <a:pt x="1501" y="370"/>
                    <a:pt x="1502" y="372"/>
                  </a:cubicBezTo>
                  <a:cubicBezTo>
                    <a:pt x="1503" y="375"/>
                    <a:pt x="1504" y="377"/>
                    <a:pt x="1505" y="380"/>
                  </a:cubicBezTo>
                  <a:cubicBezTo>
                    <a:pt x="1506" y="382"/>
                    <a:pt x="1507" y="384"/>
                    <a:pt x="1508" y="387"/>
                  </a:cubicBezTo>
                  <a:cubicBezTo>
                    <a:pt x="1510" y="389"/>
                    <a:pt x="1510" y="392"/>
                    <a:pt x="1511" y="394"/>
                  </a:cubicBezTo>
                  <a:cubicBezTo>
                    <a:pt x="1513" y="397"/>
                    <a:pt x="1514" y="399"/>
                    <a:pt x="1515" y="401"/>
                  </a:cubicBezTo>
                  <a:cubicBezTo>
                    <a:pt x="1516" y="404"/>
                    <a:pt x="1517" y="406"/>
                    <a:pt x="1518" y="409"/>
                  </a:cubicBezTo>
                  <a:cubicBezTo>
                    <a:pt x="1519" y="411"/>
                    <a:pt x="1520" y="414"/>
                    <a:pt x="1521" y="416"/>
                  </a:cubicBezTo>
                  <a:cubicBezTo>
                    <a:pt x="1522" y="418"/>
                    <a:pt x="1523" y="421"/>
                    <a:pt x="1524" y="423"/>
                  </a:cubicBezTo>
                  <a:cubicBezTo>
                    <a:pt x="1525" y="426"/>
                    <a:pt x="1526" y="428"/>
                    <a:pt x="1527" y="430"/>
                  </a:cubicBezTo>
                  <a:cubicBezTo>
                    <a:pt x="1528" y="433"/>
                    <a:pt x="1530" y="435"/>
                    <a:pt x="1531" y="438"/>
                  </a:cubicBezTo>
                  <a:cubicBezTo>
                    <a:pt x="1532" y="440"/>
                    <a:pt x="1533" y="442"/>
                    <a:pt x="1534" y="445"/>
                  </a:cubicBezTo>
                  <a:cubicBezTo>
                    <a:pt x="1535" y="447"/>
                    <a:pt x="1536" y="450"/>
                    <a:pt x="1537" y="452"/>
                  </a:cubicBezTo>
                  <a:cubicBezTo>
                    <a:pt x="1538" y="454"/>
                    <a:pt x="1539" y="457"/>
                    <a:pt x="1540" y="459"/>
                  </a:cubicBezTo>
                  <a:cubicBezTo>
                    <a:pt x="1541" y="461"/>
                    <a:pt x="1542" y="464"/>
                    <a:pt x="1543" y="466"/>
                  </a:cubicBezTo>
                  <a:cubicBezTo>
                    <a:pt x="1544" y="468"/>
                    <a:pt x="1545" y="471"/>
                    <a:pt x="1547" y="473"/>
                  </a:cubicBezTo>
                  <a:cubicBezTo>
                    <a:pt x="1548" y="476"/>
                    <a:pt x="1549" y="478"/>
                    <a:pt x="1550" y="480"/>
                  </a:cubicBezTo>
                  <a:cubicBezTo>
                    <a:pt x="1551" y="482"/>
                    <a:pt x="1552" y="485"/>
                    <a:pt x="1553" y="487"/>
                  </a:cubicBezTo>
                  <a:cubicBezTo>
                    <a:pt x="1554" y="489"/>
                    <a:pt x="1555" y="492"/>
                    <a:pt x="1556" y="494"/>
                  </a:cubicBezTo>
                  <a:cubicBezTo>
                    <a:pt x="1557" y="496"/>
                    <a:pt x="1558" y="498"/>
                    <a:pt x="1559" y="501"/>
                  </a:cubicBezTo>
                  <a:cubicBezTo>
                    <a:pt x="1560" y="503"/>
                    <a:pt x="1561" y="505"/>
                    <a:pt x="1562" y="508"/>
                  </a:cubicBezTo>
                  <a:cubicBezTo>
                    <a:pt x="1564" y="510"/>
                    <a:pt x="1564" y="512"/>
                    <a:pt x="1566" y="514"/>
                  </a:cubicBezTo>
                  <a:cubicBezTo>
                    <a:pt x="1567" y="517"/>
                    <a:pt x="1568" y="519"/>
                    <a:pt x="1569" y="521"/>
                  </a:cubicBezTo>
                  <a:cubicBezTo>
                    <a:pt x="1570" y="523"/>
                    <a:pt x="1571" y="525"/>
                    <a:pt x="1572" y="528"/>
                  </a:cubicBezTo>
                  <a:cubicBezTo>
                    <a:pt x="1573" y="530"/>
                    <a:pt x="1574" y="532"/>
                    <a:pt x="1575" y="534"/>
                  </a:cubicBezTo>
                  <a:cubicBezTo>
                    <a:pt x="1576" y="536"/>
                    <a:pt x="1577" y="539"/>
                    <a:pt x="1578" y="540"/>
                  </a:cubicBezTo>
                  <a:cubicBezTo>
                    <a:pt x="1579" y="543"/>
                    <a:pt x="1581" y="545"/>
                    <a:pt x="1581" y="547"/>
                  </a:cubicBezTo>
                  <a:cubicBezTo>
                    <a:pt x="1583" y="549"/>
                    <a:pt x="1584" y="551"/>
                    <a:pt x="1585" y="553"/>
                  </a:cubicBezTo>
                  <a:cubicBezTo>
                    <a:pt x="1586" y="556"/>
                    <a:pt x="1587" y="558"/>
                    <a:pt x="1588" y="560"/>
                  </a:cubicBezTo>
                  <a:cubicBezTo>
                    <a:pt x="1589" y="562"/>
                    <a:pt x="1590" y="564"/>
                    <a:pt x="1591" y="566"/>
                  </a:cubicBezTo>
                  <a:cubicBezTo>
                    <a:pt x="1592" y="568"/>
                    <a:pt x="1593" y="570"/>
                    <a:pt x="1594" y="572"/>
                  </a:cubicBezTo>
                  <a:cubicBezTo>
                    <a:pt x="1595" y="574"/>
                    <a:pt x="1596" y="576"/>
                    <a:pt x="1598" y="578"/>
                  </a:cubicBezTo>
                  <a:cubicBezTo>
                    <a:pt x="1598" y="580"/>
                    <a:pt x="1600" y="582"/>
                    <a:pt x="1601" y="584"/>
                  </a:cubicBezTo>
                  <a:cubicBezTo>
                    <a:pt x="1602" y="586"/>
                    <a:pt x="1603" y="588"/>
                    <a:pt x="1604" y="590"/>
                  </a:cubicBezTo>
                  <a:cubicBezTo>
                    <a:pt x="1605" y="592"/>
                    <a:pt x="1606" y="594"/>
                    <a:pt x="1607" y="596"/>
                  </a:cubicBezTo>
                  <a:cubicBezTo>
                    <a:pt x="1608" y="597"/>
                    <a:pt x="1609" y="599"/>
                    <a:pt x="1610" y="601"/>
                  </a:cubicBezTo>
                  <a:cubicBezTo>
                    <a:pt x="1611" y="603"/>
                    <a:pt x="1612" y="605"/>
                    <a:pt x="1613" y="607"/>
                  </a:cubicBezTo>
                  <a:cubicBezTo>
                    <a:pt x="1614" y="609"/>
                    <a:pt x="1615" y="610"/>
                    <a:pt x="1617" y="612"/>
                  </a:cubicBezTo>
                  <a:cubicBezTo>
                    <a:pt x="1618" y="614"/>
                    <a:pt x="1619" y="616"/>
                    <a:pt x="1620" y="618"/>
                  </a:cubicBezTo>
                  <a:cubicBezTo>
                    <a:pt x="1621" y="619"/>
                    <a:pt x="1622" y="621"/>
                    <a:pt x="1623" y="623"/>
                  </a:cubicBezTo>
                  <a:cubicBezTo>
                    <a:pt x="1624" y="625"/>
                    <a:pt x="1625" y="626"/>
                    <a:pt x="1626" y="628"/>
                  </a:cubicBezTo>
                  <a:cubicBezTo>
                    <a:pt x="1627" y="630"/>
                    <a:pt x="1628" y="631"/>
                    <a:pt x="1629" y="633"/>
                  </a:cubicBezTo>
                  <a:cubicBezTo>
                    <a:pt x="1630" y="635"/>
                    <a:pt x="1631" y="636"/>
                    <a:pt x="1632" y="638"/>
                  </a:cubicBezTo>
                  <a:cubicBezTo>
                    <a:pt x="1634" y="640"/>
                    <a:pt x="1635" y="641"/>
                    <a:pt x="1636" y="643"/>
                  </a:cubicBezTo>
                  <a:cubicBezTo>
                    <a:pt x="1637" y="644"/>
                    <a:pt x="1638" y="646"/>
                    <a:pt x="1639" y="648"/>
                  </a:cubicBezTo>
                  <a:cubicBezTo>
                    <a:pt x="1640" y="649"/>
                    <a:pt x="1641" y="651"/>
                    <a:pt x="1642" y="652"/>
                  </a:cubicBezTo>
                  <a:cubicBezTo>
                    <a:pt x="1643" y="654"/>
                    <a:pt x="1644" y="655"/>
                    <a:pt x="1645" y="657"/>
                  </a:cubicBezTo>
                  <a:cubicBezTo>
                    <a:pt x="1646" y="658"/>
                    <a:pt x="1647" y="660"/>
                    <a:pt x="1648" y="661"/>
                  </a:cubicBezTo>
                  <a:cubicBezTo>
                    <a:pt x="1649" y="663"/>
                    <a:pt x="1651" y="664"/>
                    <a:pt x="1652" y="665"/>
                  </a:cubicBezTo>
                  <a:cubicBezTo>
                    <a:pt x="1652" y="667"/>
                    <a:pt x="1654" y="668"/>
                    <a:pt x="1655" y="670"/>
                  </a:cubicBezTo>
                  <a:cubicBezTo>
                    <a:pt x="1656" y="671"/>
                    <a:pt x="1657" y="672"/>
                    <a:pt x="1658" y="674"/>
                  </a:cubicBezTo>
                  <a:cubicBezTo>
                    <a:pt x="1659" y="675"/>
                    <a:pt x="1660" y="676"/>
                    <a:pt x="1661" y="678"/>
                  </a:cubicBezTo>
                  <a:cubicBezTo>
                    <a:pt x="1662" y="679"/>
                    <a:pt x="1663" y="680"/>
                    <a:pt x="1664" y="682"/>
                  </a:cubicBezTo>
                  <a:cubicBezTo>
                    <a:pt x="1665" y="683"/>
                    <a:pt x="1666" y="684"/>
                    <a:pt x="1667" y="685"/>
                  </a:cubicBezTo>
                  <a:cubicBezTo>
                    <a:pt x="1669" y="686"/>
                    <a:pt x="1669" y="688"/>
                    <a:pt x="1671" y="689"/>
                  </a:cubicBezTo>
                  <a:cubicBezTo>
                    <a:pt x="1672" y="690"/>
                    <a:pt x="1673" y="691"/>
                    <a:pt x="1674" y="692"/>
                  </a:cubicBezTo>
                  <a:cubicBezTo>
                    <a:pt x="1675" y="693"/>
                    <a:pt x="1676" y="694"/>
                    <a:pt x="1677" y="695"/>
                  </a:cubicBezTo>
                  <a:cubicBezTo>
                    <a:pt x="1678" y="696"/>
                    <a:pt x="1679" y="697"/>
                    <a:pt x="1680" y="699"/>
                  </a:cubicBezTo>
                  <a:cubicBezTo>
                    <a:pt x="1681" y="699"/>
                    <a:pt x="1682" y="701"/>
                    <a:pt x="1683" y="701"/>
                  </a:cubicBezTo>
                  <a:cubicBezTo>
                    <a:pt x="1684" y="703"/>
                    <a:pt x="1685" y="703"/>
                    <a:pt x="1686" y="705"/>
                  </a:cubicBezTo>
                  <a:cubicBezTo>
                    <a:pt x="1688" y="705"/>
                    <a:pt x="1689" y="706"/>
                    <a:pt x="1690" y="707"/>
                  </a:cubicBezTo>
                  <a:cubicBezTo>
                    <a:pt x="1691" y="708"/>
                    <a:pt x="1692" y="709"/>
                    <a:pt x="1693" y="710"/>
                  </a:cubicBezTo>
                  <a:cubicBezTo>
                    <a:pt x="1694" y="711"/>
                    <a:pt x="1695" y="711"/>
                    <a:pt x="1696" y="712"/>
                  </a:cubicBezTo>
                  <a:cubicBezTo>
                    <a:pt x="1697" y="713"/>
                    <a:pt x="1698" y="714"/>
                    <a:pt x="1699" y="715"/>
                  </a:cubicBezTo>
                  <a:cubicBezTo>
                    <a:pt x="1700" y="715"/>
                    <a:pt x="1701" y="716"/>
                    <a:pt x="1702" y="717"/>
                  </a:cubicBezTo>
                  <a:cubicBezTo>
                    <a:pt x="1703" y="718"/>
                    <a:pt x="1705" y="718"/>
                    <a:pt x="1706" y="719"/>
                  </a:cubicBezTo>
                  <a:cubicBezTo>
                    <a:pt x="1707" y="720"/>
                    <a:pt x="1708" y="720"/>
                    <a:pt x="1709" y="721"/>
                  </a:cubicBezTo>
                  <a:cubicBezTo>
                    <a:pt x="1710" y="721"/>
                    <a:pt x="1711" y="722"/>
                    <a:pt x="1712" y="723"/>
                  </a:cubicBezTo>
                  <a:cubicBezTo>
                    <a:pt x="1713" y="723"/>
                    <a:pt x="1714" y="724"/>
                    <a:pt x="1715" y="724"/>
                  </a:cubicBezTo>
                  <a:cubicBezTo>
                    <a:pt x="1716" y="725"/>
                    <a:pt x="1717" y="725"/>
                    <a:pt x="1718" y="726"/>
                  </a:cubicBezTo>
                  <a:cubicBezTo>
                    <a:pt x="1719" y="726"/>
                    <a:pt x="1720" y="727"/>
                    <a:pt x="1722" y="727"/>
                  </a:cubicBezTo>
                  <a:cubicBezTo>
                    <a:pt x="1723" y="728"/>
                    <a:pt x="1724" y="728"/>
                    <a:pt x="1725" y="728"/>
                  </a:cubicBezTo>
                  <a:cubicBezTo>
                    <a:pt x="1726" y="729"/>
                    <a:pt x="1727" y="729"/>
                    <a:pt x="1728" y="729"/>
                  </a:cubicBezTo>
                  <a:cubicBezTo>
                    <a:pt x="1729" y="730"/>
                    <a:pt x="1730" y="730"/>
                    <a:pt x="1731" y="730"/>
                  </a:cubicBezTo>
                  <a:cubicBezTo>
                    <a:pt x="1732" y="731"/>
                    <a:pt x="1733" y="731"/>
                    <a:pt x="1734" y="731"/>
                  </a:cubicBezTo>
                  <a:cubicBezTo>
                    <a:pt x="1735" y="731"/>
                    <a:pt x="1736" y="731"/>
                    <a:pt x="1737" y="732"/>
                  </a:cubicBezTo>
                  <a:cubicBezTo>
                    <a:pt x="1739" y="732"/>
                    <a:pt x="1740" y="732"/>
                    <a:pt x="1741" y="732"/>
                  </a:cubicBezTo>
                  <a:cubicBezTo>
                    <a:pt x="1742" y="732"/>
                    <a:pt x="1743" y="732"/>
                    <a:pt x="1744" y="732"/>
                  </a:cubicBezTo>
                  <a:cubicBezTo>
                    <a:pt x="1745" y="733"/>
                    <a:pt x="1746" y="733"/>
                    <a:pt x="1747" y="733"/>
                  </a:cubicBezTo>
                  <a:cubicBezTo>
                    <a:pt x="1748" y="733"/>
                    <a:pt x="1749" y="733"/>
                    <a:pt x="1750" y="733"/>
                  </a:cubicBezTo>
                  <a:cubicBezTo>
                    <a:pt x="1751" y="733"/>
                    <a:pt x="1752" y="733"/>
                    <a:pt x="1753" y="733"/>
                  </a:cubicBezTo>
                  <a:cubicBezTo>
                    <a:pt x="1754" y="733"/>
                    <a:pt x="1756" y="732"/>
                    <a:pt x="1757" y="732"/>
                  </a:cubicBezTo>
                  <a:cubicBezTo>
                    <a:pt x="1758" y="732"/>
                    <a:pt x="1759" y="732"/>
                    <a:pt x="1760" y="732"/>
                  </a:cubicBezTo>
                  <a:cubicBezTo>
                    <a:pt x="1761" y="732"/>
                    <a:pt x="1762" y="731"/>
                    <a:pt x="1763" y="731"/>
                  </a:cubicBezTo>
                  <a:cubicBezTo>
                    <a:pt x="1764" y="731"/>
                    <a:pt x="1765" y="731"/>
                    <a:pt x="1766" y="731"/>
                  </a:cubicBezTo>
                  <a:cubicBezTo>
                    <a:pt x="1767" y="730"/>
                    <a:pt x="1768" y="730"/>
                    <a:pt x="1769" y="730"/>
                  </a:cubicBezTo>
                  <a:cubicBezTo>
                    <a:pt x="1770" y="730"/>
                    <a:pt x="1771" y="729"/>
                    <a:pt x="1773" y="729"/>
                  </a:cubicBezTo>
                  <a:cubicBezTo>
                    <a:pt x="1773" y="729"/>
                    <a:pt x="1775" y="728"/>
                    <a:pt x="1776" y="728"/>
                  </a:cubicBezTo>
                  <a:cubicBezTo>
                    <a:pt x="1777" y="727"/>
                    <a:pt x="1778" y="727"/>
                    <a:pt x="1779" y="726"/>
                  </a:cubicBezTo>
                  <a:cubicBezTo>
                    <a:pt x="1780" y="726"/>
                    <a:pt x="1781" y="726"/>
                    <a:pt x="1782" y="725"/>
                  </a:cubicBezTo>
                  <a:cubicBezTo>
                    <a:pt x="1783" y="725"/>
                    <a:pt x="1784" y="724"/>
                    <a:pt x="1785" y="724"/>
                  </a:cubicBezTo>
                  <a:cubicBezTo>
                    <a:pt x="1786" y="723"/>
                    <a:pt x="1787" y="722"/>
                    <a:pt x="1788" y="722"/>
                  </a:cubicBezTo>
                  <a:cubicBezTo>
                    <a:pt x="1790" y="721"/>
                    <a:pt x="1790" y="721"/>
                    <a:pt x="1791" y="720"/>
                  </a:cubicBezTo>
                  <a:cubicBezTo>
                    <a:pt x="1793" y="719"/>
                    <a:pt x="1794" y="719"/>
                    <a:pt x="1795" y="718"/>
                  </a:cubicBezTo>
                  <a:cubicBezTo>
                    <a:pt x="1796" y="717"/>
                    <a:pt x="1797" y="717"/>
                    <a:pt x="1798" y="716"/>
                  </a:cubicBezTo>
                  <a:cubicBezTo>
                    <a:pt x="1799" y="715"/>
                    <a:pt x="1800" y="714"/>
                    <a:pt x="1801" y="714"/>
                  </a:cubicBezTo>
                  <a:cubicBezTo>
                    <a:pt x="1802" y="713"/>
                    <a:pt x="1803" y="712"/>
                    <a:pt x="1804" y="711"/>
                  </a:cubicBezTo>
                  <a:cubicBezTo>
                    <a:pt x="1805" y="710"/>
                    <a:pt x="1806" y="710"/>
                    <a:pt x="1807" y="709"/>
                  </a:cubicBezTo>
                  <a:cubicBezTo>
                    <a:pt x="1808" y="708"/>
                    <a:pt x="1810" y="707"/>
                    <a:pt x="1811" y="706"/>
                  </a:cubicBezTo>
                  <a:cubicBezTo>
                    <a:pt x="1812" y="705"/>
                    <a:pt x="1813" y="704"/>
                    <a:pt x="1814" y="703"/>
                  </a:cubicBezTo>
                  <a:cubicBezTo>
                    <a:pt x="1815" y="702"/>
                    <a:pt x="1816" y="701"/>
                    <a:pt x="1817" y="700"/>
                  </a:cubicBezTo>
                  <a:cubicBezTo>
                    <a:pt x="1818" y="699"/>
                    <a:pt x="1819" y="698"/>
                    <a:pt x="1820" y="697"/>
                  </a:cubicBezTo>
                  <a:cubicBezTo>
                    <a:pt x="1821" y="696"/>
                    <a:pt x="1822" y="695"/>
                    <a:pt x="1823" y="694"/>
                  </a:cubicBezTo>
                  <a:cubicBezTo>
                    <a:pt x="1824" y="693"/>
                    <a:pt x="1825" y="692"/>
                    <a:pt x="1827" y="691"/>
                  </a:cubicBezTo>
                  <a:cubicBezTo>
                    <a:pt x="1828" y="689"/>
                    <a:pt x="1829" y="688"/>
                    <a:pt x="1830" y="687"/>
                  </a:cubicBezTo>
                  <a:cubicBezTo>
                    <a:pt x="1831" y="686"/>
                    <a:pt x="1832" y="685"/>
                    <a:pt x="1833" y="684"/>
                  </a:cubicBezTo>
                  <a:cubicBezTo>
                    <a:pt x="1834" y="682"/>
                    <a:pt x="1835" y="681"/>
                    <a:pt x="1836" y="680"/>
                  </a:cubicBezTo>
                  <a:cubicBezTo>
                    <a:pt x="1837" y="678"/>
                    <a:pt x="1838" y="677"/>
                    <a:pt x="1839" y="676"/>
                  </a:cubicBezTo>
                  <a:cubicBezTo>
                    <a:pt x="1840" y="675"/>
                    <a:pt x="1841" y="673"/>
                    <a:pt x="1842" y="672"/>
                  </a:cubicBezTo>
                  <a:cubicBezTo>
                    <a:pt x="1844" y="671"/>
                    <a:pt x="1844" y="669"/>
                    <a:pt x="1846" y="668"/>
                  </a:cubicBezTo>
                  <a:cubicBezTo>
                    <a:pt x="1847" y="667"/>
                    <a:pt x="1848" y="665"/>
                    <a:pt x="1849" y="664"/>
                  </a:cubicBezTo>
                  <a:cubicBezTo>
                    <a:pt x="1850" y="662"/>
                    <a:pt x="1851" y="661"/>
                    <a:pt x="1852" y="659"/>
                  </a:cubicBezTo>
                  <a:cubicBezTo>
                    <a:pt x="1853" y="658"/>
                    <a:pt x="1854" y="656"/>
                    <a:pt x="1855" y="655"/>
                  </a:cubicBezTo>
                  <a:cubicBezTo>
                    <a:pt x="1856" y="653"/>
                    <a:pt x="1857" y="652"/>
                    <a:pt x="1858" y="650"/>
                  </a:cubicBezTo>
                  <a:cubicBezTo>
                    <a:pt x="1859" y="649"/>
                    <a:pt x="1861" y="647"/>
                    <a:pt x="1861" y="646"/>
                  </a:cubicBezTo>
                  <a:cubicBezTo>
                    <a:pt x="1863" y="644"/>
                    <a:pt x="1864" y="642"/>
                    <a:pt x="1865" y="641"/>
                  </a:cubicBezTo>
                  <a:cubicBezTo>
                    <a:pt x="1866" y="639"/>
                    <a:pt x="1867" y="638"/>
                    <a:pt x="1868" y="636"/>
                  </a:cubicBezTo>
                  <a:cubicBezTo>
                    <a:pt x="1869" y="634"/>
                    <a:pt x="1870" y="632"/>
                    <a:pt x="1871" y="631"/>
                  </a:cubicBezTo>
                  <a:cubicBezTo>
                    <a:pt x="1872" y="629"/>
                    <a:pt x="1873" y="627"/>
                    <a:pt x="1874" y="626"/>
                  </a:cubicBezTo>
                  <a:cubicBezTo>
                    <a:pt x="1875" y="624"/>
                    <a:pt x="1876" y="622"/>
                    <a:pt x="1877" y="621"/>
                  </a:cubicBezTo>
                  <a:cubicBezTo>
                    <a:pt x="1878" y="619"/>
                    <a:pt x="1880" y="617"/>
                    <a:pt x="1881" y="615"/>
                  </a:cubicBezTo>
                  <a:cubicBezTo>
                    <a:pt x="1882" y="613"/>
                    <a:pt x="1883" y="612"/>
                    <a:pt x="1884" y="610"/>
                  </a:cubicBezTo>
                  <a:cubicBezTo>
                    <a:pt x="1885" y="608"/>
                    <a:pt x="1886" y="606"/>
                    <a:pt x="1887" y="604"/>
                  </a:cubicBezTo>
                  <a:cubicBezTo>
                    <a:pt x="1888" y="602"/>
                    <a:pt x="1889" y="600"/>
                    <a:pt x="1890" y="599"/>
                  </a:cubicBezTo>
                  <a:cubicBezTo>
                    <a:pt x="1891" y="597"/>
                    <a:pt x="1892" y="595"/>
                    <a:pt x="1893" y="593"/>
                  </a:cubicBezTo>
                  <a:cubicBezTo>
                    <a:pt x="1894" y="591"/>
                    <a:pt x="1895" y="589"/>
                    <a:pt x="1897" y="587"/>
                  </a:cubicBezTo>
                  <a:cubicBezTo>
                    <a:pt x="1898" y="585"/>
                    <a:pt x="1899" y="583"/>
                    <a:pt x="1900" y="581"/>
                  </a:cubicBezTo>
                  <a:cubicBezTo>
                    <a:pt x="1901" y="579"/>
                    <a:pt x="1902" y="577"/>
                    <a:pt x="1903" y="575"/>
                  </a:cubicBezTo>
                  <a:cubicBezTo>
                    <a:pt x="1904" y="573"/>
                    <a:pt x="1905" y="571"/>
                    <a:pt x="1906" y="569"/>
                  </a:cubicBezTo>
                  <a:cubicBezTo>
                    <a:pt x="1907" y="567"/>
                    <a:pt x="1908" y="565"/>
                    <a:pt x="1909" y="563"/>
                  </a:cubicBezTo>
                  <a:cubicBezTo>
                    <a:pt x="1910" y="561"/>
                    <a:pt x="1911" y="559"/>
                    <a:pt x="1912" y="557"/>
                  </a:cubicBezTo>
                  <a:cubicBezTo>
                    <a:pt x="1914" y="555"/>
                    <a:pt x="1915" y="553"/>
                    <a:pt x="1916" y="550"/>
                  </a:cubicBezTo>
                  <a:cubicBezTo>
                    <a:pt x="1917" y="548"/>
                    <a:pt x="1918" y="546"/>
                    <a:pt x="1919" y="544"/>
                  </a:cubicBezTo>
                  <a:cubicBezTo>
                    <a:pt x="1920" y="542"/>
                    <a:pt x="1921" y="540"/>
                    <a:pt x="1922" y="538"/>
                  </a:cubicBezTo>
                  <a:cubicBezTo>
                    <a:pt x="1923" y="536"/>
                    <a:pt x="1924" y="533"/>
                    <a:pt x="1925" y="531"/>
                  </a:cubicBezTo>
                  <a:cubicBezTo>
                    <a:pt x="1926" y="529"/>
                    <a:pt x="1927" y="527"/>
                    <a:pt x="1928" y="525"/>
                  </a:cubicBezTo>
                  <a:cubicBezTo>
                    <a:pt x="1929" y="522"/>
                    <a:pt x="1931" y="520"/>
                    <a:pt x="1932" y="518"/>
                  </a:cubicBezTo>
                  <a:cubicBezTo>
                    <a:pt x="1932" y="516"/>
                    <a:pt x="1934" y="514"/>
                    <a:pt x="1935" y="511"/>
                  </a:cubicBezTo>
                  <a:cubicBezTo>
                    <a:pt x="1936" y="509"/>
                    <a:pt x="1937" y="507"/>
                    <a:pt x="1938" y="504"/>
                  </a:cubicBezTo>
                  <a:cubicBezTo>
                    <a:pt x="1939" y="502"/>
                    <a:pt x="1940" y="500"/>
                    <a:pt x="1941" y="498"/>
                  </a:cubicBezTo>
                  <a:cubicBezTo>
                    <a:pt x="1942" y="495"/>
                    <a:pt x="1943" y="493"/>
                    <a:pt x="1944" y="491"/>
                  </a:cubicBezTo>
                  <a:cubicBezTo>
                    <a:pt x="1945" y="489"/>
                    <a:pt x="1946" y="486"/>
                    <a:pt x="1948" y="484"/>
                  </a:cubicBezTo>
                  <a:cubicBezTo>
                    <a:pt x="1949" y="482"/>
                    <a:pt x="1949" y="479"/>
                    <a:pt x="1951" y="477"/>
                  </a:cubicBezTo>
                  <a:cubicBezTo>
                    <a:pt x="1952" y="475"/>
                    <a:pt x="1953" y="472"/>
                    <a:pt x="1954" y="470"/>
                  </a:cubicBezTo>
                  <a:cubicBezTo>
                    <a:pt x="1955" y="468"/>
                    <a:pt x="1956" y="465"/>
                    <a:pt x="1957" y="463"/>
                  </a:cubicBezTo>
                  <a:cubicBezTo>
                    <a:pt x="1958" y="461"/>
                    <a:pt x="1959" y="458"/>
                    <a:pt x="1960" y="456"/>
                  </a:cubicBezTo>
                  <a:cubicBezTo>
                    <a:pt x="1961" y="454"/>
                    <a:pt x="1962" y="451"/>
                    <a:pt x="1963" y="449"/>
                  </a:cubicBezTo>
                  <a:cubicBezTo>
                    <a:pt x="1964" y="446"/>
                    <a:pt x="1965" y="444"/>
                    <a:pt x="1966" y="442"/>
                  </a:cubicBezTo>
                  <a:cubicBezTo>
                    <a:pt x="1968" y="439"/>
                    <a:pt x="1969" y="437"/>
                    <a:pt x="1970" y="434"/>
                  </a:cubicBezTo>
                  <a:cubicBezTo>
                    <a:pt x="1971" y="432"/>
                    <a:pt x="1972" y="430"/>
                    <a:pt x="1973" y="427"/>
                  </a:cubicBezTo>
                  <a:cubicBezTo>
                    <a:pt x="1974" y="425"/>
                    <a:pt x="1975" y="422"/>
                    <a:pt x="1976" y="420"/>
                  </a:cubicBezTo>
                  <a:cubicBezTo>
                    <a:pt x="1977" y="418"/>
                    <a:pt x="1978" y="415"/>
                    <a:pt x="1979" y="413"/>
                  </a:cubicBezTo>
                  <a:cubicBezTo>
                    <a:pt x="1980" y="410"/>
                    <a:pt x="1981" y="408"/>
                    <a:pt x="1982" y="405"/>
                  </a:cubicBezTo>
                  <a:cubicBezTo>
                    <a:pt x="1983" y="403"/>
                    <a:pt x="1985" y="401"/>
                    <a:pt x="1986" y="398"/>
                  </a:cubicBezTo>
                  <a:cubicBezTo>
                    <a:pt x="1987" y="396"/>
                    <a:pt x="1988" y="393"/>
                    <a:pt x="1989" y="391"/>
                  </a:cubicBezTo>
                  <a:cubicBezTo>
                    <a:pt x="1990" y="388"/>
                    <a:pt x="1991" y="386"/>
                    <a:pt x="1992" y="384"/>
                  </a:cubicBezTo>
                  <a:cubicBezTo>
                    <a:pt x="1993" y="381"/>
                    <a:pt x="1994" y="379"/>
                    <a:pt x="1995" y="376"/>
                  </a:cubicBezTo>
                  <a:cubicBezTo>
                    <a:pt x="1996" y="374"/>
                    <a:pt x="1997" y="371"/>
                    <a:pt x="1998" y="369"/>
                  </a:cubicBezTo>
                </a:path>
              </a:pathLst>
            </a:custGeom>
            <a:ln w="38100"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5172634" y="5984365"/>
              <a:ext cx="3340797" cy="0"/>
            </a:xfrm>
            <a:prstGeom prst="line">
              <a:avLst/>
            </a:prstGeom>
            <a:ln w="28575">
              <a:solidFill>
                <a:schemeClr val="accent3"/>
              </a:solidFill>
              <a:headEnd type="none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5172634" y="4410635"/>
              <a:ext cx="0" cy="1573730"/>
            </a:xfrm>
            <a:prstGeom prst="line">
              <a:avLst/>
            </a:prstGeom>
            <a:ln w="28575">
              <a:solidFill>
                <a:schemeClr val="accent3"/>
              </a:solidFill>
              <a:headEnd type="none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/>
                <p:cNvSpPr/>
                <p:nvPr/>
              </p:nvSpPr>
              <p:spPr>
                <a:xfrm>
                  <a:off x="3924234" y="5363993"/>
                  <a:ext cx="124405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5B9BD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5B9BD5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5B9BD5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7" name="Rectangle 8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4234" y="5363993"/>
                  <a:ext cx="1244059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/>
                <p:cNvSpPr/>
                <p:nvPr/>
              </p:nvSpPr>
              <p:spPr>
                <a:xfrm>
                  <a:off x="3924234" y="4473465"/>
                  <a:ext cx="126041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i="1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8" name="Rectangle 8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4234" y="4473465"/>
                  <a:ext cx="1260410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/>
          <p:cNvSpPr txBox="1"/>
          <p:nvPr/>
        </p:nvSpPr>
        <p:spPr>
          <a:xfrm>
            <a:off x="683508" y="530023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3508" y="530023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826008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40625 -0.1696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-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67383 0.03241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5" y="1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0.3931 -0.51088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2555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24" grpId="0"/>
      <p:bldP spid="25" grpId="0"/>
      <p:bldP spid="3" grpId="0"/>
      <p:bldP spid="33" grpId="0"/>
      <p:bldP spid="3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663" r="14055"/>
          <a:stretch/>
        </p:blipFill>
        <p:spPr>
          <a:xfrm>
            <a:off x="3628850" y="4024322"/>
            <a:ext cx="1892861" cy="18928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Micro-Appearance Cloth Models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4586" y="1603986"/>
            <a:ext cx="10652260" cy="4283229"/>
            <a:chOff x="684586" y="1603986"/>
            <a:chExt cx="10652260" cy="4283229"/>
          </a:xfrm>
        </p:grpSpPr>
        <p:sp>
          <p:nvSpPr>
            <p:cNvPr id="13" name="Oval 12"/>
            <p:cNvSpPr/>
            <p:nvPr/>
          </p:nvSpPr>
          <p:spPr>
            <a:xfrm>
              <a:off x="893813" y="1603986"/>
              <a:ext cx="3643876" cy="3643876"/>
            </a:xfrm>
            <a:prstGeom prst="ellipse">
              <a:avLst/>
            </a:prstGeom>
            <a:blipFill>
              <a:blip r:embed="rId4"/>
              <a:stretch>
                <a:fillRect l="-2508" t="-2062" r="-1845" b="-1804"/>
              </a:stretch>
            </a:blipFill>
            <a:ln w="190500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b="1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3349" y="1806591"/>
              <a:ext cx="5284912" cy="323866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84586" y="5363995"/>
              <a:ext cx="40623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Explicit</a:t>
              </a:r>
              <a:r>
                <a:rPr lang="en-US" sz="2800" dirty="0"/>
                <a:t> micro-geometry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852651" y="5363995"/>
              <a:ext cx="54841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Richly detailed</a:t>
              </a:r>
              <a:r>
                <a:rPr lang="en-US" sz="2800" dirty="0"/>
                <a:t> final appearance</a:t>
              </a:r>
            </a:p>
          </p:txBody>
        </p:sp>
        <p:sp>
          <p:nvSpPr>
            <p:cNvPr id="29" name="Left Arrow 28"/>
            <p:cNvSpPr/>
            <p:nvPr/>
          </p:nvSpPr>
          <p:spPr>
            <a:xfrm flipH="1">
              <a:off x="4775201" y="2956434"/>
              <a:ext cx="940636" cy="938978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6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6346803"/>
            <a:ext cx="12192000" cy="511199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Highly realistic</a:t>
            </a:r>
            <a:r>
              <a:rPr lang="en-US" sz="2400" dirty="0">
                <a:solidFill>
                  <a:schemeClr val="tx1"/>
                </a:solidFill>
              </a:rPr>
              <a:t> even at </a:t>
            </a:r>
            <a:r>
              <a:rPr lang="en-US" sz="2400" b="1" dirty="0">
                <a:solidFill>
                  <a:schemeClr val="tx1"/>
                </a:solidFill>
              </a:rPr>
              <a:t>extremely zoomed</a:t>
            </a:r>
            <a:r>
              <a:rPr lang="en-US" sz="2400" dirty="0">
                <a:solidFill>
                  <a:schemeClr val="tx1"/>
                </a:solidFill>
              </a:rPr>
              <a:t> levels</a:t>
            </a:r>
            <a:endParaRPr lang="en-US" sz="2600" dirty="0">
              <a:solidFill>
                <a:schemeClr val="tx1">
                  <a:alpha val="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67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31250" decel="3125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35495 -0.22546 " pathEditMode="relative" rAng="0" ptsTypes="AA">
                                      <p:cBhvr>
                                        <p:cTn id="6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7" y="-112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33333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Fiber Migration Fitting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26250" y="1519527"/>
            <a:ext cx="2634199" cy="3342405"/>
            <a:chOff x="9126250" y="1519527"/>
            <a:chExt cx="2634199" cy="3342405"/>
          </a:xfrm>
        </p:grpSpPr>
        <p:sp>
          <p:nvSpPr>
            <p:cNvPr id="7" name="Rounded Rectangle 6"/>
            <p:cNvSpPr/>
            <p:nvPr/>
          </p:nvSpPr>
          <p:spPr>
            <a:xfrm>
              <a:off x="9126250" y="1519527"/>
              <a:ext cx="2634199" cy="3342405"/>
            </a:xfrm>
            <a:prstGeom prst="roundRect">
              <a:avLst>
                <a:gd name="adj" fmla="val 1092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219298" y="1626498"/>
              <a:ext cx="24481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Fiber-level </a:t>
              </a:r>
              <a:r>
                <a:rPr lang="en-US" sz="2000" b="1" i="1" dirty="0" err="1"/>
                <a:t>params</a:t>
              </a:r>
              <a:endParaRPr lang="en-US" sz="2000" b="1" i="1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026" y="2153045"/>
            <a:ext cx="2129371" cy="11124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3452" r="3075"/>
          <a:stretch/>
        </p:blipFill>
        <p:spPr>
          <a:xfrm>
            <a:off x="9379026" y="3535742"/>
            <a:ext cx="2129371" cy="1114088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9326083" y="3482202"/>
            <a:ext cx="2234527" cy="12211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4112492" y="3960161"/>
            <a:ext cx="4927751" cy="2621187"/>
            <a:chOff x="3924234" y="3960161"/>
            <a:chExt cx="4927751" cy="2621187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5172634" y="5609490"/>
              <a:ext cx="3215291" cy="0"/>
            </a:xfrm>
            <a:prstGeom prst="line">
              <a:avLst/>
            </a:prstGeom>
            <a:ln w="19050">
              <a:solidFill>
                <a:schemeClr val="accent1">
                  <a:alpha val="50000"/>
                </a:schemeClr>
              </a:solidFill>
              <a:prstDash val="soli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172634" y="4710955"/>
              <a:ext cx="3215291" cy="0"/>
            </a:xfrm>
            <a:prstGeom prst="line">
              <a:avLst/>
            </a:prstGeom>
            <a:ln w="19050">
              <a:solidFill>
                <a:schemeClr val="accent2">
                  <a:alpha val="50000"/>
                </a:schemeClr>
              </a:solidFill>
              <a:prstDash val="soli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8513431" y="575353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chemeClr val="accent3"/>
                  </a:solidFill>
                </a:rPr>
                <a:t>z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964551" y="3960161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chemeClr val="accent3"/>
                  </a:solidFill>
                </a:rPr>
                <a:t>R</a:t>
              </a:r>
            </a:p>
          </p:txBody>
        </p:sp>
        <p:cxnSp>
          <p:nvCxnSpPr>
            <p:cNvPr id="80" name="Straight Connector 79"/>
            <p:cNvCxnSpPr/>
            <p:nvPr/>
          </p:nvCxnSpPr>
          <p:spPr>
            <a:xfrm flipV="1">
              <a:off x="5602531" y="4741326"/>
              <a:ext cx="0" cy="1632579"/>
            </a:xfrm>
            <a:prstGeom prst="line">
              <a:avLst/>
            </a:prstGeom>
            <a:ln w="19050">
              <a:solidFill>
                <a:schemeClr val="accent6">
                  <a:alpha val="50000"/>
                </a:schemeClr>
              </a:solidFill>
              <a:prstDash val="soli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7144460" y="4741325"/>
              <a:ext cx="0" cy="1632579"/>
            </a:xfrm>
            <a:prstGeom prst="line">
              <a:avLst/>
            </a:prstGeom>
            <a:ln w="19050">
              <a:solidFill>
                <a:schemeClr val="accent6">
                  <a:alpha val="50000"/>
                </a:schemeClr>
              </a:solidFill>
              <a:prstDash val="soli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5602531" y="6194852"/>
              <a:ext cx="1541929" cy="0"/>
            </a:xfrm>
            <a:prstGeom prst="line">
              <a:avLst/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  <a:prstDash val="solid"/>
              <a:headEnd type="triangle" w="lg" len="lg"/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6204218" y="6119683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chemeClr val="accent6"/>
                  </a:solidFill>
                </a:rPr>
                <a:t>s</a:t>
              </a:r>
            </a:p>
          </p:txBody>
        </p:sp>
        <p:sp>
          <p:nvSpPr>
            <p:cNvPr id="84" name="Freeform 8"/>
            <p:cNvSpPr>
              <a:spLocks/>
            </p:cNvSpPr>
            <p:nvPr/>
          </p:nvSpPr>
          <p:spPr bwMode="auto">
            <a:xfrm>
              <a:off x="5210770" y="4710955"/>
              <a:ext cx="3092823" cy="898535"/>
            </a:xfrm>
            <a:custGeom>
              <a:avLst/>
              <a:gdLst>
                <a:gd name="T0" fmla="*/ 29 w 1998"/>
                <a:gd name="T1" fmla="*/ 301 h 733"/>
                <a:gd name="T2" fmla="*/ 60 w 1998"/>
                <a:gd name="T3" fmla="*/ 231 h 733"/>
                <a:gd name="T4" fmla="*/ 92 w 1998"/>
                <a:gd name="T5" fmla="*/ 166 h 733"/>
                <a:gd name="T6" fmla="*/ 124 w 1998"/>
                <a:gd name="T7" fmla="*/ 109 h 733"/>
                <a:gd name="T8" fmla="*/ 156 w 1998"/>
                <a:gd name="T9" fmla="*/ 63 h 733"/>
                <a:gd name="T10" fmla="*/ 188 w 1998"/>
                <a:gd name="T11" fmla="*/ 28 h 733"/>
                <a:gd name="T12" fmla="*/ 220 w 1998"/>
                <a:gd name="T13" fmla="*/ 7 h 733"/>
                <a:gd name="T14" fmla="*/ 252 w 1998"/>
                <a:gd name="T15" fmla="*/ 1 h 733"/>
                <a:gd name="T16" fmla="*/ 283 w 1998"/>
                <a:gd name="T17" fmla="*/ 9 h 733"/>
                <a:gd name="T18" fmla="*/ 315 w 1998"/>
                <a:gd name="T19" fmla="*/ 31 h 733"/>
                <a:gd name="T20" fmla="*/ 347 w 1998"/>
                <a:gd name="T21" fmla="*/ 66 h 733"/>
                <a:gd name="T22" fmla="*/ 379 w 1998"/>
                <a:gd name="T23" fmla="*/ 114 h 733"/>
                <a:gd name="T24" fmla="*/ 411 w 1998"/>
                <a:gd name="T25" fmla="*/ 172 h 733"/>
                <a:gd name="T26" fmla="*/ 442 w 1998"/>
                <a:gd name="T27" fmla="*/ 237 h 733"/>
                <a:gd name="T28" fmla="*/ 474 w 1998"/>
                <a:gd name="T29" fmla="*/ 308 h 733"/>
                <a:gd name="T30" fmla="*/ 506 w 1998"/>
                <a:gd name="T31" fmla="*/ 381 h 733"/>
                <a:gd name="T32" fmla="*/ 538 w 1998"/>
                <a:gd name="T33" fmla="*/ 453 h 733"/>
                <a:gd name="T34" fmla="*/ 570 w 1998"/>
                <a:gd name="T35" fmla="*/ 522 h 733"/>
                <a:gd name="T36" fmla="*/ 602 w 1998"/>
                <a:gd name="T37" fmla="*/ 585 h 733"/>
                <a:gd name="T38" fmla="*/ 633 w 1998"/>
                <a:gd name="T39" fmla="*/ 639 h 733"/>
                <a:gd name="T40" fmla="*/ 665 w 1998"/>
                <a:gd name="T41" fmla="*/ 682 h 733"/>
                <a:gd name="T42" fmla="*/ 697 w 1998"/>
                <a:gd name="T43" fmla="*/ 713 h 733"/>
                <a:gd name="T44" fmla="*/ 729 w 1998"/>
                <a:gd name="T45" fmla="*/ 730 h 733"/>
                <a:gd name="T46" fmla="*/ 761 w 1998"/>
                <a:gd name="T47" fmla="*/ 732 h 733"/>
                <a:gd name="T48" fmla="*/ 792 w 1998"/>
                <a:gd name="T49" fmla="*/ 720 h 733"/>
                <a:gd name="T50" fmla="*/ 824 w 1998"/>
                <a:gd name="T51" fmla="*/ 693 h 733"/>
                <a:gd name="T52" fmla="*/ 856 w 1998"/>
                <a:gd name="T53" fmla="*/ 654 h 733"/>
                <a:gd name="T54" fmla="*/ 888 w 1998"/>
                <a:gd name="T55" fmla="*/ 603 h 733"/>
                <a:gd name="T56" fmla="*/ 920 w 1998"/>
                <a:gd name="T57" fmla="*/ 543 h 733"/>
                <a:gd name="T58" fmla="*/ 951 w 1998"/>
                <a:gd name="T59" fmla="*/ 476 h 733"/>
                <a:gd name="T60" fmla="*/ 983 w 1998"/>
                <a:gd name="T61" fmla="*/ 404 h 733"/>
                <a:gd name="T62" fmla="*/ 1015 w 1998"/>
                <a:gd name="T63" fmla="*/ 331 h 733"/>
                <a:gd name="T64" fmla="*/ 1047 w 1998"/>
                <a:gd name="T65" fmla="*/ 260 h 733"/>
                <a:gd name="T66" fmla="*/ 1079 w 1998"/>
                <a:gd name="T67" fmla="*/ 192 h 733"/>
                <a:gd name="T68" fmla="*/ 1111 w 1998"/>
                <a:gd name="T69" fmla="*/ 132 h 733"/>
                <a:gd name="T70" fmla="*/ 1142 w 1998"/>
                <a:gd name="T71" fmla="*/ 81 h 733"/>
                <a:gd name="T72" fmla="*/ 1174 w 1998"/>
                <a:gd name="T73" fmla="*/ 41 h 733"/>
                <a:gd name="T74" fmla="*/ 1206 w 1998"/>
                <a:gd name="T75" fmla="*/ 14 h 733"/>
                <a:gd name="T76" fmla="*/ 1238 w 1998"/>
                <a:gd name="T77" fmla="*/ 2 h 733"/>
                <a:gd name="T78" fmla="*/ 1270 w 1998"/>
                <a:gd name="T79" fmla="*/ 4 h 733"/>
                <a:gd name="T80" fmla="*/ 1301 w 1998"/>
                <a:gd name="T81" fmla="*/ 20 h 733"/>
                <a:gd name="T82" fmla="*/ 1333 w 1998"/>
                <a:gd name="T83" fmla="*/ 50 h 733"/>
                <a:gd name="T84" fmla="*/ 1365 w 1998"/>
                <a:gd name="T85" fmla="*/ 93 h 733"/>
                <a:gd name="T86" fmla="*/ 1397 w 1998"/>
                <a:gd name="T87" fmla="*/ 147 h 733"/>
                <a:gd name="T88" fmla="*/ 1429 w 1998"/>
                <a:gd name="T89" fmla="*/ 209 h 733"/>
                <a:gd name="T90" fmla="*/ 1461 w 1998"/>
                <a:gd name="T91" fmla="*/ 278 h 733"/>
                <a:gd name="T92" fmla="*/ 1493 w 1998"/>
                <a:gd name="T93" fmla="*/ 350 h 733"/>
                <a:gd name="T94" fmla="*/ 1524 w 1998"/>
                <a:gd name="T95" fmla="*/ 423 h 733"/>
                <a:gd name="T96" fmla="*/ 1556 w 1998"/>
                <a:gd name="T97" fmla="*/ 494 h 733"/>
                <a:gd name="T98" fmla="*/ 1588 w 1998"/>
                <a:gd name="T99" fmla="*/ 560 h 733"/>
                <a:gd name="T100" fmla="*/ 1620 w 1998"/>
                <a:gd name="T101" fmla="*/ 618 h 733"/>
                <a:gd name="T102" fmla="*/ 1652 w 1998"/>
                <a:gd name="T103" fmla="*/ 665 h 733"/>
                <a:gd name="T104" fmla="*/ 1683 w 1998"/>
                <a:gd name="T105" fmla="*/ 701 h 733"/>
                <a:gd name="T106" fmla="*/ 1715 w 1998"/>
                <a:gd name="T107" fmla="*/ 724 h 733"/>
                <a:gd name="T108" fmla="*/ 1747 w 1998"/>
                <a:gd name="T109" fmla="*/ 733 h 733"/>
                <a:gd name="T110" fmla="*/ 1779 w 1998"/>
                <a:gd name="T111" fmla="*/ 726 h 733"/>
                <a:gd name="T112" fmla="*/ 1811 w 1998"/>
                <a:gd name="T113" fmla="*/ 706 h 733"/>
                <a:gd name="T114" fmla="*/ 1842 w 1998"/>
                <a:gd name="T115" fmla="*/ 672 h 733"/>
                <a:gd name="T116" fmla="*/ 1874 w 1998"/>
                <a:gd name="T117" fmla="*/ 626 h 733"/>
                <a:gd name="T118" fmla="*/ 1906 w 1998"/>
                <a:gd name="T119" fmla="*/ 569 h 733"/>
                <a:gd name="T120" fmla="*/ 1938 w 1998"/>
                <a:gd name="T121" fmla="*/ 504 h 733"/>
                <a:gd name="T122" fmla="*/ 1970 w 1998"/>
                <a:gd name="T123" fmla="*/ 434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8" h="733">
                  <a:moveTo>
                    <a:pt x="0" y="367"/>
                  </a:moveTo>
                  <a:cubicBezTo>
                    <a:pt x="1" y="364"/>
                    <a:pt x="2" y="362"/>
                    <a:pt x="3" y="359"/>
                  </a:cubicBezTo>
                  <a:cubicBezTo>
                    <a:pt x="4" y="357"/>
                    <a:pt x="6" y="354"/>
                    <a:pt x="6" y="352"/>
                  </a:cubicBezTo>
                  <a:cubicBezTo>
                    <a:pt x="8" y="349"/>
                    <a:pt x="9" y="347"/>
                    <a:pt x="10" y="345"/>
                  </a:cubicBezTo>
                  <a:cubicBezTo>
                    <a:pt x="11" y="342"/>
                    <a:pt x="12" y="340"/>
                    <a:pt x="13" y="337"/>
                  </a:cubicBezTo>
                  <a:cubicBezTo>
                    <a:pt x="14" y="335"/>
                    <a:pt x="15" y="332"/>
                    <a:pt x="16" y="330"/>
                  </a:cubicBezTo>
                  <a:cubicBezTo>
                    <a:pt x="17" y="328"/>
                    <a:pt x="18" y="325"/>
                    <a:pt x="19" y="323"/>
                  </a:cubicBezTo>
                  <a:cubicBezTo>
                    <a:pt x="20" y="320"/>
                    <a:pt x="21" y="318"/>
                    <a:pt x="22" y="315"/>
                  </a:cubicBezTo>
                  <a:cubicBezTo>
                    <a:pt x="23" y="313"/>
                    <a:pt x="24" y="311"/>
                    <a:pt x="26" y="308"/>
                  </a:cubicBezTo>
                  <a:cubicBezTo>
                    <a:pt x="27" y="306"/>
                    <a:pt x="28" y="304"/>
                    <a:pt x="29" y="301"/>
                  </a:cubicBezTo>
                  <a:cubicBezTo>
                    <a:pt x="30" y="299"/>
                    <a:pt x="31" y="296"/>
                    <a:pt x="32" y="294"/>
                  </a:cubicBezTo>
                  <a:cubicBezTo>
                    <a:pt x="33" y="292"/>
                    <a:pt x="34" y="289"/>
                    <a:pt x="35" y="287"/>
                  </a:cubicBezTo>
                  <a:cubicBezTo>
                    <a:pt x="36" y="284"/>
                    <a:pt x="37" y="282"/>
                    <a:pt x="38" y="280"/>
                  </a:cubicBezTo>
                  <a:cubicBezTo>
                    <a:pt x="39" y="277"/>
                    <a:pt x="40" y="275"/>
                    <a:pt x="41" y="273"/>
                  </a:cubicBezTo>
                  <a:cubicBezTo>
                    <a:pt x="43" y="270"/>
                    <a:pt x="44" y="268"/>
                    <a:pt x="45" y="265"/>
                  </a:cubicBezTo>
                  <a:cubicBezTo>
                    <a:pt x="46" y="263"/>
                    <a:pt x="47" y="261"/>
                    <a:pt x="48" y="258"/>
                  </a:cubicBezTo>
                  <a:cubicBezTo>
                    <a:pt x="49" y="256"/>
                    <a:pt x="50" y="254"/>
                    <a:pt x="51" y="252"/>
                  </a:cubicBezTo>
                  <a:cubicBezTo>
                    <a:pt x="52" y="249"/>
                    <a:pt x="53" y="247"/>
                    <a:pt x="54" y="244"/>
                  </a:cubicBezTo>
                  <a:cubicBezTo>
                    <a:pt x="55" y="242"/>
                    <a:pt x="56" y="240"/>
                    <a:pt x="57" y="238"/>
                  </a:cubicBezTo>
                  <a:cubicBezTo>
                    <a:pt x="58" y="235"/>
                    <a:pt x="60" y="233"/>
                    <a:pt x="60" y="231"/>
                  </a:cubicBezTo>
                  <a:cubicBezTo>
                    <a:pt x="62" y="229"/>
                    <a:pt x="63" y="226"/>
                    <a:pt x="64" y="224"/>
                  </a:cubicBezTo>
                  <a:cubicBezTo>
                    <a:pt x="65" y="222"/>
                    <a:pt x="66" y="220"/>
                    <a:pt x="67" y="217"/>
                  </a:cubicBezTo>
                  <a:cubicBezTo>
                    <a:pt x="68" y="215"/>
                    <a:pt x="69" y="213"/>
                    <a:pt x="70" y="211"/>
                  </a:cubicBezTo>
                  <a:cubicBezTo>
                    <a:pt x="71" y="208"/>
                    <a:pt x="72" y="206"/>
                    <a:pt x="73" y="204"/>
                  </a:cubicBezTo>
                  <a:cubicBezTo>
                    <a:pt x="74" y="202"/>
                    <a:pt x="75" y="200"/>
                    <a:pt x="77" y="198"/>
                  </a:cubicBezTo>
                  <a:cubicBezTo>
                    <a:pt x="77" y="195"/>
                    <a:pt x="79" y="193"/>
                    <a:pt x="80" y="191"/>
                  </a:cubicBezTo>
                  <a:cubicBezTo>
                    <a:pt x="81" y="189"/>
                    <a:pt x="82" y="187"/>
                    <a:pt x="83" y="185"/>
                  </a:cubicBezTo>
                  <a:cubicBezTo>
                    <a:pt x="84" y="183"/>
                    <a:pt x="85" y="181"/>
                    <a:pt x="86" y="178"/>
                  </a:cubicBezTo>
                  <a:cubicBezTo>
                    <a:pt x="87" y="176"/>
                    <a:pt x="88" y="174"/>
                    <a:pt x="89" y="172"/>
                  </a:cubicBezTo>
                  <a:cubicBezTo>
                    <a:pt x="90" y="170"/>
                    <a:pt x="91" y="168"/>
                    <a:pt x="92" y="166"/>
                  </a:cubicBezTo>
                  <a:cubicBezTo>
                    <a:pt x="93" y="164"/>
                    <a:pt x="94" y="162"/>
                    <a:pt x="96" y="160"/>
                  </a:cubicBezTo>
                  <a:cubicBezTo>
                    <a:pt x="97" y="158"/>
                    <a:pt x="98" y="156"/>
                    <a:pt x="99" y="154"/>
                  </a:cubicBezTo>
                  <a:cubicBezTo>
                    <a:pt x="100" y="152"/>
                    <a:pt x="101" y="150"/>
                    <a:pt x="102" y="148"/>
                  </a:cubicBezTo>
                  <a:cubicBezTo>
                    <a:pt x="103" y="146"/>
                    <a:pt x="104" y="144"/>
                    <a:pt x="105" y="142"/>
                  </a:cubicBezTo>
                  <a:cubicBezTo>
                    <a:pt x="106" y="140"/>
                    <a:pt x="107" y="138"/>
                    <a:pt x="108" y="136"/>
                  </a:cubicBezTo>
                  <a:cubicBezTo>
                    <a:pt x="109" y="135"/>
                    <a:pt x="110" y="133"/>
                    <a:pt x="111" y="131"/>
                  </a:cubicBezTo>
                  <a:cubicBezTo>
                    <a:pt x="113" y="129"/>
                    <a:pt x="114" y="127"/>
                    <a:pt x="115" y="125"/>
                  </a:cubicBezTo>
                  <a:cubicBezTo>
                    <a:pt x="116" y="123"/>
                    <a:pt x="117" y="122"/>
                    <a:pt x="118" y="120"/>
                  </a:cubicBezTo>
                  <a:cubicBezTo>
                    <a:pt x="119" y="118"/>
                    <a:pt x="120" y="116"/>
                    <a:pt x="121" y="115"/>
                  </a:cubicBezTo>
                  <a:cubicBezTo>
                    <a:pt x="122" y="113"/>
                    <a:pt x="123" y="111"/>
                    <a:pt x="124" y="109"/>
                  </a:cubicBezTo>
                  <a:cubicBezTo>
                    <a:pt x="125" y="107"/>
                    <a:pt x="126" y="106"/>
                    <a:pt x="127" y="104"/>
                  </a:cubicBezTo>
                  <a:cubicBezTo>
                    <a:pt x="128" y="102"/>
                    <a:pt x="130" y="101"/>
                    <a:pt x="131" y="99"/>
                  </a:cubicBezTo>
                  <a:cubicBezTo>
                    <a:pt x="132" y="97"/>
                    <a:pt x="133" y="96"/>
                    <a:pt x="134" y="94"/>
                  </a:cubicBezTo>
                  <a:cubicBezTo>
                    <a:pt x="135" y="92"/>
                    <a:pt x="136" y="91"/>
                    <a:pt x="137" y="89"/>
                  </a:cubicBezTo>
                  <a:cubicBezTo>
                    <a:pt x="138" y="88"/>
                    <a:pt x="139" y="86"/>
                    <a:pt x="140" y="84"/>
                  </a:cubicBezTo>
                  <a:cubicBezTo>
                    <a:pt x="141" y="83"/>
                    <a:pt x="142" y="81"/>
                    <a:pt x="143" y="80"/>
                  </a:cubicBezTo>
                  <a:cubicBezTo>
                    <a:pt x="144" y="78"/>
                    <a:pt x="145" y="77"/>
                    <a:pt x="147" y="75"/>
                  </a:cubicBezTo>
                  <a:cubicBezTo>
                    <a:pt x="148" y="74"/>
                    <a:pt x="149" y="73"/>
                    <a:pt x="150" y="71"/>
                  </a:cubicBezTo>
                  <a:cubicBezTo>
                    <a:pt x="151" y="70"/>
                    <a:pt x="152" y="68"/>
                    <a:pt x="153" y="67"/>
                  </a:cubicBezTo>
                  <a:cubicBezTo>
                    <a:pt x="154" y="65"/>
                    <a:pt x="155" y="64"/>
                    <a:pt x="156" y="63"/>
                  </a:cubicBezTo>
                  <a:cubicBezTo>
                    <a:pt x="157" y="61"/>
                    <a:pt x="158" y="60"/>
                    <a:pt x="159" y="59"/>
                  </a:cubicBezTo>
                  <a:cubicBezTo>
                    <a:pt x="160" y="57"/>
                    <a:pt x="161" y="56"/>
                    <a:pt x="162" y="55"/>
                  </a:cubicBezTo>
                  <a:cubicBezTo>
                    <a:pt x="164" y="53"/>
                    <a:pt x="165" y="52"/>
                    <a:pt x="165" y="51"/>
                  </a:cubicBezTo>
                  <a:cubicBezTo>
                    <a:pt x="167" y="50"/>
                    <a:pt x="168" y="48"/>
                    <a:pt x="169" y="47"/>
                  </a:cubicBezTo>
                  <a:cubicBezTo>
                    <a:pt x="170" y="46"/>
                    <a:pt x="171" y="45"/>
                    <a:pt x="172" y="44"/>
                  </a:cubicBezTo>
                  <a:cubicBezTo>
                    <a:pt x="173" y="43"/>
                    <a:pt x="174" y="42"/>
                    <a:pt x="175" y="40"/>
                  </a:cubicBezTo>
                  <a:cubicBezTo>
                    <a:pt x="176" y="39"/>
                    <a:pt x="177" y="38"/>
                    <a:pt x="178" y="37"/>
                  </a:cubicBezTo>
                  <a:cubicBezTo>
                    <a:pt x="179" y="36"/>
                    <a:pt x="180" y="35"/>
                    <a:pt x="181" y="34"/>
                  </a:cubicBezTo>
                  <a:cubicBezTo>
                    <a:pt x="182" y="33"/>
                    <a:pt x="184" y="32"/>
                    <a:pt x="185" y="31"/>
                  </a:cubicBezTo>
                  <a:cubicBezTo>
                    <a:pt x="186" y="30"/>
                    <a:pt x="187" y="29"/>
                    <a:pt x="188" y="28"/>
                  </a:cubicBezTo>
                  <a:cubicBezTo>
                    <a:pt x="189" y="27"/>
                    <a:pt x="190" y="26"/>
                    <a:pt x="191" y="25"/>
                  </a:cubicBezTo>
                  <a:cubicBezTo>
                    <a:pt x="192" y="25"/>
                    <a:pt x="193" y="24"/>
                    <a:pt x="194" y="23"/>
                  </a:cubicBezTo>
                  <a:cubicBezTo>
                    <a:pt x="195" y="22"/>
                    <a:pt x="196" y="21"/>
                    <a:pt x="197" y="20"/>
                  </a:cubicBezTo>
                  <a:cubicBezTo>
                    <a:pt x="198" y="20"/>
                    <a:pt x="199" y="19"/>
                    <a:pt x="201" y="18"/>
                  </a:cubicBezTo>
                  <a:cubicBezTo>
                    <a:pt x="202" y="17"/>
                    <a:pt x="203" y="17"/>
                    <a:pt x="204" y="16"/>
                  </a:cubicBezTo>
                  <a:cubicBezTo>
                    <a:pt x="205" y="15"/>
                    <a:pt x="206" y="15"/>
                    <a:pt x="207" y="14"/>
                  </a:cubicBezTo>
                  <a:cubicBezTo>
                    <a:pt x="208" y="13"/>
                    <a:pt x="209" y="13"/>
                    <a:pt x="210" y="12"/>
                  </a:cubicBezTo>
                  <a:cubicBezTo>
                    <a:pt x="211" y="11"/>
                    <a:pt x="212" y="11"/>
                    <a:pt x="213" y="10"/>
                  </a:cubicBezTo>
                  <a:cubicBezTo>
                    <a:pt x="214" y="10"/>
                    <a:pt x="215" y="9"/>
                    <a:pt x="216" y="9"/>
                  </a:cubicBezTo>
                  <a:cubicBezTo>
                    <a:pt x="218" y="8"/>
                    <a:pt x="219" y="8"/>
                    <a:pt x="220" y="7"/>
                  </a:cubicBezTo>
                  <a:cubicBezTo>
                    <a:pt x="221" y="7"/>
                    <a:pt x="222" y="6"/>
                    <a:pt x="223" y="6"/>
                  </a:cubicBezTo>
                  <a:cubicBezTo>
                    <a:pt x="224" y="6"/>
                    <a:pt x="225" y="5"/>
                    <a:pt x="226" y="5"/>
                  </a:cubicBezTo>
                  <a:cubicBezTo>
                    <a:pt x="227" y="4"/>
                    <a:pt x="228" y="4"/>
                    <a:pt x="229" y="4"/>
                  </a:cubicBezTo>
                  <a:cubicBezTo>
                    <a:pt x="230" y="3"/>
                    <a:pt x="231" y="3"/>
                    <a:pt x="232" y="3"/>
                  </a:cubicBezTo>
                  <a:cubicBezTo>
                    <a:pt x="233" y="2"/>
                    <a:pt x="235" y="2"/>
                    <a:pt x="236" y="2"/>
                  </a:cubicBezTo>
                  <a:cubicBezTo>
                    <a:pt x="237" y="2"/>
                    <a:pt x="238" y="2"/>
                    <a:pt x="239" y="2"/>
                  </a:cubicBezTo>
                  <a:cubicBezTo>
                    <a:pt x="240" y="1"/>
                    <a:pt x="241" y="1"/>
                    <a:pt x="242" y="1"/>
                  </a:cubicBezTo>
                  <a:cubicBezTo>
                    <a:pt x="243" y="1"/>
                    <a:pt x="244" y="1"/>
                    <a:pt x="245" y="1"/>
                  </a:cubicBezTo>
                  <a:cubicBezTo>
                    <a:pt x="246" y="1"/>
                    <a:pt x="247" y="1"/>
                    <a:pt x="248" y="1"/>
                  </a:cubicBezTo>
                  <a:cubicBezTo>
                    <a:pt x="249" y="0"/>
                    <a:pt x="250" y="0"/>
                    <a:pt x="252" y="1"/>
                  </a:cubicBezTo>
                  <a:cubicBezTo>
                    <a:pt x="252" y="1"/>
                    <a:pt x="254" y="1"/>
                    <a:pt x="255" y="1"/>
                  </a:cubicBezTo>
                  <a:cubicBezTo>
                    <a:pt x="256" y="1"/>
                    <a:pt x="257" y="1"/>
                    <a:pt x="258" y="1"/>
                  </a:cubicBezTo>
                  <a:cubicBezTo>
                    <a:pt x="259" y="1"/>
                    <a:pt x="260" y="1"/>
                    <a:pt x="261" y="1"/>
                  </a:cubicBezTo>
                  <a:cubicBezTo>
                    <a:pt x="262" y="2"/>
                    <a:pt x="263" y="2"/>
                    <a:pt x="264" y="2"/>
                  </a:cubicBezTo>
                  <a:cubicBezTo>
                    <a:pt x="265" y="2"/>
                    <a:pt x="266" y="2"/>
                    <a:pt x="267" y="3"/>
                  </a:cubicBezTo>
                  <a:cubicBezTo>
                    <a:pt x="269" y="3"/>
                    <a:pt x="269" y="3"/>
                    <a:pt x="271" y="4"/>
                  </a:cubicBezTo>
                  <a:cubicBezTo>
                    <a:pt x="272" y="4"/>
                    <a:pt x="273" y="4"/>
                    <a:pt x="274" y="5"/>
                  </a:cubicBezTo>
                  <a:cubicBezTo>
                    <a:pt x="275" y="5"/>
                    <a:pt x="276" y="5"/>
                    <a:pt x="277" y="6"/>
                  </a:cubicBezTo>
                  <a:cubicBezTo>
                    <a:pt x="278" y="6"/>
                    <a:pt x="279" y="7"/>
                    <a:pt x="280" y="7"/>
                  </a:cubicBezTo>
                  <a:cubicBezTo>
                    <a:pt x="281" y="8"/>
                    <a:pt x="282" y="8"/>
                    <a:pt x="283" y="9"/>
                  </a:cubicBezTo>
                  <a:cubicBezTo>
                    <a:pt x="284" y="9"/>
                    <a:pt x="285" y="9"/>
                    <a:pt x="286" y="10"/>
                  </a:cubicBezTo>
                  <a:cubicBezTo>
                    <a:pt x="288" y="11"/>
                    <a:pt x="289" y="11"/>
                    <a:pt x="290" y="12"/>
                  </a:cubicBezTo>
                  <a:cubicBezTo>
                    <a:pt x="291" y="12"/>
                    <a:pt x="292" y="13"/>
                    <a:pt x="293" y="14"/>
                  </a:cubicBezTo>
                  <a:cubicBezTo>
                    <a:pt x="294" y="14"/>
                    <a:pt x="295" y="15"/>
                    <a:pt x="296" y="16"/>
                  </a:cubicBezTo>
                  <a:cubicBezTo>
                    <a:pt x="297" y="16"/>
                    <a:pt x="298" y="17"/>
                    <a:pt x="299" y="18"/>
                  </a:cubicBezTo>
                  <a:cubicBezTo>
                    <a:pt x="300" y="19"/>
                    <a:pt x="301" y="19"/>
                    <a:pt x="302" y="20"/>
                  </a:cubicBezTo>
                  <a:cubicBezTo>
                    <a:pt x="303" y="21"/>
                    <a:pt x="305" y="22"/>
                    <a:pt x="306" y="23"/>
                  </a:cubicBezTo>
                  <a:cubicBezTo>
                    <a:pt x="307" y="23"/>
                    <a:pt x="308" y="24"/>
                    <a:pt x="309" y="25"/>
                  </a:cubicBezTo>
                  <a:cubicBezTo>
                    <a:pt x="310" y="26"/>
                    <a:pt x="311" y="27"/>
                    <a:pt x="312" y="28"/>
                  </a:cubicBezTo>
                  <a:cubicBezTo>
                    <a:pt x="313" y="29"/>
                    <a:pt x="314" y="30"/>
                    <a:pt x="315" y="31"/>
                  </a:cubicBezTo>
                  <a:cubicBezTo>
                    <a:pt x="316" y="32"/>
                    <a:pt x="317" y="33"/>
                    <a:pt x="318" y="34"/>
                  </a:cubicBezTo>
                  <a:cubicBezTo>
                    <a:pt x="319" y="35"/>
                    <a:pt x="320" y="36"/>
                    <a:pt x="321" y="37"/>
                  </a:cubicBezTo>
                  <a:cubicBezTo>
                    <a:pt x="323" y="38"/>
                    <a:pt x="324" y="39"/>
                    <a:pt x="325" y="40"/>
                  </a:cubicBezTo>
                  <a:cubicBezTo>
                    <a:pt x="326" y="41"/>
                    <a:pt x="327" y="42"/>
                    <a:pt x="328" y="44"/>
                  </a:cubicBezTo>
                  <a:cubicBezTo>
                    <a:pt x="329" y="45"/>
                    <a:pt x="330" y="46"/>
                    <a:pt x="331" y="47"/>
                  </a:cubicBezTo>
                  <a:cubicBezTo>
                    <a:pt x="332" y="48"/>
                    <a:pt x="333" y="49"/>
                    <a:pt x="334" y="51"/>
                  </a:cubicBezTo>
                  <a:cubicBezTo>
                    <a:pt x="335" y="52"/>
                    <a:pt x="336" y="53"/>
                    <a:pt x="337" y="54"/>
                  </a:cubicBezTo>
                  <a:cubicBezTo>
                    <a:pt x="338" y="56"/>
                    <a:pt x="340" y="57"/>
                    <a:pt x="340" y="58"/>
                  </a:cubicBezTo>
                  <a:cubicBezTo>
                    <a:pt x="342" y="60"/>
                    <a:pt x="343" y="61"/>
                    <a:pt x="344" y="62"/>
                  </a:cubicBezTo>
                  <a:cubicBezTo>
                    <a:pt x="345" y="64"/>
                    <a:pt x="346" y="65"/>
                    <a:pt x="347" y="66"/>
                  </a:cubicBezTo>
                  <a:cubicBezTo>
                    <a:pt x="348" y="68"/>
                    <a:pt x="349" y="69"/>
                    <a:pt x="350" y="71"/>
                  </a:cubicBezTo>
                  <a:cubicBezTo>
                    <a:pt x="351" y="72"/>
                    <a:pt x="352" y="74"/>
                    <a:pt x="353" y="75"/>
                  </a:cubicBezTo>
                  <a:cubicBezTo>
                    <a:pt x="354" y="76"/>
                    <a:pt x="355" y="78"/>
                    <a:pt x="357" y="80"/>
                  </a:cubicBezTo>
                  <a:cubicBezTo>
                    <a:pt x="357" y="81"/>
                    <a:pt x="359" y="82"/>
                    <a:pt x="360" y="84"/>
                  </a:cubicBezTo>
                  <a:cubicBezTo>
                    <a:pt x="361" y="86"/>
                    <a:pt x="362" y="87"/>
                    <a:pt x="363" y="89"/>
                  </a:cubicBezTo>
                  <a:cubicBezTo>
                    <a:pt x="364" y="90"/>
                    <a:pt x="365" y="92"/>
                    <a:pt x="366" y="94"/>
                  </a:cubicBezTo>
                  <a:cubicBezTo>
                    <a:pt x="367" y="95"/>
                    <a:pt x="368" y="97"/>
                    <a:pt x="369" y="99"/>
                  </a:cubicBezTo>
                  <a:cubicBezTo>
                    <a:pt x="370" y="100"/>
                    <a:pt x="371" y="102"/>
                    <a:pt x="372" y="104"/>
                  </a:cubicBezTo>
                  <a:cubicBezTo>
                    <a:pt x="373" y="105"/>
                    <a:pt x="374" y="107"/>
                    <a:pt x="376" y="109"/>
                  </a:cubicBezTo>
                  <a:cubicBezTo>
                    <a:pt x="377" y="111"/>
                    <a:pt x="378" y="112"/>
                    <a:pt x="379" y="114"/>
                  </a:cubicBezTo>
                  <a:cubicBezTo>
                    <a:pt x="380" y="116"/>
                    <a:pt x="381" y="118"/>
                    <a:pt x="382" y="119"/>
                  </a:cubicBezTo>
                  <a:cubicBezTo>
                    <a:pt x="383" y="121"/>
                    <a:pt x="384" y="123"/>
                    <a:pt x="385" y="125"/>
                  </a:cubicBezTo>
                  <a:cubicBezTo>
                    <a:pt x="386" y="127"/>
                    <a:pt x="387" y="128"/>
                    <a:pt x="388" y="130"/>
                  </a:cubicBezTo>
                  <a:cubicBezTo>
                    <a:pt x="389" y="132"/>
                    <a:pt x="390" y="134"/>
                    <a:pt x="391" y="136"/>
                  </a:cubicBezTo>
                  <a:cubicBezTo>
                    <a:pt x="393" y="138"/>
                    <a:pt x="394" y="140"/>
                    <a:pt x="395" y="142"/>
                  </a:cubicBezTo>
                  <a:cubicBezTo>
                    <a:pt x="396" y="144"/>
                    <a:pt x="397" y="146"/>
                    <a:pt x="398" y="147"/>
                  </a:cubicBezTo>
                  <a:cubicBezTo>
                    <a:pt x="399" y="149"/>
                    <a:pt x="400" y="151"/>
                    <a:pt x="401" y="153"/>
                  </a:cubicBezTo>
                  <a:cubicBezTo>
                    <a:pt x="402" y="155"/>
                    <a:pt x="403" y="157"/>
                    <a:pt x="404" y="159"/>
                  </a:cubicBezTo>
                  <a:cubicBezTo>
                    <a:pt x="405" y="161"/>
                    <a:pt x="406" y="164"/>
                    <a:pt x="407" y="166"/>
                  </a:cubicBezTo>
                  <a:cubicBezTo>
                    <a:pt x="408" y="168"/>
                    <a:pt x="410" y="170"/>
                    <a:pt x="411" y="172"/>
                  </a:cubicBezTo>
                  <a:cubicBezTo>
                    <a:pt x="412" y="174"/>
                    <a:pt x="413" y="176"/>
                    <a:pt x="414" y="178"/>
                  </a:cubicBezTo>
                  <a:cubicBezTo>
                    <a:pt x="415" y="180"/>
                    <a:pt x="416" y="182"/>
                    <a:pt x="417" y="184"/>
                  </a:cubicBezTo>
                  <a:cubicBezTo>
                    <a:pt x="418" y="186"/>
                    <a:pt x="419" y="189"/>
                    <a:pt x="420" y="191"/>
                  </a:cubicBezTo>
                  <a:cubicBezTo>
                    <a:pt x="421" y="193"/>
                    <a:pt x="422" y="195"/>
                    <a:pt x="423" y="197"/>
                  </a:cubicBezTo>
                  <a:cubicBezTo>
                    <a:pt x="424" y="199"/>
                    <a:pt x="425" y="201"/>
                    <a:pt x="427" y="204"/>
                  </a:cubicBezTo>
                  <a:cubicBezTo>
                    <a:pt x="428" y="206"/>
                    <a:pt x="429" y="208"/>
                    <a:pt x="430" y="210"/>
                  </a:cubicBezTo>
                  <a:cubicBezTo>
                    <a:pt x="431" y="212"/>
                    <a:pt x="432" y="215"/>
                    <a:pt x="433" y="217"/>
                  </a:cubicBezTo>
                  <a:cubicBezTo>
                    <a:pt x="434" y="219"/>
                    <a:pt x="435" y="221"/>
                    <a:pt x="436" y="223"/>
                  </a:cubicBezTo>
                  <a:cubicBezTo>
                    <a:pt x="437" y="226"/>
                    <a:pt x="438" y="228"/>
                    <a:pt x="439" y="230"/>
                  </a:cubicBezTo>
                  <a:cubicBezTo>
                    <a:pt x="440" y="233"/>
                    <a:pt x="441" y="235"/>
                    <a:pt x="442" y="237"/>
                  </a:cubicBezTo>
                  <a:cubicBezTo>
                    <a:pt x="444" y="239"/>
                    <a:pt x="445" y="242"/>
                    <a:pt x="446" y="244"/>
                  </a:cubicBezTo>
                  <a:cubicBezTo>
                    <a:pt x="447" y="246"/>
                    <a:pt x="448" y="249"/>
                    <a:pt x="449" y="251"/>
                  </a:cubicBezTo>
                  <a:cubicBezTo>
                    <a:pt x="450" y="253"/>
                    <a:pt x="451" y="256"/>
                    <a:pt x="452" y="258"/>
                  </a:cubicBezTo>
                  <a:cubicBezTo>
                    <a:pt x="453" y="260"/>
                    <a:pt x="454" y="263"/>
                    <a:pt x="455" y="265"/>
                  </a:cubicBezTo>
                  <a:cubicBezTo>
                    <a:pt x="456" y="267"/>
                    <a:pt x="457" y="270"/>
                    <a:pt x="458" y="272"/>
                  </a:cubicBezTo>
                  <a:cubicBezTo>
                    <a:pt x="459" y="274"/>
                    <a:pt x="461" y="277"/>
                    <a:pt x="461" y="279"/>
                  </a:cubicBezTo>
                  <a:cubicBezTo>
                    <a:pt x="462" y="281"/>
                    <a:pt x="464" y="284"/>
                    <a:pt x="465" y="286"/>
                  </a:cubicBezTo>
                  <a:cubicBezTo>
                    <a:pt x="466" y="288"/>
                    <a:pt x="467" y="291"/>
                    <a:pt x="468" y="293"/>
                  </a:cubicBezTo>
                  <a:cubicBezTo>
                    <a:pt x="469" y="296"/>
                    <a:pt x="470" y="298"/>
                    <a:pt x="471" y="300"/>
                  </a:cubicBezTo>
                  <a:cubicBezTo>
                    <a:pt x="472" y="303"/>
                    <a:pt x="473" y="305"/>
                    <a:pt x="474" y="308"/>
                  </a:cubicBezTo>
                  <a:cubicBezTo>
                    <a:pt x="475" y="310"/>
                    <a:pt x="476" y="313"/>
                    <a:pt x="477" y="315"/>
                  </a:cubicBezTo>
                  <a:cubicBezTo>
                    <a:pt x="478" y="317"/>
                    <a:pt x="479" y="320"/>
                    <a:pt x="481" y="322"/>
                  </a:cubicBezTo>
                  <a:cubicBezTo>
                    <a:pt x="482" y="325"/>
                    <a:pt x="483" y="327"/>
                    <a:pt x="484" y="330"/>
                  </a:cubicBezTo>
                  <a:cubicBezTo>
                    <a:pt x="485" y="332"/>
                    <a:pt x="486" y="334"/>
                    <a:pt x="487" y="337"/>
                  </a:cubicBezTo>
                  <a:cubicBezTo>
                    <a:pt x="488" y="339"/>
                    <a:pt x="489" y="342"/>
                    <a:pt x="490" y="344"/>
                  </a:cubicBezTo>
                  <a:cubicBezTo>
                    <a:pt x="491" y="347"/>
                    <a:pt x="492" y="349"/>
                    <a:pt x="493" y="351"/>
                  </a:cubicBezTo>
                  <a:cubicBezTo>
                    <a:pt x="494" y="354"/>
                    <a:pt x="495" y="356"/>
                    <a:pt x="496" y="359"/>
                  </a:cubicBezTo>
                  <a:cubicBezTo>
                    <a:pt x="498" y="361"/>
                    <a:pt x="499" y="364"/>
                    <a:pt x="500" y="366"/>
                  </a:cubicBezTo>
                  <a:cubicBezTo>
                    <a:pt x="501" y="369"/>
                    <a:pt x="502" y="371"/>
                    <a:pt x="503" y="373"/>
                  </a:cubicBezTo>
                  <a:cubicBezTo>
                    <a:pt x="504" y="376"/>
                    <a:pt x="505" y="378"/>
                    <a:pt x="506" y="381"/>
                  </a:cubicBezTo>
                  <a:cubicBezTo>
                    <a:pt x="507" y="383"/>
                    <a:pt x="508" y="386"/>
                    <a:pt x="509" y="388"/>
                  </a:cubicBezTo>
                  <a:cubicBezTo>
                    <a:pt x="510" y="390"/>
                    <a:pt x="511" y="393"/>
                    <a:pt x="512" y="395"/>
                  </a:cubicBezTo>
                  <a:cubicBezTo>
                    <a:pt x="513" y="398"/>
                    <a:pt x="515" y="400"/>
                    <a:pt x="516" y="403"/>
                  </a:cubicBezTo>
                  <a:cubicBezTo>
                    <a:pt x="517" y="405"/>
                    <a:pt x="518" y="407"/>
                    <a:pt x="519" y="410"/>
                  </a:cubicBezTo>
                  <a:cubicBezTo>
                    <a:pt x="520" y="412"/>
                    <a:pt x="521" y="415"/>
                    <a:pt x="522" y="417"/>
                  </a:cubicBezTo>
                  <a:cubicBezTo>
                    <a:pt x="523" y="420"/>
                    <a:pt x="524" y="422"/>
                    <a:pt x="525" y="424"/>
                  </a:cubicBezTo>
                  <a:cubicBezTo>
                    <a:pt x="526" y="427"/>
                    <a:pt x="527" y="429"/>
                    <a:pt x="528" y="432"/>
                  </a:cubicBezTo>
                  <a:cubicBezTo>
                    <a:pt x="529" y="434"/>
                    <a:pt x="530" y="436"/>
                    <a:pt x="532" y="439"/>
                  </a:cubicBezTo>
                  <a:cubicBezTo>
                    <a:pt x="532" y="441"/>
                    <a:pt x="534" y="443"/>
                    <a:pt x="535" y="446"/>
                  </a:cubicBezTo>
                  <a:cubicBezTo>
                    <a:pt x="536" y="448"/>
                    <a:pt x="537" y="451"/>
                    <a:pt x="538" y="453"/>
                  </a:cubicBezTo>
                  <a:cubicBezTo>
                    <a:pt x="539" y="455"/>
                    <a:pt x="540" y="458"/>
                    <a:pt x="541" y="460"/>
                  </a:cubicBezTo>
                  <a:cubicBezTo>
                    <a:pt x="542" y="462"/>
                    <a:pt x="543" y="465"/>
                    <a:pt x="544" y="467"/>
                  </a:cubicBezTo>
                  <a:cubicBezTo>
                    <a:pt x="545" y="470"/>
                    <a:pt x="546" y="472"/>
                    <a:pt x="547" y="474"/>
                  </a:cubicBezTo>
                  <a:cubicBezTo>
                    <a:pt x="549" y="477"/>
                    <a:pt x="549" y="479"/>
                    <a:pt x="551" y="481"/>
                  </a:cubicBezTo>
                  <a:cubicBezTo>
                    <a:pt x="552" y="483"/>
                    <a:pt x="553" y="486"/>
                    <a:pt x="554" y="488"/>
                  </a:cubicBezTo>
                  <a:cubicBezTo>
                    <a:pt x="555" y="491"/>
                    <a:pt x="556" y="493"/>
                    <a:pt x="557" y="495"/>
                  </a:cubicBezTo>
                  <a:cubicBezTo>
                    <a:pt x="558" y="497"/>
                    <a:pt x="559" y="500"/>
                    <a:pt x="560" y="502"/>
                  </a:cubicBezTo>
                  <a:cubicBezTo>
                    <a:pt x="561" y="504"/>
                    <a:pt x="562" y="506"/>
                    <a:pt x="563" y="509"/>
                  </a:cubicBezTo>
                  <a:cubicBezTo>
                    <a:pt x="564" y="511"/>
                    <a:pt x="565" y="513"/>
                    <a:pt x="566" y="515"/>
                  </a:cubicBezTo>
                  <a:cubicBezTo>
                    <a:pt x="568" y="518"/>
                    <a:pt x="569" y="520"/>
                    <a:pt x="570" y="522"/>
                  </a:cubicBezTo>
                  <a:cubicBezTo>
                    <a:pt x="571" y="524"/>
                    <a:pt x="572" y="526"/>
                    <a:pt x="573" y="529"/>
                  </a:cubicBezTo>
                  <a:cubicBezTo>
                    <a:pt x="574" y="531"/>
                    <a:pt x="575" y="533"/>
                    <a:pt x="576" y="535"/>
                  </a:cubicBezTo>
                  <a:cubicBezTo>
                    <a:pt x="577" y="537"/>
                    <a:pt x="578" y="539"/>
                    <a:pt x="579" y="542"/>
                  </a:cubicBezTo>
                  <a:cubicBezTo>
                    <a:pt x="580" y="544"/>
                    <a:pt x="581" y="546"/>
                    <a:pt x="582" y="548"/>
                  </a:cubicBezTo>
                  <a:cubicBezTo>
                    <a:pt x="583" y="550"/>
                    <a:pt x="585" y="552"/>
                    <a:pt x="586" y="554"/>
                  </a:cubicBezTo>
                  <a:cubicBezTo>
                    <a:pt x="587" y="556"/>
                    <a:pt x="588" y="558"/>
                    <a:pt x="589" y="561"/>
                  </a:cubicBezTo>
                  <a:cubicBezTo>
                    <a:pt x="590" y="563"/>
                    <a:pt x="591" y="565"/>
                    <a:pt x="592" y="567"/>
                  </a:cubicBezTo>
                  <a:cubicBezTo>
                    <a:pt x="593" y="569"/>
                    <a:pt x="594" y="571"/>
                    <a:pt x="595" y="573"/>
                  </a:cubicBezTo>
                  <a:cubicBezTo>
                    <a:pt x="596" y="575"/>
                    <a:pt x="597" y="577"/>
                    <a:pt x="598" y="579"/>
                  </a:cubicBezTo>
                  <a:cubicBezTo>
                    <a:pt x="599" y="581"/>
                    <a:pt x="600" y="583"/>
                    <a:pt x="602" y="585"/>
                  </a:cubicBezTo>
                  <a:cubicBezTo>
                    <a:pt x="603" y="587"/>
                    <a:pt x="604" y="589"/>
                    <a:pt x="605" y="591"/>
                  </a:cubicBezTo>
                  <a:cubicBezTo>
                    <a:pt x="606" y="592"/>
                    <a:pt x="607" y="594"/>
                    <a:pt x="608" y="596"/>
                  </a:cubicBezTo>
                  <a:cubicBezTo>
                    <a:pt x="609" y="598"/>
                    <a:pt x="610" y="600"/>
                    <a:pt x="611" y="602"/>
                  </a:cubicBezTo>
                  <a:cubicBezTo>
                    <a:pt x="612" y="604"/>
                    <a:pt x="613" y="606"/>
                    <a:pt x="614" y="607"/>
                  </a:cubicBezTo>
                  <a:cubicBezTo>
                    <a:pt x="615" y="609"/>
                    <a:pt x="616" y="611"/>
                    <a:pt x="617" y="613"/>
                  </a:cubicBezTo>
                  <a:cubicBezTo>
                    <a:pt x="618" y="615"/>
                    <a:pt x="620" y="617"/>
                    <a:pt x="620" y="618"/>
                  </a:cubicBezTo>
                  <a:cubicBezTo>
                    <a:pt x="622" y="620"/>
                    <a:pt x="623" y="622"/>
                    <a:pt x="624" y="624"/>
                  </a:cubicBezTo>
                  <a:cubicBezTo>
                    <a:pt x="625" y="625"/>
                    <a:pt x="626" y="627"/>
                    <a:pt x="627" y="629"/>
                  </a:cubicBezTo>
                  <a:cubicBezTo>
                    <a:pt x="628" y="630"/>
                    <a:pt x="629" y="632"/>
                    <a:pt x="630" y="634"/>
                  </a:cubicBezTo>
                  <a:cubicBezTo>
                    <a:pt x="631" y="636"/>
                    <a:pt x="632" y="637"/>
                    <a:pt x="633" y="639"/>
                  </a:cubicBezTo>
                  <a:cubicBezTo>
                    <a:pt x="634" y="640"/>
                    <a:pt x="635" y="642"/>
                    <a:pt x="637" y="644"/>
                  </a:cubicBezTo>
                  <a:cubicBezTo>
                    <a:pt x="637" y="645"/>
                    <a:pt x="639" y="647"/>
                    <a:pt x="640" y="648"/>
                  </a:cubicBezTo>
                  <a:cubicBezTo>
                    <a:pt x="641" y="650"/>
                    <a:pt x="642" y="651"/>
                    <a:pt x="643" y="653"/>
                  </a:cubicBezTo>
                  <a:cubicBezTo>
                    <a:pt x="644" y="655"/>
                    <a:pt x="645" y="656"/>
                    <a:pt x="646" y="657"/>
                  </a:cubicBezTo>
                  <a:cubicBezTo>
                    <a:pt x="647" y="659"/>
                    <a:pt x="648" y="661"/>
                    <a:pt x="649" y="662"/>
                  </a:cubicBezTo>
                  <a:cubicBezTo>
                    <a:pt x="650" y="663"/>
                    <a:pt x="651" y="665"/>
                    <a:pt x="652" y="666"/>
                  </a:cubicBezTo>
                  <a:cubicBezTo>
                    <a:pt x="653" y="668"/>
                    <a:pt x="654" y="669"/>
                    <a:pt x="656" y="670"/>
                  </a:cubicBezTo>
                  <a:cubicBezTo>
                    <a:pt x="657" y="672"/>
                    <a:pt x="658" y="673"/>
                    <a:pt x="659" y="674"/>
                  </a:cubicBezTo>
                  <a:cubicBezTo>
                    <a:pt x="660" y="676"/>
                    <a:pt x="661" y="677"/>
                    <a:pt x="662" y="678"/>
                  </a:cubicBezTo>
                  <a:cubicBezTo>
                    <a:pt x="663" y="680"/>
                    <a:pt x="664" y="681"/>
                    <a:pt x="665" y="682"/>
                  </a:cubicBezTo>
                  <a:cubicBezTo>
                    <a:pt x="666" y="683"/>
                    <a:pt x="667" y="684"/>
                    <a:pt x="668" y="686"/>
                  </a:cubicBezTo>
                  <a:cubicBezTo>
                    <a:pt x="669" y="687"/>
                    <a:pt x="670" y="688"/>
                    <a:pt x="671" y="689"/>
                  </a:cubicBezTo>
                  <a:cubicBezTo>
                    <a:pt x="673" y="690"/>
                    <a:pt x="674" y="691"/>
                    <a:pt x="675" y="693"/>
                  </a:cubicBezTo>
                  <a:cubicBezTo>
                    <a:pt x="676" y="694"/>
                    <a:pt x="677" y="695"/>
                    <a:pt x="678" y="696"/>
                  </a:cubicBezTo>
                  <a:cubicBezTo>
                    <a:pt x="679" y="697"/>
                    <a:pt x="680" y="698"/>
                    <a:pt x="681" y="699"/>
                  </a:cubicBezTo>
                  <a:cubicBezTo>
                    <a:pt x="682" y="700"/>
                    <a:pt x="683" y="701"/>
                    <a:pt x="684" y="702"/>
                  </a:cubicBezTo>
                  <a:cubicBezTo>
                    <a:pt x="685" y="703"/>
                    <a:pt x="686" y="704"/>
                    <a:pt x="687" y="705"/>
                  </a:cubicBezTo>
                  <a:cubicBezTo>
                    <a:pt x="688" y="706"/>
                    <a:pt x="690" y="707"/>
                    <a:pt x="691" y="708"/>
                  </a:cubicBezTo>
                  <a:cubicBezTo>
                    <a:pt x="692" y="709"/>
                    <a:pt x="693" y="709"/>
                    <a:pt x="694" y="710"/>
                  </a:cubicBezTo>
                  <a:cubicBezTo>
                    <a:pt x="695" y="711"/>
                    <a:pt x="696" y="712"/>
                    <a:pt x="697" y="713"/>
                  </a:cubicBezTo>
                  <a:cubicBezTo>
                    <a:pt x="698" y="713"/>
                    <a:pt x="699" y="714"/>
                    <a:pt x="700" y="715"/>
                  </a:cubicBezTo>
                  <a:cubicBezTo>
                    <a:pt x="701" y="716"/>
                    <a:pt x="702" y="716"/>
                    <a:pt x="703" y="717"/>
                  </a:cubicBezTo>
                  <a:cubicBezTo>
                    <a:pt x="704" y="718"/>
                    <a:pt x="705" y="718"/>
                    <a:pt x="707" y="719"/>
                  </a:cubicBezTo>
                  <a:cubicBezTo>
                    <a:pt x="708" y="720"/>
                    <a:pt x="709" y="720"/>
                    <a:pt x="710" y="721"/>
                  </a:cubicBezTo>
                  <a:cubicBezTo>
                    <a:pt x="711" y="722"/>
                    <a:pt x="712" y="722"/>
                    <a:pt x="713" y="723"/>
                  </a:cubicBezTo>
                  <a:cubicBezTo>
                    <a:pt x="714" y="723"/>
                    <a:pt x="715" y="724"/>
                    <a:pt x="716" y="724"/>
                  </a:cubicBezTo>
                  <a:cubicBezTo>
                    <a:pt x="717" y="725"/>
                    <a:pt x="718" y="726"/>
                    <a:pt x="719" y="726"/>
                  </a:cubicBezTo>
                  <a:cubicBezTo>
                    <a:pt x="720" y="726"/>
                    <a:pt x="721" y="727"/>
                    <a:pt x="722" y="727"/>
                  </a:cubicBezTo>
                  <a:cubicBezTo>
                    <a:pt x="724" y="728"/>
                    <a:pt x="725" y="728"/>
                    <a:pt x="726" y="728"/>
                  </a:cubicBezTo>
                  <a:cubicBezTo>
                    <a:pt x="727" y="729"/>
                    <a:pt x="728" y="729"/>
                    <a:pt x="729" y="730"/>
                  </a:cubicBezTo>
                  <a:cubicBezTo>
                    <a:pt x="730" y="730"/>
                    <a:pt x="731" y="730"/>
                    <a:pt x="732" y="730"/>
                  </a:cubicBezTo>
                  <a:cubicBezTo>
                    <a:pt x="733" y="731"/>
                    <a:pt x="734" y="731"/>
                    <a:pt x="735" y="731"/>
                  </a:cubicBezTo>
                  <a:cubicBezTo>
                    <a:pt x="736" y="731"/>
                    <a:pt x="737" y="731"/>
                    <a:pt x="738" y="732"/>
                  </a:cubicBezTo>
                  <a:cubicBezTo>
                    <a:pt x="739" y="732"/>
                    <a:pt x="741" y="732"/>
                    <a:pt x="741" y="732"/>
                  </a:cubicBezTo>
                  <a:cubicBezTo>
                    <a:pt x="743" y="732"/>
                    <a:pt x="744" y="732"/>
                    <a:pt x="745" y="733"/>
                  </a:cubicBezTo>
                  <a:cubicBezTo>
                    <a:pt x="746" y="733"/>
                    <a:pt x="747" y="733"/>
                    <a:pt x="748" y="733"/>
                  </a:cubicBezTo>
                  <a:cubicBezTo>
                    <a:pt x="749" y="733"/>
                    <a:pt x="750" y="733"/>
                    <a:pt x="751" y="733"/>
                  </a:cubicBezTo>
                  <a:cubicBezTo>
                    <a:pt x="752" y="733"/>
                    <a:pt x="753" y="733"/>
                    <a:pt x="754" y="733"/>
                  </a:cubicBezTo>
                  <a:cubicBezTo>
                    <a:pt x="755" y="732"/>
                    <a:pt x="756" y="732"/>
                    <a:pt x="758" y="732"/>
                  </a:cubicBezTo>
                  <a:cubicBezTo>
                    <a:pt x="758" y="732"/>
                    <a:pt x="759" y="732"/>
                    <a:pt x="761" y="732"/>
                  </a:cubicBezTo>
                  <a:cubicBezTo>
                    <a:pt x="762" y="732"/>
                    <a:pt x="763" y="731"/>
                    <a:pt x="764" y="731"/>
                  </a:cubicBezTo>
                  <a:cubicBezTo>
                    <a:pt x="765" y="731"/>
                    <a:pt x="766" y="731"/>
                    <a:pt x="767" y="731"/>
                  </a:cubicBezTo>
                  <a:cubicBezTo>
                    <a:pt x="768" y="730"/>
                    <a:pt x="769" y="730"/>
                    <a:pt x="770" y="730"/>
                  </a:cubicBezTo>
                  <a:cubicBezTo>
                    <a:pt x="771" y="730"/>
                    <a:pt x="772" y="729"/>
                    <a:pt x="773" y="729"/>
                  </a:cubicBezTo>
                  <a:cubicBezTo>
                    <a:pt x="774" y="728"/>
                    <a:pt x="775" y="728"/>
                    <a:pt x="776" y="728"/>
                  </a:cubicBezTo>
                  <a:cubicBezTo>
                    <a:pt x="778" y="727"/>
                    <a:pt x="779" y="727"/>
                    <a:pt x="780" y="726"/>
                  </a:cubicBezTo>
                  <a:cubicBezTo>
                    <a:pt x="781" y="726"/>
                    <a:pt x="782" y="725"/>
                    <a:pt x="783" y="725"/>
                  </a:cubicBezTo>
                  <a:cubicBezTo>
                    <a:pt x="784" y="724"/>
                    <a:pt x="785" y="724"/>
                    <a:pt x="786" y="723"/>
                  </a:cubicBezTo>
                  <a:cubicBezTo>
                    <a:pt x="787" y="723"/>
                    <a:pt x="788" y="722"/>
                    <a:pt x="789" y="722"/>
                  </a:cubicBezTo>
                  <a:cubicBezTo>
                    <a:pt x="790" y="721"/>
                    <a:pt x="791" y="720"/>
                    <a:pt x="792" y="720"/>
                  </a:cubicBezTo>
                  <a:cubicBezTo>
                    <a:pt x="793" y="719"/>
                    <a:pt x="795" y="718"/>
                    <a:pt x="796" y="718"/>
                  </a:cubicBezTo>
                  <a:cubicBezTo>
                    <a:pt x="797" y="717"/>
                    <a:pt x="798" y="716"/>
                    <a:pt x="799" y="716"/>
                  </a:cubicBezTo>
                  <a:cubicBezTo>
                    <a:pt x="800" y="715"/>
                    <a:pt x="801" y="714"/>
                    <a:pt x="802" y="713"/>
                  </a:cubicBezTo>
                  <a:cubicBezTo>
                    <a:pt x="803" y="712"/>
                    <a:pt x="804" y="712"/>
                    <a:pt x="805" y="711"/>
                  </a:cubicBezTo>
                  <a:cubicBezTo>
                    <a:pt x="806" y="710"/>
                    <a:pt x="807" y="709"/>
                    <a:pt x="808" y="708"/>
                  </a:cubicBezTo>
                  <a:cubicBezTo>
                    <a:pt x="809" y="707"/>
                    <a:pt x="810" y="707"/>
                    <a:pt x="812" y="706"/>
                  </a:cubicBezTo>
                  <a:cubicBezTo>
                    <a:pt x="812" y="705"/>
                    <a:pt x="814" y="704"/>
                    <a:pt x="815" y="703"/>
                  </a:cubicBezTo>
                  <a:cubicBezTo>
                    <a:pt x="816" y="702"/>
                    <a:pt x="817" y="701"/>
                    <a:pt x="818" y="700"/>
                  </a:cubicBezTo>
                  <a:cubicBezTo>
                    <a:pt x="819" y="699"/>
                    <a:pt x="820" y="698"/>
                    <a:pt x="821" y="697"/>
                  </a:cubicBezTo>
                  <a:cubicBezTo>
                    <a:pt x="822" y="696"/>
                    <a:pt x="823" y="695"/>
                    <a:pt x="824" y="693"/>
                  </a:cubicBezTo>
                  <a:cubicBezTo>
                    <a:pt x="825" y="692"/>
                    <a:pt x="826" y="691"/>
                    <a:pt x="827" y="690"/>
                  </a:cubicBezTo>
                  <a:cubicBezTo>
                    <a:pt x="829" y="689"/>
                    <a:pt x="829" y="688"/>
                    <a:pt x="831" y="687"/>
                  </a:cubicBezTo>
                  <a:cubicBezTo>
                    <a:pt x="832" y="685"/>
                    <a:pt x="833" y="684"/>
                    <a:pt x="834" y="683"/>
                  </a:cubicBezTo>
                  <a:cubicBezTo>
                    <a:pt x="835" y="682"/>
                    <a:pt x="836" y="680"/>
                    <a:pt x="837" y="679"/>
                  </a:cubicBezTo>
                  <a:cubicBezTo>
                    <a:pt x="838" y="678"/>
                    <a:pt x="839" y="677"/>
                    <a:pt x="840" y="675"/>
                  </a:cubicBezTo>
                  <a:cubicBezTo>
                    <a:pt x="841" y="674"/>
                    <a:pt x="842" y="673"/>
                    <a:pt x="843" y="671"/>
                  </a:cubicBezTo>
                  <a:cubicBezTo>
                    <a:pt x="844" y="670"/>
                    <a:pt x="845" y="668"/>
                    <a:pt x="846" y="667"/>
                  </a:cubicBezTo>
                  <a:cubicBezTo>
                    <a:pt x="848" y="666"/>
                    <a:pt x="849" y="664"/>
                    <a:pt x="850" y="663"/>
                  </a:cubicBezTo>
                  <a:cubicBezTo>
                    <a:pt x="851" y="661"/>
                    <a:pt x="852" y="660"/>
                    <a:pt x="853" y="659"/>
                  </a:cubicBezTo>
                  <a:cubicBezTo>
                    <a:pt x="854" y="657"/>
                    <a:pt x="855" y="656"/>
                    <a:pt x="856" y="654"/>
                  </a:cubicBezTo>
                  <a:cubicBezTo>
                    <a:pt x="857" y="653"/>
                    <a:pt x="858" y="651"/>
                    <a:pt x="859" y="649"/>
                  </a:cubicBezTo>
                  <a:cubicBezTo>
                    <a:pt x="860" y="648"/>
                    <a:pt x="861" y="646"/>
                    <a:pt x="862" y="645"/>
                  </a:cubicBezTo>
                  <a:cubicBezTo>
                    <a:pt x="863" y="643"/>
                    <a:pt x="865" y="642"/>
                    <a:pt x="866" y="640"/>
                  </a:cubicBezTo>
                  <a:cubicBezTo>
                    <a:pt x="867" y="638"/>
                    <a:pt x="868" y="637"/>
                    <a:pt x="869" y="635"/>
                  </a:cubicBezTo>
                  <a:cubicBezTo>
                    <a:pt x="870" y="633"/>
                    <a:pt x="871" y="632"/>
                    <a:pt x="872" y="630"/>
                  </a:cubicBezTo>
                  <a:cubicBezTo>
                    <a:pt x="873" y="628"/>
                    <a:pt x="874" y="627"/>
                    <a:pt x="875" y="625"/>
                  </a:cubicBezTo>
                  <a:cubicBezTo>
                    <a:pt x="876" y="623"/>
                    <a:pt x="877" y="621"/>
                    <a:pt x="878" y="620"/>
                  </a:cubicBezTo>
                  <a:cubicBezTo>
                    <a:pt x="879" y="618"/>
                    <a:pt x="880" y="616"/>
                    <a:pt x="882" y="614"/>
                  </a:cubicBezTo>
                  <a:cubicBezTo>
                    <a:pt x="883" y="613"/>
                    <a:pt x="884" y="611"/>
                    <a:pt x="885" y="609"/>
                  </a:cubicBezTo>
                  <a:cubicBezTo>
                    <a:pt x="886" y="607"/>
                    <a:pt x="887" y="605"/>
                    <a:pt x="888" y="603"/>
                  </a:cubicBezTo>
                  <a:cubicBezTo>
                    <a:pt x="889" y="602"/>
                    <a:pt x="890" y="600"/>
                    <a:pt x="891" y="598"/>
                  </a:cubicBezTo>
                  <a:cubicBezTo>
                    <a:pt x="892" y="596"/>
                    <a:pt x="893" y="594"/>
                    <a:pt x="894" y="592"/>
                  </a:cubicBezTo>
                  <a:cubicBezTo>
                    <a:pt x="895" y="590"/>
                    <a:pt x="896" y="588"/>
                    <a:pt x="897" y="586"/>
                  </a:cubicBezTo>
                  <a:cubicBezTo>
                    <a:pt x="899" y="584"/>
                    <a:pt x="900" y="582"/>
                    <a:pt x="900" y="580"/>
                  </a:cubicBezTo>
                  <a:cubicBezTo>
                    <a:pt x="902" y="578"/>
                    <a:pt x="903" y="576"/>
                    <a:pt x="904" y="574"/>
                  </a:cubicBezTo>
                  <a:cubicBezTo>
                    <a:pt x="905" y="572"/>
                    <a:pt x="906" y="570"/>
                    <a:pt x="907" y="568"/>
                  </a:cubicBezTo>
                  <a:cubicBezTo>
                    <a:pt x="908" y="566"/>
                    <a:pt x="909" y="564"/>
                    <a:pt x="910" y="562"/>
                  </a:cubicBezTo>
                  <a:cubicBezTo>
                    <a:pt x="911" y="560"/>
                    <a:pt x="912" y="558"/>
                    <a:pt x="913" y="556"/>
                  </a:cubicBezTo>
                  <a:cubicBezTo>
                    <a:pt x="914" y="554"/>
                    <a:pt x="915" y="552"/>
                    <a:pt x="917" y="550"/>
                  </a:cubicBezTo>
                  <a:cubicBezTo>
                    <a:pt x="917" y="547"/>
                    <a:pt x="919" y="545"/>
                    <a:pt x="920" y="543"/>
                  </a:cubicBezTo>
                  <a:cubicBezTo>
                    <a:pt x="921" y="541"/>
                    <a:pt x="922" y="539"/>
                    <a:pt x="923" y="537"/>
                  </a:cubicBezTo>
                  <a:cubicBezTo>
                    <a:pt x="924" y="535"/>
                    <a:pt x="925" y="532"/>
                    <a:pt x="926" y="530"/>
                  </a:cubicBezTo>
                  <a:cubicBezTo>
                    <a:pt x="927" y="528"/>
                    <a:pt x="928" y="526"/>
                    <a:pt x="929" y="524"/>
                  </a:cubicBezTo>
                  <a:cubicBezTo>
                    <a:pt x="930" y="521"/>
                    <a:pt x="931" y="519"/>
                    <a:pt x="932" y="517"/>
                  </a:cubicBezTo>
                  <a:cubicBezTo>
                    <a:pt x="933" y="515"/>
                    <a:pt x="934" y="512"/>
                    <a:pt x="936" y="510"/>
                  </a:cubicBezTo>
                  <a:cubicBezTo>
                    <a:pt x="937" y="508"/>
                    <a:pt x="938" y="506"/>
                    <a:pt x="939" y="504"/>
                  </a:cubicBezTo>
                  <a:cubicBezTo>
                    <a:pt x="940" y="501"/>
                    <a:pt x="941" y="499"/>
                    <a:pt x="942" y="497"/>
                  </a:cubicBezTo>
                  <a:cubicBezTo>
                    <a:pt x="943" y="494"/>
                    <a:pt x="944" y="492"/>
                    <a:pt x="945" y="490"/>
                  </a:cubicBezTo>
                  <a:cubicBezTo>
                    <a:pt x="946" y="487"/>
                    <a:pt x="947" y="485"/>
                    <a:pt x="948" y="483"/>
                  </a:cubicBezTo>
                  <a:cubicBezTo>
                    <a:pt x="949" y="481"/>
                    <a:pt x="950" y="478"/>
                    <a:pt x="951" y="476"/>
                  </a:cubicBezTo>
                  <a:cubicBezTo>
                    <a:pt x="953" y="474"/>
                    <a:pt x="954" y="471"/>
                    <a:pt x="955" y="469"/>
                  </a:cubicBezTo>
                  <a:cubicBezTo>
                    <a:pt x="956" y="467"/>
                    <a:pt x="957" y="464"/>
                    <a:pt x="958" y="462"/>
                  </a:cubicBezTo>
                  <a:cubicBezTo>
                    <a:pt x="959" y="460"/>
                    <a:pt x="960" y="457"/>
                    <a:pt x="961" y="455"/>
                  </a:cubicBezTo>
                  <a:cubicBezTo>
                    <a:pt x="962" y="453"/>
                    <a:pt x="963" y="450"/>
                    <a:pt x="964" y="448"/>
                  </a:cubicBezTo>
                  <a:cubicBezTo>
                    <a:pt x="965" y="445"/>
                    <a:pt x="966" y="443"/>
                    <a:pt x="967" y="441"/>
                  </a:cubicBezTo>
                  <a:cubicBezTo>
                    <a:pt x="968" y="438"/>
                    <a:pt x="970" y="436"/>
                    <a:pt x="971" y="433"/>
                  </a:cubicBezTo>
                  <a:cubicBezTo>
                    <a:pt x="972" y="431"/>
                    <a:pt x="973" y="428"/>
                    <a:pt x="974" y="426"/>
                  </a:cubicBezTo>
                  <a:cubicBezTo>
                    <a:pt x="975" y="424"/>
                    <a:pt x="976" y="421"/>
                    <a:pt x="977" y="419"/>
                  </a:cubicBezTo>
                  <a:cubicBezTo>
                    <a:pt x="978" y="416"/>
                    <a:pt x="979" y="414"/>
                    <a:pt x="980" y="412"/>
                  </a:cubicBezTo>
                  <a:cubicBezTo>
                    <a:pt x="981" y="409"/>
                    <a:pt x="982" y="407"/>
                    <a:pt x="983" y="404"/>
                  </a:cubicBezTo>
                  <a:cubicBezTo>
                    <a:pt x="984" y="402"/>
                    <a:pt x="985" y="399"/>
                    <a:pt x="987" y="397"/>
                  </a:cubicBezTo>
                  <a:cubicBezTo>
                    <a:pt x="988" y="395"/>
                    <a:pt x="989" y="392"/>
                    <a:pt x="990" y="390"/>
                  </a:cubicBezTo>
                  <a:cubicBezTo>
                    <a:pt x="991" y="387"/>
                    <a:pt x="992" y="385"/>
                    <a:pt x="993" y="382"/>
                  </a:cubicBezTo>
                  <a:cubicBezTo>
                    <a:pt x="994" y="380"/>
                    <a:pt x="995" y="378"/>
                    <a:pt x="996" y="375"/>
                  </a:cubicBezTo>
                  <a:cubicBezTo>
                    <a:pt x="997" y="373"/>
                    <a:pt x="998" y="370"/>
                    <a:pt x="999" y="368"/>
                  </a:cubicBezTo>
                  <a:cubicBezTo>
                    <a:pt x="1000" y="365"/>
                    <a:pt x="1001" y="363"/>
                    <a:pt x="1002" y="361"/>
                  </a:cubicBezTo>
                  <a:cubicBezTo>
                    <a:pt x="1004" y="358"/>
                    <a:pt x="1005" y="356"/>
                    <a:pt x="1006" y="353"/>
                  </a:cubicBezTo>
                  <a:cubicBezTo>
                    <a:pt x="1007" y="351"/>
                    <a:pt x="1008" y="348"/>
                    <a:pt x="1009" y="346"/>
                  </a:cubicBezTo>
                  <a:cubicBezTo>
                    <a:pt x="1010" y="343"/>
                    <a:pt x="1011" y="341"/>
                    <a:pt x="1012" y="338"/>
                  </a:cubicBezTo>
                  <a:cubicBezTo>
                    <a:pt x="1013" y="336"/>
                    <a:pt x="1014" y="334"/>
                    <a:pt x="1015" y="331"/>
                  </a:cubicBezTo>
                  <a:cubicBezTo>
                    <a:pt x="1016" y="329"/>
                    <a:pt x="1017" y="326"/>
                    <a:pt x="1018" y="324"/>
                  </a:cubicBezTo>
                  <a:cubicBezTo>
                    <a:pt x="1019" y="322"/>
                    <a:pt x="1021" y="319"/>
                    <a:pt x="1021" y="317"/>
                  </a:cubicBezTo>
                  <a:cubicBezTo>
                    <a:pt x="1023" y="314"/>
                    <a:pt x="1024" y="312"/>
                    <a:pt x="1025" y="309"/>
                  </a:cubicBezTo>
                  <a:cubicBezTo>
                    <a:pt x="1026" y="307"/>
                    <a:pt x="1027" y="305"/>
                    <a:pt x="1028" y="302"/>
                  </a:cubicBezTo>
                  <a:cubicBezTo>
                    <a:pt x="1029" y="300"/>
                    <a:pt x="1030" y="297"/>
                    <a:pt x="1031" y="295"/>
                  </a:cubicBezTo>
                  <a:cubicBezTo>
                    <a:pt x="1032" y="293"/>
                    <a:pt x="1033" y="290"/>
                    <a:pt x="1034" y="288"/>
                  </a:cubicBezTo>
                  <a:cubicBezTo>
                    <a:pt x="1035" y="285"/>
                    <a:pt x="1036" y="283"/>
                    <a:pt x="1038" y="281"/>
                  </a:cubicBezTo>
                  <a:cubicBezTo>
                    <a:pt x="1038" y="278"/>
                    <a:pt x="1040" y="276"/>
                    <a:pt x="1041" y="274"/>
                  </a:cubicBezTo>
                  <a:cubicBezTo>
                    <a:pt x="1042" y="271"/>
                    <a:pt x="1043" y="269"/>
                    <a:pt x="1044" y="267"/>
                  </a:cubicBezTo>
                  <a:cubicBezTo>
                    <a:pt x="1045" y="264"/>
                    <a:pt x="1046" y="262"/>
                    <a:pt x="1047" y="260"/>
                  </a:cubicBezTo>
                  <a:cubicBezTo>
                    <a:pt x="1048" y="257"/>
                    <a:pt x="1049" y="255"/>
                    <a:pt x="1050" y="253"/>
                  </a:cubicBezTo>
                  <a:cubicBezTo>
                    <a:pt x="1051" y="250"/>
                    <a:pt x="1052" y="248"/>
                    <a:pt x="1053" y="246"/>
                  </a:cubicBezTo>
                  <a:cubicBezTo>
                    <a:pt x="1054" y="243"/>
                    <a:pt x="1055" y="241"/>
                    <a:pt x="1056" y="239"/>
                  </a:cubicBezTo>
                  <a:cubicBezTo>
                    <a:pt x="1058" y="237"/>
                    <a:pt x="1059" y="234"/>
                    <a:pt x="1060" y="232"/>
                  </a:cubicBezTo>
                  <a:cubicBezTo>
                    <a:pt x="1061" y="230"/>
                    <a:pt x="1062" y="227"/>
                    <a:pt x="1063" y="225"/>
                  </a:cubicBezTo>
                  <a:cubicBezTo>
                    <a:pt x="1064" y="223"/>
                    <a:pt x="1065" y="221"/>
                    <a:pt x="1066" y="218"/>
                  </a:cubicBezTo>
                  <a:cubicBezTo>
                    <a:pt x="1067" y="216"/>
                    <a:pt x="1068" y="214"/>
                    <a:pt x="1069" y="212"/>
                  </a:cubicBezTo>
                  <a:cubicBezTo>
                    <a:pt x="1070" y="210"/>
                    <a:pt x="1071" y="207"/>
                    <a:pt x="1072" y="205"/>
                  </a:cubicBezTo>
                  <a:cubicBezTo>
                    <a:pt x="1073" y="203"/>
                    <a:pt x="1075" y="201"/>
                    <a:pt x="1076" y="199"/>
                  </a:cubicBezTo>
                  <a:cubicBezTo>
                    <a:pt x="1077" y="197"/>
                    <a:pt x="1078" y="194"/>
                    <a:pt x="1079" y="192"/>
                  </a:cubicBezTo>
                  <a:cubicBezTo>
                    <a:pt x="1080" y="190"/>
                    <a:pt x="1081" y="188"/>
                    <a:pt x="1082" y="186"/>
                  </a:cubicBezTo>
                  <a:cubicBezTo>
                    <a:pt x="1083" y="184"/>
                    <a:pt x="1084" y="181"/>
                    <a:pt x="1085" y="179"/>
                  </a:cubicBezTo>
                  <a:cubicBezTo>
                    <a:pt x="1086" y="177"/>
                    <a:pt x="1087" y="175"/>
                    <a:pt x="1088" y="173"/>
                  </a:cubicBezTo>
                  <a:cubicBezTo>
                    <a:pt x="1089" y="171"/>
                    <a:pt x="1090" y="169"/>
                    <a:pt x="1092" y="167"/>
                  </a:cubicBezTo>
                  <a:cubicBezTo>
                    <a:pt x="1092" y="165"/>
                    <a:pt x="1094" y="163"/>
                    <a:pt x="1095" y="161"/>
                  </a:cubicBezTo>
                  <a:cubicBezTo>
                    <a:pt x="1096" y="159"/>
                    <a:pt x="1097" y="157"/>
                    <a:pt x="1098" y="155"/>
                  </a:cubicBezTo>
                  <a:cubicBezTo>
                    <a:pt x="1099" y="153"/>
                    <a:pt x="1100" y="151"/>
                    <a:pt x="1101" y="149"/>
                  </a:cubicBezTo>
                  <a:cubicBezTo>
                    <a:pt x="1102" y="147"/>
                    <a:pt x="1103" y="145"/>
                    <a:pt x="1104" y="143"/>
                  </a:cubicBezTo>
                  <a:cubicBezTo>
                    <a:pt x="1105" y="141"/>
                    <a:pt x="1106" y="139"/>
                    <a:pt x="1107" y="137"/>
                  </a:cubicBezTo>
                  <a:cubicBezTo>
                    <a:pt x="1109" y="136"/>
                    <a:pt x="1109" y="134"/>
                    <a:pt x="1111" y="132"/>
                  </a:cubicBezTo>
                  <a:cubicBezTo>
                    <a:pt x="1112" y="130"/>
                    <a:pt x="1113" y="128"/>
                    <a:pt x="1114" y="126"/>
                  </a:cubicBezTo>
                  <a:cubicBezTo>
                    <a:pt x="1115" y="124"/>
                    <a:pt x="1116" y="122"/>
                    <a:pt x="1117" y="121"/>
                  </a:cubicBezTo>
                  <a:cubicBezTo>
                    <a:pt x="1118" y="119"/>
                    <a:pt x="1119" y="117"/>
                    <a:pt x="1120" y="115"/>
                  </a:cubicBezTo>
                  <a:cubicBezTo>
                    <a:pt x="1121" y="113"/>
                    <a:pt x="1122" y="112"/>
                    <a:pt x="1123" y="110"/>
                  </a:cubicBezTo>
                  <a:cubicBezTo>
                    <a:pt x="1124" y="108"/>
                    <a:pt x="1125" y="107"/>
                    <a:pt x="1126" y="105"/>
                  </a:cubicBezTo>
                  <a:cubicBezTo>
                    <a:pt x="1128" y="103"/>
                    <a:pt x="1129" y="101"/>
                    <a:pt x="1130" y="100"/>
                  </a:cubicBezTo>
                  <a:cubicBezTo>
                    <a:pt x="1131" y="98"/>
                    <a:pt x="1132" y="96"/>
                    <a:pt x="1133" y="95"/>
                  </a:cubicBezTo>
                  <a:cubicBezTo>
                    <a:pt x="1134" y="93"/>
                    <a:pt x="1135" y="92"/>
                    <a:pt x="1136" y="90"/>
                  </a:cubicBezTo>
                  <a:cubicBezTo>
                    <a:pt x="1137" y="88"/>
                    <a:pt x="1138" y="87"/>
                    <a:pt x="1139" y="85"/>
                  </a:cubicBezTo>
                  <a:cubicBezTo>
                    <a:pt x="1140" y="84"/>
                    <a:pt x="1141" y="82"/>
                    <a:pt x="1142" y="81"/>
                  </a:cubicBezTo>
                  <a:cubicBezTo>
                    <a:pt x="1143" y="79"/>
                    <a:pt x="1145" y="78"/>
                    <a:pt x="1146" y="76"/>
                  </a:cubicBezTo>
                  <a:cubicBezTo>
                    <a:pt x="1147" y="74"/>
                    <a:pt x="1148" y="73"/>
                    <a:pt x="1149" y="72"/>
                  </a:cubicBezTo>
                  <a:cubicBezTo>
                    <a:pt x="1150" y="70"/>
                    <a:pt x="1151" y="69"/>
                    <a:pt x="1152" y="67"/>
                  </a:cubicBezTo>
                  <a:cubicBezTo>
                    <a:pt x="1153" y="66"/>
                    <a:pt x="1154" y="65"/>
                    <a:pt x="1155" y="63"/>
                  </a:cubicBezTo>
                  <a:cubicBezTo>
                    <a:pt x="1156" y="62"/>
                    <a:pt x="1157" y="61"/>
                    <a:pt x="1158" y="59"/>
                  </a:cubicBezTo>
                  <a:cubicBezTo>
                    <a:pt x="1159" y="58"/>
                    <a:pt x="1160" y="57"/>
                    <a:pt x="1162" y="55"/>
                  </a:cubicBezTo>
                  <a:cubicBezTo>
                    <a:pt x="1163" y="54"/>
                    <a:pt x="1164" y="53"/>
                    <a:pt x="1165" y="52"/>
                  </a:cubicBezTo>
                  <a:cubicBezTo>
                    <a:pt x="1166" y="50"/>
                    <a:pt x="1167" y="49"/>
                    <a:pt x="1168" y="48"/>
                  </a:cubicBezTo>
                  <a:cubicBezTo>
                    <a:pt x="1169" y="47"/>
                    <a:pt x="1170" y="46"/>
                    <a:pt x="1171" y="44"/>
                  </a:cubicBezTo>
                  <a:cubicBezTo>
                    <a:pt x="1172" y="43"/>
                    <a:pt x="1173" y="42"/>
                    <a:pt x="1174" y="41"/>
                  </a:cubicBezTo>
                  <a:cubicBezTo>
                    <a:pt x="1175" y="40"/>
                    <a:pt x="1176" y="39"/>
                    <a:pt x="1177" y="38"/>
                  </a:cubicBezTo>
                  <a:cubicBezTo>
                    <a:pt x="1179" y="36"/>
                    <a:pt x="1180" y="36"/>
                    <a:pt x="1181" y="34"/>
                  </a:cubicBezTo>
                  <a:cubicBezTo>
                    <a:pt x="1182" y="33"/>
                    <a:pt x="1183" y="32"/>
                    <a:pt x="1184" y="31"/>
                  </a:cubicBezTo>
                  <a:cubicBezTo>
                    <a:pt x="1185" y="30"/>
                    <a:pt x="1186" y="30"/>
                    <a:pt x="1187" y="29"/>
                  </a:cubicBezTo>
                  <a:cubicBezTo>
                    <a:pt x="1188" y="28"/>
                    <a:pt x="1189" y="27"/>
                    <a:pt x="1190" y="26"/>
                  </a:cubicBezTo>
                  <a:cubicBezTo>
                    <a:pt x="1191" y="25"/>
                    <a:pt x="1192" y="24"/>
                    <a:pt x="1193" y="23"/>
                  </a:cubicBezTo>
                  <a:cubicBezTo>
                    <a:pt x="1194" y="22"/>
                    <a:pt x="1196" y="22"/>
                    <a:pt x="1197" y="21"/>
                  </a:cubicBezTo>
                  <a:cubicBezTo>
                    <a:pt x="1197" y="20"/>
                    <a:pt x="1199" y="19"/>
                    <a:pt x="1200" y="18"/>
                  </a:cubicBezTo>
                  <a:cubicBezTo>
                    <a:pt x="1201" y="18"/>
                    <a:pt x="1202" y="17"/>
                    <a:pt x="1203" y="16"/>
                  </a:cubicBezTo>
                  <a:cubicBezTo>
                    <a:pt x="1204" y="15"/>
                    <a:pt x="1205" y="15"/>
                    <a:pt x="1206" y="14"/>
                  </a:cubicBezTo>
                  <a:cubicBezTo>
                    <a:pt x="1207" y="13"/>
                    <a:pt x="1208" y="13"/>
                    <a:pt x="1209" y="12"/>
                  </a:cubicBezTo>
                  <a:cubicBezTo>
                    <a:pt x="1210" y="12"/>
                    <a:pt x="1211" y="11"/>
                    <a:pt x="1213" y="11"/>
                  </a:cubicBezTo>
                  <a:cubicBezTo>
                    <a:pt x="1213" y="10"/>
                    <a:pt x="1214" y="9"/>
                    <a:pt x="1216" y="9"/>
                  </a:cubicBezTo>
                  <a:cubicBezTo>
                    <a:pt x="1217" y="8"/>
                    <a:pt x="1218" y="8"/>
                    <a:pt x="1219" y="8"/>
                  </a:cubicBezTo>
                  <a:cubicBezTo>
                    <a:pt x="1220" y="7"/>
                    <a:pt x="1221" y="6"/>
                    <a:pt x="1222" y="6"/>
                  </a:cubicBezTo>
                  <a:cubicBezTo>
                    <a:pt x="1223" y="6"/>
                    <a:pt x="1224" y="5"/>
                    <a:pt x="1225" y="5"/>
                  </a:cubicBezTo>
                  <a:cubicBezTo>
                    <a:pt x="1226" y="4"/>
                    <a:pt x="1227" y="4"/>
                    <a:pt x="1228" y="4"/>
                  </a:cubicBezTo>
                  <a:cubicBezTo>
                    <a:pt x="1229" y="4"/>
                    <a:pt x="1230" y="3"/>
                    <a:pt x="1231" y="3"/>
                  </a:cubicBezTo>
                  <a:cubicBezTo>
                    <a:pt x="1233" y="3"/>
                    <a:pt x="1234" y="2"/>
                    <a:pt x="1235" y="2"/>
                  </a:cubicBezTo>
                  <a:cubicBezTo>
                    <a:pt x="1236" y="2"/>
                    <a:pt x="1237" y="2"/>
                    <a:pt x="1238" y="2"/>
                  </a:cubicBezTo>
                  <a:cubicBezTo>
                    <a:pt x="1239" y="1"/>
                    <a:pt x="1240" y="1"/>
                    <a:pt x="1241" y="1"/>
                  </a:cubicBezTo>
                  <a:cubicBezTo>
                    <a:pt x="1242" y="1"/>
                    <a:pt x="1243" y="1"/>
                    <a:pt x="1244" y="1"/>
                  </a:cubicBezTo>
                  <a:cubicBezTo>
                    <a:pt x="1245" y="1"/>
                    <a:pt x="1246" y="1"/>
                    <a:pt x="1247" y="1"/>
                  </a:cubicBezTo>
                  <a:cubicBezTo>
                    <a:pt x="1248" y="1"/>
                    <a:pt x="1250" y="0"/>
                    <a:pt x="1251" y="1"/>
                  </a:cubicBezTo>
                  <a:cubicBezTo>
                    <a:pt x="1252" y="1"/>
                    <a:pt x="1253" y="1"/>
                    <a:pt x="1254" y="1"/>
                  </a:cubicBezTo>
                  <a:cubicBezTo>
                    <a:pt x="1255" y="1"/>
                    <a:pt x="1256" y="1"/>
                    <a:pt x="1257" y="1"/>
                  </a:cubicBezTo>
                  <a:cubicBezTo>
                    <a:pt x="1258" y="1"/>
                    <a:pt x="1259" y="1"/>
                    <a:pt x="1260" y="1"/>
                  </a:cubicBezTo>
                  <a:cubicBezTo>
                    <a:pt x="1261" y="2"/>
                    <a:pt x="1262" y="2"/>
                    <a:pt x="1263" y="2"/>
                  </a:cubicBezTo>
                  <a:cubicBezTo>
                    <a:pt x="1264" y="2"/>
                    <a:pt x="1265" y="2"/>
                    <a:pt x="1267" y="3"/>
                  </a:cubicBezTo>
                  <a:cubicBezTo>
                    <a:pt x="1268" y="3"/>
                    <a:pt x="1269" y="3"/>
                    <a:pt x="1270" y="4"/>
                  </a:cubicBezTo>
                  <a:cubicBezTo>
                    <a:pt x="1271" y="4"/>
                    <a:pt x="1272" y="4"/>
                    <a:pt x="1273" y="4"/>
                  </a:cubicBezTo>
                  <a:cubicBezTo>
                    <a:pt x="1274" y="5"/>
                    <a:pt x="1275" y="5"/>
                    <a:pt x="1276" y="6"/>
                  </a:cubicBezTo>
                  <a:cubicBezTo>
                    <a:pt x="1277" y="6"/>
                    <a:pt x="1278" y="6"/>
                    <a:pt x="1279" y="7"/>
                  </a:cubicBezTo>
                  <a:cubicBezTo>
                    <a:pt x="1280" y="7"/>
                    <a:pt x="1281" y="8"/>
                    <a:pt x="1282" y="8"/>
                  </a:cubicBezTo>
                  <a:cubicBezTo>
                    <a:pt x="1284" y="9"/>
                    <a:pt x="1284" y="9"/>
                    <a:pt x="1286" y="10"/>
                  </a:cubicBezTo>
                  <a:cubicBezTo>
                    <a:pt x="1287" y="10"/>
                    <a:pt x="1288" y="11"/>
                    <a:pt x="1289" y="11"/>
                  </a:cubicBezTo>
                  <a:cubicBezTo>
                    <a:pt x="1290" y="12"/>
                    <a:pt x="1291" y="13"/>
                    <a:pt x="1292" y="13"/>
                  </a:cubicBezTo>
                  <a:cubicBezTo>
                    <a:pt x="1293" y="14"/>
                    <a:pt x="1294" y="15"/>
                    <a:pt x="1295" y="15"/>
                  </a:cubicBezTo>
                  <a:cubicBezTo>
                    <a:pt x="1296" y="16"/>
                    <a:pt x="1297" y="17"/>
                    <a:pt x="1298" y="17"/>
                  </a:cubicBezTo>
                  <a:cubicBezTo>
                    <a:pt x="1299" y="18"/>
                    <a:pt x="1301" y="19"/>
                    <a:pt x="1301" y="20"/>
                  </a:cubicBezTo>
                  <a:cubicBezTo>
                    <a:pt x="1303" y="21"/>
                    <a:pt x="1304" y="21"/>
                    <a:pt x="1305" y="22"/>
                  </a:cubicBezTo>
                  <a:cubicBezTo>
                    <a:pt x="1306" y="23"/>
                    <a:pt x="1307" y="24"/>
                    <a:pt x="1308" y="25"/>
                  </a:cubicBezTo>
                  <a:cubicBezTo>
                    <a:pt x="1309" y="26"/>
                    <a:pt x="1310" y="27"/>
                    <a:pt x="1311" y="27"/>
                  </a:cubicBezTo>
                  <a:cubicBezTo>
                    <a:pt x="1312" y="29"/>
                    <a:pt x="1313" y="29"/>
                    <a:pt x="1314" y="30"/>
                  </a:cubicBezTo>
                  <a:cubicBezTo>
                    <a:pt x="1315" y="31"/>
                    <a:pt x="1316" y="32"/>
                    <a:pt x="1318" y="33"/>
                  </a:cubicBezTo>
                  <a:cubicBezTo>
                    <a:pt x="1318" y="34"/>
                    <a:pt x="1320" y="35"/>
                    <a:pt x="1321" y="36"/>
                  </a:cubicBezTo>
                  <a:cubicBezTo>
                    <a:pt x="1322" y="37"/>
                    <a:pt x="1323" y="38"/>
                    <a:pt x="1324" y="40"/>
                  </a:cubicBezTo>
                  <a:cubicBezTo>
                    <a:pt x="1325" y="41"/>
                    <a:pt x="1326" y="42"/>
                    <a:pt x="1327" y="43"/>
                  </a:cubicBezTo>
                  <a:cubicBezTo>
                    <a:pt x="1328" y="44"/>
                    <a:pt x="1329" y="45"/>
                    <a:pt x="1330" y="46"/>
                  </a:cubicBezTo>
                  <a:cubicBezTo>
                    <a:pt x="1331" y="48"/>
                    <a:pt x="1332" y="49"/>
                    <a:pt x="1333" y="50"/>
                  </a:cubicBezTo>
                  <a:cubicBezTo>
                    <a:pt x="1334" y="51"/>
                    <a:pt x="1335" y="53"/>
                    <a:pt x="1337" y="54"/>
                  </a:cubicBezTo>
                  <a:cubicBezTo>
                    <a:pt x="1338" y="55"/>
                    <a:pt x="1339" y="56"/>
                    <a:pt x="1340" y="58"/>
                  </a:cubicBezTo>
                  <a:cubicBezTo>
                    <a:pt x="1341" y="59"/>
                    <a:pt x="1342" y="60"/>
                    <a:pt x="1343" y="62"/>
                  </a:cubicBezTo>
                  <a:cubicBezTo>
                    <a:pt x="1344" y="63"/>
                    <a:pt x="1345" y="64"/>
                    <a:pt x="1346" y="66"/>
                  </a:cubicBezTo>
                  <a:cubicBezTo>
                    <a:pt x="1347" y="67"/>
                    <a:pt x="1348" y="69"/>
                    <a:pt x="1349" y="70"/>
                  </a:cubicBezTo>
                  <a:cubicBezTo>
                    <a:pt x="1350" y="71"/>
                    <a:pt x="1351" y="73"/>
                    <a:pt x="1352" y="74"/>
                  </a:cubicBezTo>
                  <a:cubicBezTo>
                    <a:pt x="1353" y="76"/>
                    <a:pt x="1355" y="77"/>
                    <a:pt x="1356" y="79"/>
                  </a:cubicBezTo>
                  <a:cubicBezTo>
                    <a:pt x="1357" y="80"/>
                    <a:pt x="1358" y="82"/>
                    <a:pt x="1359" y="83"/>
                  </a:cubicBezTo>
                  <a:cubicBezTo>
                    <a:pt x="1360" y="85"/>
                    <a:pt x="1361" y="86"/>
                    <a:pt x="1362" y="88"/>
                  </a:cubicBezTo>
                  <a:cubicBezTo>
                    <a:pt x="1363" y="90"/>
                    <a:pt x="1364" y="91"/>
                    <a:pt x="1365" y="93"/>
                  </a:cubicBezTo>
                  <a:cubicBezTo>
                    <a:pt x="1366" y="94"/>
                    <a:pt x="1367" y="96"/>
                    <a:pt x="1368" y="98"/>
                  </a:cubicBezTo>
                  <a:cubicBezTo>
                    <a:pt x="1369" y="99"/>
                    <a:pt x="1370" y="101"/>
                    <a:pt x="1372" y="103"/>
                  </a:cubicBezTo>
                  <a:cubicBezTo>
                    <a:pt x="1372" y="105"/>
                    <a:pt x="1374" y="106"/>
                    <a:pt x="1375" y="108"/>
                  </a:cubicBezTo>
                  <a:cubicBezTo>
                    <a:pt x="1376" y="110"/>
                    <a:pt x="1377" y="111"/>
                    <a:pt x="1378" y="113"/>
                  </a:cubicBezTo>
                  <a:cubicBezTo>
                    <a:pt x="1379" y="115"/>
                    <a:pt x="1380" y="117"/>
                    <a:pt x="1381" y="118"/>
                  </a:cubicBezTo>
                  <a:cubicBezTo>
                    <a:pt x="1382" y="120"/>
                    <a:pt x="1383" y="122"/>
                    <a:pt x="1384" y="124"/>
                  </a:cubicBezTo>
                  <a:cubicBezTo>
                    <a:pt x="1385" y="126"/>
                    <a:pt x="1386" y="128"/>
                    <a:pt x="1387" y="130"/>
                  </a:cubicBezTo>
                  <a:cubicBezTo>
                    <a:pt x="1389" y="131"/>
                    <a:pt x="1389" y="133"/>
                    <a:pt x="1391" y="135"/>
                  </a:cubicBezTo>
                  <a:cubicBezTo>
                    <a:pt x="1392" y="137"/>
                    <a:pt x="1393" y="139"/>
                    <a:pt x="1394" y="141"/>
                  </a:cubicBezTo>
                  <a:cubicBezTo>
                    <a:pt x="1395" y="143"/>
                    <a:pt x="1396" y="145"/>
                    <a:pt x="1397" y="147"/>
                  </a:cubicBezTo>
                  <a:cubicBezTo>
                    <a:pt x="1398" y="149"/>
                    <a:pt x="1399" y="151"/>
                    <a:pt x="1400" y="153"/>
                  </a:cubicBezTo>
                  <a:cubicBezTo>
                    <a:pt x="1401" y="155"/>
                    <a:pt x="1402" y="157"/>
                    <a:pt x="1403" y="158"/>
                  </a:cubicBezTo>
                  <a:cubicBezTo>
                    <a:pt x="1404" y="160"/>
                    <a:pt x="1405" y="162"/>
                    <a:pt x="1406" y="164"/>
                  </a:cubicBezTo>
                  <a:cubicBezTo>
                    <a:pt x="1408" y="167"/>
                    <a:pt x="1409" y="169"/>
                    <a:pt x="1410" y="171"/>
                  </a:cubicBezTo>
                  <a:cubicBezTo>
                    <a:pt x="1411" y="173"/>
                    <a:pt x="1412" y="175"/>
                    <a:pt x="1413" y="177"/>
                  </a:cubicBezTo>
                  <a:cubicBezTo>
                    <a:pt x="1414" y="179"/>
                    <a:pt x="1415" y="181"/>
                    <a:pt x="1416" y="183"/>
                  </a:cubicBezTo>
                  <a:cubicBezTo>
                    <a:pt x="1417" y="185"/>
                    <a:pt x="1418" y="187"/>
                    <a:pt x="1419" y="190"/>
                  </a:cubicBezTo>
                  <a:cubicBezTo>
                    <a:pt x="1420" y="192"/>
                    <a:pt x="1421" y="194"/>
                    <a:pt x="1422" y="196"/>
                  </a:cubicBezTo>
                  <a:cubicBezTo>
                    <a:pt x="1423" y="198"/>
                    <a:pt x="1425" y="200"/>
                    <a:pt x="1426" y="202"/>
                  </a:cubicBezTo>
                  <a:cubicBezTo>
                    <a:pt x="1427" y="205"/>
                    <a:pt x="1428" y="207"/>
                    <a:pt x="1429" y="209"/>
                  </a:cubicBezTo>
                  <a:cubicBezTo>
                    <a:pt x="1430" y="211"/>
                    <a:pt x="1431" y="214"/>
                    <a:pt x="1432" y="216"/>
                  </a:cubicBezTo>
                  <a:cubicBezTo>
                    <a:pt x="1433" y="218"/>
                    <a:pt x="1434" y="220"/>
                    <a:pt x="1435" y="222"/>
                  </a:cubicBezTo>
                  <a:cubicBezTo>
                    <a:pt x="1436" y="225"/>
                    <a:pt x="1437" y="227"/>
                    <a:pt x="1438" y="229"/>
                  </a:cubicBezTo>
                  <a:cubicBezTo>
                    <a:pt x="1439" y="231"/>
                    <a:pt x="1440" y="234"/>
                    <a:pt x="1442" y="236"/>
                  </a:cubicBezTo>
                  <a:cubicBezTo>
                    <a:pt x="1443" y="238"/>
                    <a:pt x="1444" y="241"/>
                    <a:pt x="1445" y="243"/>
                  </a:cubicBezTo>
                  <a:cubicBezTo>
                    <a:pt x="1446" y="245"/>
                    <a:pt x="1447" y="248"/>
                    <a:pt x="1448" y="250"/>
                  </a:cubicBezTo>
                  <a:cubicBezTo>
                    <a:pt x="1449" y="252"/>
                    <a:pt x="1450" y="254"/>
                    <a:pt x="1451" y="257"/>
                  </a:cubicBezTo>
                  <a:cubicBezTo>
                    <a:pt x="1452" y="259"/>
                    <a:pt x="1453" y="262"/>
                    <a:pt x="1454" y="264"/>
                  </a:cubicBezTo>
                  <a:cubicBezTo>
                    <a:pt x="1455" y="266"/>
                    <a:pt x="1456" y="268"/>
                    <a:pt x="1457" y="271"/>
                  </a:cubicBezTo>
                  <a:cubicBezTo>
                    <a:pt x="1459" y="273"/>
                    <a:pt x="1460" y="275"/>
                    <a:pt x="1461" y="278"/>
                  </a:cubicBezTo>
                  <a:cubicBezTo>
                    <a:pt x="1462" y="280"/>
                    <a:pt x="1463" y="283"/>
                    <a:pt x="1464" y="285"/>
                  </a:cubicBezTo>
                  <a:cubicBezTo>
                    <a:pt x="1465" y="287"/>
                    <a:pt x="1466" y="290"/>
                    <a:pt x="1467" y="292"/>
                  </a:cubicBezTo>
                  <a:cubicBezTo>
                    <a:pt x="1468" y="295"/>
                    <a:pt x="1469" y="297"/>
                    <a:pt x="1470" y="299"/>
                  </a:cubicBezTo>
                  <a:cubicBezTo>
                    <a:pt x="1471" y="302"/>
                    <a:pt x="1472" y="304"/>
                    <a:pt x="1473" y="307"/>
                  </a:cubicBezTo>
                  <a:cubicBezTo>
                    <a:pt x="1474" y="309"/>
                    <a:pt x="1476" y="311"/>
                    <a:pt x="1477" y="314"/>
                  </a:cubicBezTo>
                  <a:cubicBezTo>
                    <a:pt x="1478" y="316"/>
                    <a:pt x="1479" y="319"/>
                    <a:pt x="1480" y="321"/>
                  </a:cubicBezTo>
                  <a:cubicBezTo>
                    <a:pt x="1481" y="323"/>
                    <a:pt x="1482" y="326"/>
                    <a:pt x="1483" y="328"/>
                  </a:cubicBezTo>
                  <a:cubicBezTo>
                    <a:pt x="1484" y="331"/>
                    <a:pt x="1485" y="333"/>
                    <a:pt x="1486" y="336"/>
                  </a:cubicBezTo>
                  <a:cubicBezTo>
                    <a:pt x="1487" y="338"/>
                    <a:pt x="1488" y="340"/>
                    <a:pt x="1489" y="343"/>
                  </a:cubicBezTo>
                  <a:cubicBezTo>
                    <a:pt x="1490" y="345"/>
                    <a:pt x="1491" y="348"/>
                    <a:pt x="1493" y="350"/>
                  </a:cubicBezTo>
                  <a:cubicBezTo>
                    <a:pt x="1493" y="353"/>
                    <a:pt x="1494" y="355"/>
                    <a:pt x="1496" y="357"/>
                  </a:cubicBezTo>
                  <a:cubicBezTo>
                    <a:pt x="1497" y="360"/>
                    <a:pt x="1498" y="363"/>
                    <a:pt x="1499" y="365"/>
                  </a:cubicBezTo>
                  <a:cubicBezTo>
                    <a:pt x="1500" y="367"/>
                    <a:pt x="1501" y="370"/>
                    <a:pt x="1502" y="372"/>
                  </a:cubicBezTo>
                  <a:cubicBezTo>
                    <a:pt x="1503" y="375"/>
                    <a:pt x="1504" y="377"/>
                    <a:pt x="1505" y="380"/>
                  </a:cubicBezTo>
                  <a:cubicBezTo>
                    <a:pt x="1506" y="382"/>
                    <a:pt x="1507" y="384"/>
                    <a:pt x="1508" y="387"/>
                  </a:cubicBezTo>
                  <a:cubicBezTo>
                    <a:pt x="1510" y="389"/>
                    <a:pt x="1510" y="392"/>
                    <a:pt x="1511" y="394"/>
                  </a:cubicBezTo>
                  <a:cubicBezTo>
                    <a:pt x="1513" y="397"/>
                    <a:pt x="1514" y="399"/>
                    <a:pt x="1515" y="401"/>
                  </a:cubicBezTo>
                  <a:cubicBezTo>
                    <a:pt x="1516" y="404"/>
                    <a:pt x="1517" y="406"/>
                    <a:pt x="1518" y="409"/>
                  </a:cubicBezTo>
                  <a:cubicBezTo>
                    <a:pt x="1519" y="411"/>
                    <a:pt x="1520" y="414"/>
                    <a:pt x="1521" y="416"/>
                  </a:cubicBezTo>
                  <a:cubicBezTo>
                    <a:pt x="1522" y="418"/>
                    <a:pt x="1523" y="421"/>
                    <a:pt x="1524" y="423"/>
                  </a:cubicBezTo>
                  <a:cubicBezTo>
                    <a:pt x="1525" y="426"/>
                    <a:pt x="1526" y="428"/>
                    <a:pt x="1527" y="430"/>
                  </a:cubicBezTo>
                  <a:cubicBezTo>
                    <a:pt x="1528" y="433"/>
                    <a:pt x="1530" y="435"/>
                    <a:pt x="1531" y="438"/>
                  </a:cubicBezTo>
                  <a:cubicBezTo>
                    <a:pt x="1532" y="440"/>
                    <a:pt x="1533" y="442"/>
                    <a:pt x="1534" y="445"/>
                  </a:cubicBezTo>
                  <a:cubicBezTo>
                    <a:pt x="1535" y="447"/>
                    <a:pt x="1536" y="450"/>
                    <a:pt x="1537" y="452"/>
                  </a:cubicBezTo>
                  <a:cubicBezTo>
                    <a:pt x="1538" y="454"/>
                    <a:pt x="1539" y="457"/>
                    <a:pt x="1540" y="459"/>
                  </a:cubicBezTo>
                  <a:cubicBezTo>
                    <a:pt x="1541" y="461"/>
                    <a:pt x="1542" y="464"/>
                    <a:pt x="1543" y="466"/>
                  </a:cubicBezTo>
                  <a:cubicBezTo>
                    <a:pt x="1544" y="468"/>
                    <a:pt x="1545" y="471"/>
                    <a:pt x="1547" y="473"/>
                  </a:cubicBezTo>
                  <a:cubicBezTo>
                    <a:pt x="1548" y="476"/>
                    <a:pt x="1549" y="478"/>
                    <a:pt x="1550" y="480"/>
                  </a:cubicBezTo>
                  <a:cubicBezTo>
                    <a:pt x="1551" y="482"/>
                    <a:pt x="1552" y="485"/>
                    <a:pt x="1553" y="487"/>
                  </a:cubicBezTo>
                  <a:cubicBezTo>
                    <a:pt x="1554" y="489"/>
                    <a:pt x="1555" y="492"/>
                    <a:pt x="1556" y="494"/>
                  </a:cubicBezTo>
                  <a:cubicBezTo>
                    <a:pt x="1557" y="496"/>
                    <a:pt x="1558" y="498"/>
                    <a:pt x="1559" y="501"/>
                  </a:cubicBezTo>
                  <a:cubicBezTo>
                    <a:pt x="1560" y="503"/>
                    <a:pt x="1561" y="505"/>
                    <a:pt x="1562" y="508"/>
                  </a:cubicBezTo>
                  <a:cubicBezTo>
                    <a:pt x="1564" y="510"/>
                    <a:pt x="1564" y="512"/>
                    <a:pt x="1566" y="514"/>
                  </a:cubicBezTo>
                  <a:cubicBezTo>
                    <a:pt x="1567" y="517"/>
                    <a:pt x="1568" y="519"/>
                    <a:pt x="1569" y="521"/>
                  </a:cubicBezTo>
                  <a:cubicBezTo>
                    <a:pt x="1570" y="523"/>
                    <a:pt x="1571" y="525"/>
                    <a:pt x="1572" y="528"/>
                  </a:cubicBezTo>
                  <a:cubicBezTo>
                    <a:pt x="1573" y="530"/>
                    <a:pt x="1574" y="532"/>
                    <a:pt x="1575" y="534"/>
                  </a:cubicBezTo>
                  <a:cubicBezTo>
                    <a:pt x="1576" y="536"/>
                    <a:pt x="1577" y="539"/>
                    <a:pt x="1578" y="540"/>
                  </a:cubicBezTo>
                  <a:cubicBezTo>
                    <a:pt x="1579" y="543"/>
                    <a:pt x="1581" y="545"/>
                    <a:pt x="1581" y="547"/>
                  </a:cubicBezTo>
                  <a:cubicBezTo>
                    <a:pt x="1583" y="549"/>
                    <a:pt x="1584" y="551"/>
                    <a:pt x="1585" y="553"/>
                  </a:cubicBezTo>
                  <a:cubicBezTo>
                    <a:pt x="1586" y="556"/>
                    <a:pt x="1587" y="558"/>
                    <a:pt x="1588" y="560"/>
                  </a:cubicBezTo>
                  <a:cubicBezTo>
                    <a:pt x="1589" y="562"/>
                    <a:pt x="1590" y="564"/>
                    <a:pt x="1591" y="566"/>
                  </a:cubicBezTo>
                  <a:cubicBezTo>
                    <a:pt x="1592" y="568"/>
                    <a:pt x="1593" y="570"/>
                    <a:pt x="1594" y="572"/>
                  </a:cubicBezTo>
                  <a:cubicBezTo>
                    <a:pt x="1595" y="574"/>
                    <a:pt x="1596" y="576"/>
                    <a:pt x="1598" y="578"/>
                  </a:cubicBezTo>
                  <a:cubicBezTo>
                    <a:pt x="1598" y="580"/>
                    <a:pt x="1600" y="582"/>
                    <a:pt x="1601" y="584"/>
                  </a:cubicBezTo>
                  <a:cubicBezTo>
                    <a:pt x="1602" y="586"/>
                    <a:pt x="1603" y="588"/>
                    <a:pt x="1604" y="590"/>
                  </a:cubicBezTo>
                  <a:cubicBezTo>
                    <a:pt x="1605" y="592"/>
                    <a:pt x="1606" y="594"/>
                    <a:pt x="1607" y="596"/>
                  </a:cubicBezTo>
                  <a:cubicBezTo>
                    <a:pt x="1608" y="597"/>
                    <a:pt x="1609" y="599"/>
                    <a:pt x="1610" y="601"/>
                  </a:cubicBezTo>
                  <a:cubicBezTo>
                    <a:pt x="1611" y="603"/>
                    <a:pt x="1612" y="605"/>
                    <a:pt x="1613" y="607"/>
                  </a:cubicBezTo>
                  <a:cubicBezTo>
                    <a:pt x="1614" y="609"/>
                    <a:pt x="1615" y="610"/>
                    <a:pt x="1617" y="612"/>
                  </a:cubicBezTo>
                  <a:cubicBezTo>
                    <a:pt x="1618" y="614"/>
                    <a:pt x="1619" y="616"/>
                    <a:pt x="1620" y="618"/>
                  </a:cubicBezTo>
                  <a:cubicBezTo>
                    <a:pt x="1621" y="619"/>
                    <a:pt x="1622" y="621"/>
                    <a:pt x="1623" y="623"/>
                  </a:cubicBezTo>
                  <a:cubicBezTo>
                    <a:pt x="1624" y="625"/>
                    <a:pt x="1625" y="626"/>
                    <a:pt x="1626" y="628"/>
                  </a:cubicBezTo>
                  <a:cubicBezTo>
                    <a:pt x="1627" y="630"/>
                    <a:pt x="1628" y="631"/>
                    <a:pt x="1629" y="633"/>
                  </a:cubicBezTo>
                  <a:cubicBezTo>
                    <a:pt x="1630" y="635"/>
                    <a:pt x="1631" y="636"/>
                    <a:pt x="1632" y="638"/>
                  </a:cubicBezTo>
                  <a:cubicBezTo>
                    <a:pt x="1634" y="640"/>
                    <a:pt x="1635" y="641"/>
                    <a:pt x="1636" y="643"/>
                  </a:cubicBezTo>
                  <a:cubicBezTo>
                    <a:pt x="1637" y="644"/>
                    <a:pt x="1638" y="646"/>
                    <a:pt x="1639" y="648"/>
                  </a:cubicBezTo>
                  <a:cubicBezTo>
                    <a:pt x="1640" y="649"/>
                    <a:pt x="1641" y="651"/>
                    <a:pt x="1642" y="652"/>
                  </a:cubicBezTo>
                  <a:cubicBezTo>
                    <a:pt x="1643" y="654"/>
                    <a:pt x="1644" y="655"/>
                    <a:pt x="1645" y="657"/>
                  </a:cubicBezTo>
                  <a:cubicBezTo>
                    <a:pt x="1646" y="658"/>
                    <a:pt x="1647" y="660"/>
                    <a:pt x="1648" y="661"/>
                  </a:cubicBezTo>
                  <a:cubicBezTo>
                    <a:pt x="1649" y="663"/>
                    <a:pt x="1651" y="664"/>
                    <a:pt x="1652" y="665"/>
                  </a:cubicBezTo>
                  <a:cubicBezTo>
                    <a:pt x="1652" y="667"/>
                    <a:pt x="1654" y="668"/>
                    <a:pt x="1655" y="670"/>
                  </a:cubicBezTo>
                  <a:cubicBezTo>
                    <a:pt x="1656" y="671"/>
                    <a:pt x="1657" y="672"/>
                    <a:pt x="1658" y="674"/>
                  </a:cubicBezTo>
                  <a:cubicBezTo>
                    <a:pt x="1659" y="675"/>
                    <a:pt x="1660" y="676"/>
                    <a:pt x="1661" y="678"/>
                  </a:cubicBezTo>
                  <a:cubicBezTo>
                    <a:pt x="1662" y="679"/>
                    <a:pt x="1663" y="680"/>
                    <a:pt x="1664" y="682"/>
                  </a:cubicBezTo>
                  <a:cubicBezTo>
                    <a:pt x="1665" y="683"/>
                    <a:pt x="1666" y="684"/>
                    <a:pt x="1667" y="685"/>
                  </a:cubicBezTo>
                  <a:cubicBezTo>
                    <a:pt x="1669" y="686"/>
                    <a:pt x="1669" y="688"/>
                    <a:pt x="1671" y="689"/>
                  </a:cubicBezTo>
                  <a:cubicBezTo>
                    <a:pt x="1672" y="690"/>
                    <a:pt x="1673" y="691"/>
                    <a:pt x="1674" y="692"/>
                  </a:cubicBezTo>
                  <a:cubicBezTo>
                    <a:pt x="1675" y="693"/>
                    <a:pt x="1676" y="694"/>
                    <a:pt x="1677" y="695"/>
                  </a:cubicBezTo>
                  <a:cubicBezTo>
                    <a:pt x="1678" y="696"/>
                    <a:pt x="1679" y="697"/>
                    <a:pt x="1680" y="699"/>
                  </a:cubicBezTo>
                  <a:cubicBezTo>
                    <a:pt x="1681" y="699"/>
                    <a:pt x="1682" y="701"/>
                    <a:pt x="1683" y="701"/>
                  </a:cubicBezTo>
                  <a:cubicBezTo>
                    <a:pt x="1684" y="703"/>
                    <a:pt x="1685" y="703"/>
                    <a:pt x="1686" y="705"/>
                  </a:cubicBezTo>
                  <a:cubicBezTo>
                    <a:pt x="1688" y="705"/>
                    <a:pt x="1689" y="706"/>
                    <a:pt x="1690" y="707"/>
                  </a:cubicBezTo>
                  <a:cubicBezTo>
                    <a:pt x="1691" y="708"/>
                    <a:pt x="1692" y="709"/>
                    <a:pt x="1693" y="710"/>
                  </a:cubicBezTo>
                  <a:cubicBezTo>
                    <a:pt x="1694" y="711"/>
                    <a:pt x="1695" y="711"/>
                    <a:pt x="1696" y="712"/>
                  </a:cubicBezTo>
                  <a:cubicBezTo>
                    <a:pt x="1697" y="713"/>
                    <a:pt x="1698" y="714"/>
                    <a:pt x="1699" y="715"/>
                  </a:cubicBezTo>
                  <a:cubicBezTo>
                    <a:pt x="1700" y="715"/>
                    <a:pt x="1701" y="716"/>
                    <a:pt x="1702" y="717"/>
                  </a:cubicBezTo>
                  <a:cubicBezTo>
                    <a:pt x="1703" y="718"/>
                    <a:pt x="1705" y="718"/>
                    <a:pt x="1706" y="719"/>
                  </a:cubicBezTo>
                  <a:cubicBezTo>
                    <a:pt x="1707" y="720"/>
                    <a:pt x="1708" y="720"/>
                    <a:pt x="1709" y="721"/>
                  </a:cubicBezTo>
                  <a:cubicBezTo>
                    <a:pt x="1710" y="721"/>
                    <a:pt x="1711" y="722"/>
                    <a:pt x="1712" y="723"/>
                  </a:cubicBezTo>
                  <a:cubicBezTo>
                    <a:pt x="1713" y="723"/>
                    <a:pt x="1714" y="724"/>
                    <a:pt x="1715" y="724"/>
                  </a:cubicBezTo>
                  <a:cubicBezTo>
                    <a:pt x="1716" y="725"/>
                    <a:pt x="1717" y="725"/>
                    <a:pt x="1718" y="726"/>
                  </a:cubicBezTo>
                  <a:cubicBezTo>
                    <a:pt x="1719" y="726"/>
                    <a:pt x="1720" y="727"/>
                    <a:pt x="1722" y="727"/>
                  </a:cubicBezTo>
                  <a:cubicBezTo>
                    <a:pt x="1723" y="728"/>
                    <a:pt x="1724" y="728"/>
                    <a:pt x="1725" y="728"/>
                  </a:cubicBezTo>
                  <a:cubicBezTo>
                    <a:pt x="1726" y="729"/>
                    <a:pt x="1727" y="729"/>
                    <a:pt x="1728" y="729"/>
                  </a:cubicBezTo>
                  <a:cubicBezTo>
                    <a:pt x="1729" y="730"/>
                    <a:pt x="1730" y="730"/>
                    <a:pt x="1731" y="730"/>
                  </a:cubicBezTo>
                  <a:cubicBezTo>
                    <a:pt x="1732" y="731"/>
                    <a:pt x="1733" y="731"/>
                    <a:pt x="1734" y="731"/>
                  </a:cubicBezTo>
                  <a:cubicBezTo>
                    <a:pt x="1735" y="731"/>
                    <a:pt x="1736" y="731"/>
                    <a:pt x="1737" y="732"/>
                  </a:cubicBezTo>
                  <a:cubicBezTo>
                    <a:pt x="1739" y="732"/>
                    <a:pt x="1740" y="732"/>
                    <a:pt x="1741" y="732"/>
                  </a:cubicBezTo>
                  <a:cubicBezTo>
                    <a:pt x="1742" y="732"/>
                    <a:pt x="1743" y="732"/>
                    <a:pt x="1744" y="732"/>
                  </a:cubicBezTo>
                  <a:cubicBezTo>
                    <a:pt x="1745" y="733"/>
                    <a:pt x="1746" y="733"/>
                    <a:pt x="1747" y="733"/>
                  </a:cubicBezTo>
                  <a:cubicBezTo>
                    <a:pt x="1748" y="733"/>
                    <a:pt x="1749" y="733"/>
                    <a:pt x="1750" y="733"/>
                  </a:cubicBezTo>
                  <a:cubicBezTo>
                    <a:pt x="1751" y="733"/>
                    <a:pt x="1752" y="733"/>
                    <a:pt x="1753" y="733"/>
                  </a:cubicBezTo>
                  <a:cubicBezTo>
                    <a:pt x="1754" y="733"/>
                    <a:pt x="1756" y="732"/>
                    <a:pt x="1757" y="732"/>
                  </a:cubicBezTo>
                  <a:cubicBezTo>
                    <a:pt x="1758" y="732"/>
                    <a:pt x="1759" y="732"/>
                    <a:pt x="1760" y="732"/>
                  </a:cubicBezTo>
                  <a:cubicBezTo>
                    <a:pt x="1761" y="732"/>
                    <a:pt x="1762" y="731"/>
                    <a:pt x="1763" y="731"/>
                  </a:cubicBezTo>
                  <a:cubicBezTo>
                    <a:pt x="1764" y="731"/>
                    <a:pt x="1765" y="731"/>
                    <a:pt x="1766" y="731"/>
                  </a:cubicBezTo>
                  <a:cubicBezTo>
                    <a:pt x="1767" y="730"/>
                    <a:pt x="1768" y="730"/>
                    <a:pt x="1769" y="730"/>
                  </a:cubicBezTo>
                  <a:cubicBezTo>
                    <a:pt x="1770" y="730"/>
                    <a:pt x="1771" y="729"/>
                    <a:pt x="1773" y="729"/>
                  </a:cubicBezTo>
                  <a:cubicBezTo>
                    <a:pt x="1773" y="729"/>
                    <a:pt x="1775" y="728"/>
                    <a:pt x="1776" y="728"/>
                  </a:cubicBezTo>
                  <a:cubicBezTo>
                    <a:pt x="1777" y="727"/>
                    <a:pt x="1778" y="727"/>
                    <a:pt x="1779" y="726"/>
                  </a:cubicBezTo>
                  <a:cubicBezTo>
                    <a:pt x="1780" y="726"/>
                    <a:pt x="1781" y="726"/>
                    <a:pt x="1782" y="725"/>
                  </a:cubicBezTo>
                  <a:cubicBezTo>
                    <a:pt x="1783" y="725"/>
                    <a:pt x="1784" y="724"/>
                    <a:pt x="1785" y="724"/>
                  </a:cubicBezTo>
                  <a:cubicBezTo>
                    <a:pt x="1786" y="723"/>
                    <a:pt x="1787" y="722"/>
                    <a:pt x="1788" y="722"/>
                  </a:cubicBezTo>
                  <a:cubicBezTo>
                    <a:pt x="1790" y="721"/>
                    <a:pt x="1790" y="721"/>
                    <a:pt x="1791" y="720"/>
                  </a:cubicBezTo>
                  <a:cubicBezTo>
                    <a:pt x="1793" y="719"/>
                    <a:pt x="1794" y="719"/>
                    <a:pt x="1795" y="718"/>
                  </a:cubicBezTo>
                  <a:cubicBezTo>
                    <a:pt x="1796" y="717"/>
                    <a:pt x="1797" y="717"/>
                    <a:pt x="1798" y="716"/>
                  </a:cubicBezTo>
                  <a:cubicBezTo>
                    <a:pt x="1799" y="715"/>
                    <a:pt x="1800" y="714"/>
                    <a:pt x="1801" y="714"/>
                  </a:cubicBezTo>
                  <a:cubicBezTo>
                    <a:pt x="1802" y="713"/>
                    <a:pt x="1803" y="712"/>
                    <a:pt x="1804" y="711"/>
                  </a:cubicBezTo>
                  <a:cubicBezTo>
                    <a:pt x="1805" y="710"/>
                    <a:pt x="1806" y="710"/>
                    <a:pt x="1807" y="709"/>
                  </a:cubicBezTo>
                  <a:cubicBezTo>
                    <a:pt x="1808" y="708"/>
                    <a:pt x="1810" y="707"/>
                    <a:pt x="1811" y="706"/>
                  </a:cubicBezTo>
                  <a:cubicBezTo>
                    <a:pt x="1812" y="705"/>
                    <a:pt x="1813" y="704"/>
                    <a:pt x="1814" y="703"/>
                  </a:cubicBezTo>
                  <a:cubicBezTo>
                    <a:pt x="1815" y="702"/>
                    <a:pt x="1816" y="701"/>
                    <a:pt x="1817" y="700"/>
                  </a:cubicBezTo>
                  <a:cubicBezTo>
                    <a:pt x="1818" y="699"/>
                    <a:pt x="1819" y="698"/>
                    <a:pt x="1820" y="697"/>
                  </a:cubicBezTo>
                  <a:cubicBezTo>
                    <a:pt x="1821" y="696"/>
                    <a:pt x="1822" y="695"/>
                    <a:pt x="1823" y="694"/>
                  </a:cubicBezTo>
                  <a:cubicBezTo>
                    <a:pt x="1824" y="693"/>
                    <a:pt x="1825" y="692"/>
                    <a:pt x="1827" y="691"/>
                  </a:cubicBezTo>
                  <a:cubicBezTo>
                    <a:pt x="1828" y="689"/>
                    <a:pt x="1829" y="688"/>
                    <a:pt x="1830" y="687"/>
                  </a:cubicBezTo>
                  <a:cubicBezTo>
                    <a:pt x="1831" y="686"/>
                    <a:pt x="1832" y="685"/>
                    <a:pt x="1833" y="684"/>
                  </a:cubicBezTo>
                  <a:cubicBezTo>
                    <a:pt x="1834" y="682"/>
                    <a:pt x="1835" y="681"/>
                    <a:pt x="1836" y="680"/>
                  </a:cubicBezTo>
                  <a:cubicBezTo>
                    <a:pt x="1837" y="678"/>
                    <a:pt x="1838" y="677"/>
                    <a:pt x="1839" y="676"/>
                  </a:cubicBezTo>
                  <a:cubicBezTo>
                    <a:pt x="1840" y="675"/>
                    <a:pt x="1841" y="673"/>
                    <a:pt x="1842" y="672"/>
                  </a:cubicBezTo>
                  <a:cubicBezTo>
                    <a:pt x="1844" y="671"/>
                    <a:pt x="1844" y="669"/>
                    <a:pt x="1846" y="668"/>
                  </a:cubicBezTo>
                  <a:cubicBezTo>
                    <a:pt x="1847" y="667"/>
                    <a:pt x="1848" y="665"/>
                    <a:pt x="1849" y="664"/>
                  </a:cubicBezTo>
                  <a:cubicBezTo>
                    <a:pt x="1850" y="662"/>
                    <a:pt x="1851" y="661"/>
                    <a:pt x="1852" y="659"/>
                  </a:cubicBezTo>
                  <a:cubicBezTo>
                    <a:pt x="1853" y="658"/>
                    <a:pt x="1854" y="656"/>
                    <a:pt x="1855" y="655"/>
                  </a:cubicBezTo>
                  <a:cubicBezTo>
                    <a:pt x="1856" y="653"/>
                    <a:pt x="1857" y="652"/>
                    <a:pt x="1858" y="650"/>
                  </a:cubicBezTo>
                  <a:cubicBezTo>
                    <a:pt x="1859" y="649"/>
                    <a:pt x="1861" y="647"/>
                    <a:pt x="1861" y="646"/>
                  </a:cubicBezTo>
                  <a:cubicBezTo>
                    <a:pt x="1863" y="644"/>
                    <a:pt x="1864" y="642"/>
                    <a:pt x="1865" y="641"/>
                  </a:cubicBezTo>
                  <a:cubicBezTo>
                    <a:pt x="1866" y="639"/>
                    <a:pt x="1867" y="638"/>
                    <a:pt x="1868" y="636"/>
                  </a:cubicBezTo>
                  <a:cubicBezTo>
                    <a:pt x="1869" y="634"/>
                    <a:pt x="1870" y="632"/>
                    <a:pt x="1871" y="631"/>
                  </a:cubicBezTo>
                  <a:cubicBezTo>
                    <a:pt x="1872" y="629"/>
                    <a:pt x="1873" y="627"/>
                    <a:pt x="1874" y="626"/>
                  </a:cubicBezTo>
                  <a:cubicBezTo>
                    <a:pt x="1875" y="624"/>
                    <a:pt x="1876" y="622"/>
                    <a:pt x="1877" y="621"/>
                  </a:cubicBezTo>
                  <a:cubicBezTo>
                    <a:pt x="1878" y="619"/>
                    <a:pt x="1880" y="617"/>
                    <a:pt x="1881" y="615"/>
                  </a:cubicBezTo>
                  <a:cubicBezTo>
                    <a:pt x="1882" y="613"/>
                    <a:pt x="1883" y="612"/>
                    <a:pt x="1884" y="610"/>
                  </a:cubicBezTo>
                  <a:cubicBezTo>
                    <a:pt x="1885" y="608"/>
                    <a:pt x="1886" y="606"/>
                    <a:pt x="1887" y="604"/>
                  </a:cubicBezTo>
                  <a:cubicBezTo>
                    <a:pt x="1888" y="602"/>
                    <a:pt x="1889" y="600"/>
                    <a:pt x="1890" y="599"/>
                  </a:cubicBezTo>
                  <a:cubicBezTo>
                    <a:pt x="1891" y="597"/>
                    <a:pt x="1892" y="595"/>
                    <a:pt x="1893" y="593"/>
                  </a:cubicBezTo>
                  <a:cubicBezTo>
                    <a:pt x="1894" y="591"/>
                    <a:pt x="1895" y="589"/>
                    <a:pt x="1897" y="587"/>
                  </a:cubicBezTo>
                  <a:cubicBezTo>
                    <a:pt x="1898" y="585"/>
                    <a:pt x="1899" y="583"/>
                    <a:pt x="1900" y="581"/>
                  </a:cubicBezTo>
                  <a:cubicBezTo>
                    <a:pt x="1901" y="579"/>
                    <a:pt x="1902" y="577"/>
                    <a:pt x="1903" y="575"/>
                  </a:cubicBezTo>
                  <a:cubicBezTo>
                    <a:pt x="1904" y="573"/>
                    <a:pt x="1905" y="571"/>
                    <a:pt x="1906" y="569"/>
                  </a:cubicBezTo>
                  <a:cubicBezTo>
                    <a:pt x="1907" y="567"/>
                    <a:pt x="1908" y="565"/>
                    <a:pt x="1909" y="563"/>
                  </a:cubicBezTo>
                  <a:cubicBezTo>
                    <a:pt x="1910" y="561"/>
                    <a:pt x="1911" y="559"/>
                    <a:pt x="1912" y="557"/>
                  </a:cubicBezTo>
                  <a:cubicBezTo>
                    <a:pt x="1914" y="555"/>
                    <a:pt x="1915" y="553"/>
                    <a:pt x="1916" y="550"/>
                  </a:cubicBezTo>
                  <a:cubicBezTo>
                    <a:pt x="1917" y="548"/>
                    <a:pt x="1918" y="546"/>
                    <a:pt x="1919" y="544"/>
                  </a:cubicBezTo>
                  <a:cubicBezTo>
                    <a:pt x="1920" y="542"/>
                    <a:pt x="1921" y="540"/>
                    <a:pt x="1922" y="538"/>
                  </a:cubicBezTo>
                  <a:cubicBezTo>
                    <a:pt x="1923" y="536"/>
                    <a:pt x="1924" y="533"/>
                    <a:pt x="1925" y="531"/>
                  </a:cubicBezTo>
                  <a:cubicBezTo>
                    <a:pt x="1926" y="529"/>
                    <a:pt x="1927" y="527"/>
                    <a:pt x="1928" y="525"/>
                  </a:cubicBezTo>
                  <a:cubicBezTo>
                    <a:pt x="1929" y="522"/>
                    <a:pt x="1931" y="520"/>
                    <a:pt x="1932" y="518"/>
                  </a:cubicBezTo>
                  <a:cubicBezTo>
                    <a:pt x="1932" y="516"/>
                    <a:pt x="1934" y="514"/>
                    <a:pt x="1935" y="511"/>
                  </a:cubicBezTo>
                  <a:cubicBezTo>
                    <a:pt x="1936" y="509"/>
                    <a:pt x="1937" y="507"/>
                    <a:pt x="1938" y="504"/>
                  </a:cubicBezTo>
                  <a:cubicBezTo>
                    <a:pt x="1939" y="502"/>
                    <a:pt x="1940" y="500"/>
                    <a:pt x="1941" y="498"/>
                  </a:cubicBezTo>
                  <a:cubicBezTo>
                    <a:pt x="1942" y="495"/>
                    <a:pt x="1943" y="493"/>
                    <a:pt x="1944" y="491"/>
                  </a:cubicBezTo>
                  <a:cubicBezTo>
                    <a:pt x="1945" y="489"/>
                    <a:pt x="1946" y="486"/>
                    <a:pt x="1948" y="484"/>
                  </a:cubicBezTo>
                  <a:cubicBezTo>
                    <a:pt x="1949" y="482"/>
                    <a:pt x="1949" y="479"/>
                    <a:pt x="1951" y="477"/>
                  </a:cubicBezTo>
                  <a:cubicBezTo>
                    <a:pt x="1952" y="475"/>
                    <a:pt x="1953" y="472"/>
                    <a:pt x="1954" y="470"/>
                  </a:cubicBezTo>
                  <a:cubicBezTo>
                    <a:pt x="1955" y="468"/>
                    <a:pt x="1956" y="465"/>
                    <a:pt x="1957" y="463"/>
                  </a:cubicBezTo>
                  <a:cubicBezTo>
                    <a:pt x="1958" y="461"/>
                    <a:pt x="1959" y="458"/>
                    <a:pt x="1960" y="456"/>
                  </a:cubicBezTo>
                  <a:cubicBezTo>
                    <a:pt x="1961" y="454"/>
                    <a:pt x="1962" y="451"/>
                    <a:pt x="1963" y="449"/>
                  </a:cubicBezTo>
                  <a:cubicBezTo>
                    <a:pt x="1964" y="446"/>
                    <a:pt x="1965" y="444"/>
                    <a:pt x="1966" y="442"/>
                  </a:cubicBezTo>
                  <a:cubicBezTo>
                    <a:pt x="1968" y="439"/>
                    <a:pt x="1969" y="437"/>
                    <a:pt x="1970" y="434"/>
                  </a:cubicBezTo>
                  <a:cubicBezTo>
                    <a:pt x="1971" y="432"/>
                    <a:pt x="1972" y="430"/>
                    <a:pt x="1973" y="427"/>
                  </a:cubicBezTo>
                  <a:cubicBezTo>
                    <a:pt x="1974" y="425"/>
                    <a:pt x="1975" y="422"/>
                    <a:pt x="1976" y="420"/>
                  </a:cubicBezTo>
                  <a:cubicBezTo>
                    <a:pt x="1977" y="418"/>
                    <a:pt x="1978" y="415"/>
                    <a:pt x="1979" y="413"/>
                  </a:cubicBezTo>
                  <a:cubicBezTo>
                    <a:pt x="1980" y="410"/>
                    <a:pt x="1981" y="408"/>
                    <a:pt x="1982" y="405"/>
                  </a:cubicBezTo>
                  <a:cubicBezTo>
                    <a:pt x="1983" y="403"/>
                    <a:pt x="1985" y="401"/>
                    <a:pt x="1986" y="398"/>
                  </a:cubicBezTo>
                  <a:cubicBezTo>
                    <a:pt x="1987" y="396"/>
                    <a:pt x="1988" y="393"/>
                    <a:pt x="1989" y="391"/>
                  </a:cubicBezTo>
                  <a:cubicBezTo>
                    <a:pt x="1990" y="388"/>
                    <a:pt x="1991" y="386"/>
                    <a:pt x="1992" y="384"/>
                  </a:cubicBezTo>
                  <a:cubicBezTo>
                    <a:pt x="1993" y="381"/>
                    <a:pt x="1994" y="379"/>
                    <a:pt x="1995" y="376"/>
                  </a:cubicBezTo>
                  <a:cubicBezTo>
                    <a:pt x="1996" y="374"/>
                    <a:pt x="1997" y="371"/>
                    <a:pt x="1998" y="369"/>
                  </a:cubicBezTo>
                </a:path>
              </a:pathLst>
            </a:custGeom>
            <a:ln w="38100"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5172634" y="5984365"/>
              <a:ext cx="3340797" cy="0"/>
            </a:xfrm>
            <a:prstGeom prst="line">
              <a:avLst/>
            </a:prstGeom>
            <a:ln w="28575">
              <a:solidFill>
                <a:schemeClr val="accent3"/>
              </a:solidFill>
              <a:headEnd type="none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5172634" y="4410635"/>
              <a:ext cx="0" cy="1573730"/>
            </a:xfrm>
            <a:prstGeom prst="line">
              <a:avLst/>
            </a:prstGeom>
            <a:ln w="28575">
              <a:solidFill>
                <a:schemeClr val="accent3"/>
              </a:solidFill>
              <a:headEnd type="none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/>
                <p:cNvSpPr/>
                <p:nvPr/>
              </p:nvSpPr>
              <p:spPr>
                <a:xfrm>
                  <a:off x="3924234" y="5363993"/>
                  <a:ext cx="124405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5B9BD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5B9BD5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5B9BD5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7" name="Rectangle 8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4234" y="5363993"/>
                  <a:ext cx="1244059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/>
                <p:cNvSpPr/>
                <p:nvPr/>
              </p:nvSpPr>
              <p:spPr>
                <a:xfrm>
                  <a:off x="3924234" y="4473465"/>
                  <a:ext cx="126041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i="1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8" name="Rectangle 8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4234" y="4473465"/>
                  <a:ext cx="1260410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2492" y="1169330"/>
            <a:ext cx="5005250" cy="2804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496" y="1263281"/>
            <a:ext cx="3307316" cy="2675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Goal:</a:t>
            </a:r>
            <a:r>
              <a:rPr lang="en-US" sz="2800" dirty="0"/>
              <a:t> solving</a:t>
            </a:r>
            <a:endParaRPr lang="en-US" sz="3200" dirty="0"/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i="1" dirty="0"/>
              <a:t> </a:t>
            </a:r>
            <a:r>
              <a:rPr lang="en-US" sz="2800" i="1" dirty="0" err="1">
                <a:solidFill>
                  <a:schemeClr val="accent1"/>
                </a:solidFill>
              </a:rPr>
              <a:t>r</a:t>
            </a:r>
            <a:r>
              <a:rPr lang="en-US" sz="2800" baseline="-25000" dirty="0" err="1">
                <a:solidFill>
                  <a:schemeClr val="accent1"/>
                </a:solidFill>
              </a:rPr>
              <a:t>min</a:t>
            </a:r>
            <a:r>
              <a:rPr lang="en-US" sz="2800" dirty="0"/>
              <a:t>, </a:t>
            </a:r>
            <a:r>
              <a:rPr lang="en-US" sz="2800" i="1" dirty="0" err="1">
                <a:solidFill>
                  <a:schemeClr val="accent2"/>
                </a:solidFill>
              </a:rPr>
              <a:t>r</a:t>
            </a:r>
            <a:r>
              <a:rPr lang="en-US" sz="2800" baseline="-25000" dirty="0" err="1">
                <a:solidFill>
                  <a:schemeClr val="accent2"/>
                </a:solidFill>
              </a:rPr>
              <a:t>max</a:t>
            </a:r>
            <a:r>
              <a:rPr lang="en-US" sz="2800" dirty="0"/>
              <a:t>, </a:t>
            </a:r>
            <a:r>
              <a:rPr lang="en-US" sz="2800" i="1" dirty="0">
                <a:solidFill>
                  <a:schemeClr val="accent6"/>
                </a:solidFill>
              </a:rPr>
              <a:t>s</a:t>
            </a:r>
            <a:r>
              <a:rPr lang="en-US" sz="2400" i="1" dirty="0">
                <a:solidFill>
                  <a:schemeClr val="accent6"/>
                </a:solidFill>
              </a:rPr>
              <a:t/>
            </a:r>
            <a:br>
              <a:rPr lang="en-US" sz="2400" i="1" dirty="0">
                <a:solidFill>
                  <a:schemeClr val="accent6"/>
                </a:solidFill>
              </a:rPr>
            </a:br>
            <a:r>
              <a:rPr lang="en-US" sz="2400" i="1" dirty="0">
                <a:solidFill>
                  <a:schemeClr val="accent6"/>
                </a:solidFill>
              </a:rPr>
              <a:t>	</a:t>
            </a:r>
            <a:r>
              <a:rPr lang="en-US" sz="2400" dirty="0"/>
              <a:t>for </a:t>
            </a:r>
            <a:r>
              <a:rPr lang="en-US" sz="2800" b="1" dirty="0"/>
              <a:t>all</a:t>
            </a:r>
            <a:r>
              <a:rPr lang="en-US" sz="2400" dirty="0"/>
              <a:t> fibers;</a:t>
            </a:r>
            <a:endParaRPr lang="en-US" sz="2400" i="1" dirty="0">
              <a:solidFill>
                <a:schemeClr val="accent6"/>
              </a:solidFill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i="1" dirty="0" err="1"/>
              <a:t>R</a:t>
            </a:r>
            <a:r>
              <a:rPr lang="en-US" sz="2800" i="1" baseline="-25000" dirty="0" err="1"/>
              <a:t>i</a:t>
            </a:r>
            <a:r>
              <a:rPr lang="en-US" sz="2800" dirty="0"/>
              <a:t>, </a:t>
            </a:r>
            <a:r>
              <a:rPr lang="el-GR" sz="2800" i="1" dirty="0"/>
              <a:t>θ</a:t>
            </a:r>
            <a:r>
              <a:rPr lang="en-US" sz="2800" i="1" baseline="-25000" dirty="0" err="1"/>
              <a:t>i</a:t>
            </a:r>
            <a:r>
              <a:rPr lang="en-US" sz="2800" dirty="0"/>
              <a:t> </a:t>
            </a:r>
            <a:r>
              <a:rPr lang="en-US" sz="2400" dirty="0"/>
              <a:t>(“phase”)</a:t>
            </a:r>
            <a:br>
              <a:rPr lang="en-US" sz="2400" dirty="0"/>
            </a:br>
            <a:r>
              <a:rPr lang="en-US" sz="2400" dirty="0"/>
              <a:t>	for </a:t>
            </a:r>
            <a:r>
              <a:rPr lang="en-US" sz="2800" b="1" dirty="0"/>
              <a:t>each</a:t>
            </a:r>
            <a:r>
              <a:rPr lang="en-US" sz="2400" dirty="0"/>
              <a:t> fiber </a:t>
            </a:r>
            <a:r>
              <a:rPr lang="en-US" sz="2800" i="1" dirty="0" err="1"/>
              <a:t>i</a:t>
            </a:r>
            <a:r>
              <a:rPr lang="en-US" sz="2400" dirty="0"/>
              <a:t>.</a:t>
            </a:r>
            <a:endParaRPr lang="en-US" sz="2400" i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671" y="4193520"/>
            <a:ext cx="4450257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Ideally:</a:t>
            </a:r>
          </a:p>
          <a:p>
            <a:pPr marL="514350" indent="-514350">
              <a:spcBef>
                <a:spcPts val="1000"/>
              </a:spcBef>
              <a:buFont typeface="+mj-lt"/>
              <a:buAutoNum type="arabicPeriod"/>
            </a:pPr>
            <a:r>
              <a:rPr lang="en-US" sz="2400" dirty="0"/>
              <a:t>Determine</a:t>
            </a:r>
            <a:r>
              <a:rPr lang="en-US" sz="2400" i="1" dirty="0">
                <a:solidFill>
                  <a:schemeClr val="accent1"/>
                </a:solidFill>
              </a:rPr>
              <a:t> </a:t>
            </a:r>
            <a:r>
              <a:rPr lang="en-US" sz="2400" i="1" dirty="0" err="1">
                <a:solidFill>
                  <a:schemeClr val="accent1"/>
                </a:solidFill>
              </a:rPr>
              <a:t>r</a:t>
            </a:r>
            <a:r>
              <a:rPr lang="en-US" sz="2400" baseline="-25000" dirty="0" err="1">
                <a:solidFill>
                  <a:schemeClr val="accent1"/>
                </a:solidFill>
              </a:rPr>
              <a:t>min</a:t>
            </a:r>
            <a:r>
              <a:rPr lang="en-US" sz="2400" dirty="0"/>
              <a:t>, </a:t>
            </a:r>
            <a:r>
              <a:rPr lang="en-US" sz="2400" i="1" dirty="0" err="1">
                <a:solidFill>
                  <a:schemeClr val="accent2"/>
                </a:solidFill>
              </a:rPr>
              <a:t>r</a:t>
            </a:r>
            <a:r>
              <a:rPr lang="en-US" sz="2400" baseline="-25000" dirty="0" err="1">
                <a:solidFill>
                  <a:schemeClr val="accent2"/>
                </a:solidFill>
              </a:rPr>
              <a:t>max</a:t>
            </a:r>
            <a:r>
              <a:rPr lang="en-US" sz="2400" dirty="0"/>
              <a:t>, </a:t>
            </a:r>
            <a:r>
              <a:rPr lang="en-US" sz="2400" i="1" dirty="0">
                <a:solidFill>
                  <a:schemeClr val="accent6"/>
                </a:solidFill>
              </a:rPr>
              <a:t>s </a:t>
            </a:r>
            <a:r>
              <a:rPr lang="en-US" sz="2400" dirty="0"/>
              <a:t>using</a:t>
            </a:r>
            <a:br>
              <a:rPr lang="en-US" sz="2400" dirty="0"/>
            </a:br>
            <a:r>
              <a:rPr lang="en-US" sz="2400" dirty="0"/>
              <a:t>any </a:t>
            </a:r>
            <a:r>
              <a:rPr lang="en-US" sz="2400" b="1" dirty="0"/>
              <a:t>single</a:t>
            </a:r>
            <a:r>
              <a:rPr lang="en-US" sz="2400" dirty="0"/>
              <a:t> fiber</a:t>
            </a:r>
          </a:p>
          <a:p>
            <a:pPr marL="514350" indent="-514350">
              <a:spcBef>
                <a:spcPts val="1000"/>
              </a:spcBef>
              <a:buFont typeface="+mj-lt"/>
              <a:buAutoNum type="arabicPeriod"/>
            </a:pPr>
            <a:r>
              <a:rPr lang="en-US" sz="2400" dirty="0"/>
              <a:t>Obtain 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i</a:t>
            </a:r>
            <a:r>
              <a:rPr lang="en-US" sz="2400" dirty="0"/>
              <a:t>, </a:t>
            </a:r>
            <a:r>
              <a:rPr lang="el-GR" sz="2400" i="1" dirty="0"/>
              <a:t>θ</a:t>
            </a:r>
            <a:r>
              <a:rPr lang="en-US" sz="2400" i="1" baseline="-25000" dirty="0" err="1"/>
              <a:t>i</a:t>
            </a:r>
            <a:r>
              <a:rPr lang="en-US" sz="2400" dirty="0"/>
              <a:t> for each fiber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01496" y="4118311"/>
            <a:ext cx="10546563" cy="2347046"/>
            <a:chOff x="501496" y="4118311"/>
            <a:chExt cx="10546563" cy="2347046"/>
          </a:xfrm>
        </p:grpSpPr>
        <p:sp>
          <p:nvSpPr>
            <p:cNvPr id="9" name="Rounded Rectangle 8"/>
            <p:cNvSpPr/>
            <p:nvPr/>
          </p:nvSpPr>
          <p:spPr>
            <a:xfrm>
              <a:off x="501496" y="4741325"/>
              <a:ext cx="4455432" cy="868165"/>
            </a:xfrm>
            <a:prstGeom prst="roundRect">
              <a:avLst/>
            </a:prstGeom>
            <a:solidFill>
              <a:srgbClr val="C00000">
                <a:alpha val="15000"/>
              </a:srgb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1371" y="4811795"/>
              <a:ext cx="735330" cy="73533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829438" y="4118311"/>
              <a:ext cx="316785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Measured fibers</a:t>
              </a:r>
              <a:r>
                <a:rPr lang="en-US" sz="2800" dirty="0"/>
                <a:t> </a:t>
              </a:r>
              <a:r>
                <a:rPr lang="en-US" sz="2000" dirty="0"/>
                <a:t>are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en-US" sz="2800" b="1" dirty="0">
                  <a:solidFill>
                    <a:srgbClr val="C00000"/>
                  </a:solidFill>
                </a:rPr>
                <a:t>short</a:t>
              </a:r>
              <a:r>
                <a:rPr lang="en-US" sz="2800" dirty="0"/>
                <a:t> </a:t>
              </a:r>
              <a:r>
                <a:rPr lang="en-US" sz="2000" dirty="0"/>
                <a:t>and</a:t>
              </a:r>
              <a:r>
                <a:rPr lang="en-US" sz="2800" dirty="0"/>
                <a:t> </a:t>
              </a:r>
              <a:r>
                <a:rPr lang="en-US" sz="2800" b="1" dirty="0">
                  <a:solidFill>
                    <a:srgbClr val="C00000"/>
                  </a:solidFill>
                </a:rPr>
                <a:t>irregular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8"/>
            <a:stretch/>
          </p:blipFill>
          <p:spPr>
            <a:xfrm>
              <a:off x="5921099" y="5155487"/>
              <a:ext cx="5126960" cy="130987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277923" y="5211813"/>
              <a:ext cx="26212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Measured regular fibers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45978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1.48148E-6 L -3.125E-6 -0.40093 " pathEditMode="relative" rAng="0" ptsTypes="AA">
                                          <p:cBhvr>
                                            <p:cTn id="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0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1.48148E-6 L -3.125E-6 -0.40093 " pathEditMode="relative" rAng="0" ptsTypes="AA">
                                          <p:cBhvr>
                                            <p:cTn id="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0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449284" y="4119225"/>
            <a:ext cx="7092064" cy="2311641"/>
          </a:xfrm>
          <a:prstGeom prst="roundRect">
            <a:avLst>
              <a:gd name="adj" fmla="val 978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Fiber Migration Fitting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26250" y="1519527"/>
            <a:ext cx="2634199" cy="3342405"/>
            <a:chOff x="9126250" y="1519527"/>
            <a:chExt cx="2634199" cy="3342405"/>
          </a:xfrm>
        </p:grpSpPr>
        <p:sp>
          <p:nvSpPr>
            <p:cNvPr id="7" name="Rounded Rectangle 6"/>
            <p:cNvSpPr/>
            <p:nvPr/>
          </p:nvSpPr>
          <p:spPr>
            <a:xfrm>
              <a:off x="9126250" y="1519527"/>
              <a:ext cx="2634199" cy="3342405"/>
            </a:xfrm>
            <a:prstGeom prst="roundRect">
              <a:avLst>
                <a:gd name="adj" fmla="val 1092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219298" y="1626498"/>
              <a:ext cx="24481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Fiber-level </a:t>
              </a:r>
              <a:r>
                <a:rPr lang="en-US" sz="2000" b="1" i="1" dirty="0" err="1"/>
                <a:t>params</a:t>
              </a:r>
              <a:endParaRPr lang="en-US" sz="2000" b="1" i="1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026" y="2153045"/>
            <a:ext cx="2129371" cy="11124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3452" r="3075"/>
          <a:stretch/>
        </p:blipFill>
        <p:spPr>
          <a:xfrm>
            <a:off x="9379026" y="3535742"/>
            <a:ext cx="2129371" cy="1114088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9326083" y="3482202"/>
            <a:ext cx="2234527" cy="12211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492" y="1169330"/>
            <a:ext cx="5005250" cy="2804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496" y="1263281"/>
            <a:ext cx="3307316" cy="2675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Goal:</a:t>
            </a:r>
            <a:r>
              <a:rPr lang="en-US" sz="2800" dirty="0"/>
              <a:t> solving</a:t>
            </a:r>
            <a:endParaRPr lang="en-US" sz="3200" dirty="0"/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i="1" dirty="0"/>
              <a:t> </a:t>
            </a:r>
            <a:r>
              <a:rPr lang="en-US" sz="2800" i="1" dirty="0" err="1">
                <a:solidFill>
                  <a:schemeClr val="accent1"/>
                </a:solidFill>
              </a:rPr>
              <a:t>r</a:t>
            </a:r>
            <a:r>
              <a:rPr lang="en-US" sz="2800" baseline="-25000" dirty="0" err="1">
                <a:solidFill>
                  <a:schemeClr val="accent1"/>
                </a:solidFill>
              </a:rPr>
              <a:t>min</a:t>
            </a:r>
            <a:r>
              <a:rPr lang="en-US" sz="2800" dirty="0"/>
              <a:t>, </a:t>
            </a:r>
            <a:r>
              <a:rPr lang="en-US" sz="2800" i="1" dirty="0" err="1">
                <a:solidFill>
                  <a:schemeClr val="accent2"/>
                </a:solidFill>
              </a:rPr>
              <a:t>r</a:t>
            </a:r>
            <a:r>
              <a:rPr lang="en-US" sz="2800" baseline="-25000" dirty="0" err="1">
                <a:solidFill>
                  <a:schemeClr val="accent2"/>
                </a:solidFill>
              </a:rPr>
              <a:t>max</a:t>
            </a:r>
            <a:r>
              <a:rPr lang="en-US" sz="2800" dirty="0"/>
              <a:t>, </a:t>
            </a:r>
            <a:r>
              <a:rPr lang="en-US" sz="2800" i="1" dirty="0">
                <a:solidFill>
                  <a:schemeClr val="accent6"/>
                </a:solidFill>
              </a:rPr>
              <a:t>s</a:t>
            </a:r>
            <a:r>
              <a:rPr lang="en-US" sz="2400" i="1" dirty="0">
                <a:solidFill>
                  <a:schemeClr val="accent6"/>
                </a:solidFill>
              </a:rPr>
              <a:t/>
            </a:r>
            <a:br>
              <a:rPr lang="en-US" sz="2400" i="1" dirty="0">
                <a:solidFill>
                  <a:schemeClr val="accent6"/>
                </a:solidFill>
              </a:rPr>
            </a:br>
            <a:r>
              <a:rPr lang="en-US" sz="2400" i="1" dirty="0">
                <a:solidFill>
                  <a:schemeClr val="accent6"/>
                </a:solidFill>
              </a:rPr>
              <a:t>	</a:t>
            </a:r>
            <a:r>
              <a:rPr lang="en-US" sz="2400" dirty="0"/>
              <a:t>for </a:t>
            </a:r>
            <a:r>
              <a:rPr lang="en-US" sz="2800" b="1" dirty="0"/>
              <a:t>all</a:t>
            </a:r>
            <a:r>
              <a:rPr lang="en-US" sz="2400" dirty="0"/>
              <a:t> fibers;</a:t>
            </a:r>
            <a:endParaRPr lang="en-US" sz="2400" i="1" dirty="0">
              <a:solidFill>
                <a:schemeClr val="accent6"/>
              </a:solidFill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i="1" dirty="0" err="1"/>
              <a:t>R</a:t>
            </a:r>
            <a:r>
              <a:rPr lang="en-US" sz="2800" i="1" baseline="-25000" dirty="0" err="1"/>
              <a:t>i</a:t>
            </a:r>
            <a:r>
              <a:rPr lang="en-US" sz="2800" dirty="0"/>
              <a:t>, </a:t>
            </a:r>
            <a:r>
              <a:rPr lang="el-GR" sz="2800" i="1" dirty="0"/>
              <a:t>θ</a:t>
            </a:r>
            <a:r>
              <a:rPr lang="en-US" sz="2800" i="1" baseline="-25000" dirty="0" err="1"/>
              <a:t>i</a:t>
            </a:r>
            <a:r>
              <a:rPr lang="en-US" sz="2800" dirty="0"/>
              <a:t> </a:t>
            </a:r>
            <a:r>
              <a:rPr lang="en-US" sz="2400" dirty="0"/>
              <a:t>(“phase”)</a:t>
            </a:r>
            <a:br>
              <a:rPr lang="en-US" sz="2400" dirty="0"/>
            </a:br>
            <a:r>
              <a:rPr lang="en-US" sz="2400" dirty="0"/>
              <a:t>	for </a:t>
            </a:r>
            <a:r>
              <a:rPr lang="en-US" sz="2800" b="1" dirty="0"/>
              <a:t>each</a:t>
            </a:r>
            <a:r>
              <a:rPr lang="en-US" sz="2400" dirty="0"/>
              <a:t> fiber </a:t>
            </a:r>
            <a:r>
              <a:rPr lang="en-US" sz="2800" i="1" dirty="0" err="1"/>
              <a:t>i</a:t>
            </a:r>
            <a:r>
              <a:rPr lang="en-US" sz="2400" dirty="0"/>
              <a:t>.</a:t>
            </a:r>
            <a:endParaRPr lang="en-US" sz="2400" i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671" y="4193520"/>
            <a:ext cx="53992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Our solution:</a:t>
            </a:r>
            <a:br>
              <a:rPr lang="en-US" sz="2800" b="1" dirty="0"/>
            </a:br>
            <a:r>
              <a:rPr lang="en-US" sz="2800" dirty="0"/>
              <a:t>optimizing  </a:t>
            </a:r>
            <a:r>
              <a:rPr lang="en-US" sz="2400" i="1" dirty="0" err="1">
                <a:solidFill>
                  <a:schemeClr val="accent1"/>
                </a:solidFill>
              </a:rPr>
              <a:t>r</a:t>
            </a:r>
            <a:r>
              <a:rPr lang="en-US" sz="2400" baseline="-25000" dirty="0" err="1">
                <a:solidFill>
                  <a:schemeClr val="accent1"/>
                </a:solidFill>
              </a:rPr>
              <a:t>min</a:t>
            </a:r>
            <a:r>
              <a:rPr lang="en-US" sz="2400" dirty="0"/>
              <a:t>, </a:t>
            </a:r>
            <a:r>
              <a:rPr lang="en-US" sz="2400" i="1" dirty="0" err="1">
                <a:solidFill>
                  <a:schemeClr val="accent2"/>
                </a:solidFill>
              </a:rPr>
              <a:t>r</a:t>
            </a:r>
            <a:r>
              <a:rPr lang="en-US" sz="2400" baseline="-25000" dirty="0" err="1">
                <a:solidFill>
                  <a:schemeClr val="accent2"/>
                </a:solidFill>
              </a:rPr>
              <a:t>max</a:t>
            </a:r>
            <a:r>
              <a:rPr lang="en-US" sz="2400" dirty="0"/>
              <a:t>, </a:t>
            </a:r>
            <a:r>
              <a:rPr lang="en-US" sz="2400" i="1" dirty="0">
                <a:solidFill>
                  <a:schemeClr val="accent6"/>
                </a:solidFill>
              </a:rPr>
              <a:t>s</a:t>
            </a:r>
            <a:r>
              <a:rPr lang="en-US" sz="2400" dirty="0"/>
              <a:t>,</a:t>
            </a:r>
            <a:r>
              <a:rPr lang="en-US" sz="2400" i="1" dirty="0">
                <a:solidFill>
                  <a:schemeClr val="accent6"/>
                </a:solidFill>
              </a:rPr>
              <a:t> 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i</a:t>
            </a:r>
            <a:r>
              <a:rPr lang="en-US" sz="2400" dirty="0"/>
              <a:t>, </a:t>
            </a:r>
            <a:r>
              <a:rPr lang="el-GR" sz="2400" i="1" dirty="0"/>
              <a:t>θ</a:t>
            </a:r>
            <a:r>
              <a:rPr lang="en-US" sz="2400" i="1" baseline="-25000" dirty="0" err="1"/>
              <a:t>i</a:t>
            </a:r>
            <a:r>
              <a:rPr lang="en-US" sz="2400" dirty="0"/>
              <a:t>  jointly:</a:t>
            </a:r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98" y="5238590"/>
            <a:ext cx="6558807" cy="100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071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Fiber Migration Fitting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26250" y="1519527"/>
            <a:ext cx="2634199" cy="3342405"/>
            <a:chOff x="9126250" y="1519527"/>
            <a:chExt cx="2634199" cy="3342405"/>
          </a:xfrm>
        </p:grpSpPr>
        <p:sp>
          <p:nvSpPr>
            <p:cNvPr id="7" name="Rounded Rectangle 6"/>
            <p:cNvSpPr/>
            <p:nvPr/>
          </p:nvSpPr>
          <p:spPr>
            <a:xfrm>
              <a:off x="9126250" y="1519527"/>
              <a:ext cx="2634199" cy="3342405"/>
            </a:xfrm>
            <a:prstGeom prst="roundRect">
              <a:avLst>
                <a:gd name="adj" fmla="val 1092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219298" y="1626498"/>
              <a:ext cx="24481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Fiber-level </a:t>
              </a:r>
              <a:r>
                <a:rPr lang="en-US" sz="2000" b="1" i="1" dirty="0" err="1"/>
                <a:t>params</a:t>
              </a:r>
              <a:endParaRPr lang="en-US" sz="2000" b="1" i="1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026" y="2153045"/>
            <a:ext cx="2129371" cy="11124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452" r="3075"/>
          <a:stretch/>
        </p:blipFill>
        <p:spPr>
          <a:xfrm>
            <a:off x="9379026" y="3535742"/>
            <a:ext cx="2129371" cy="1114088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9326083" y="3482202"/>
            <a:ext cx="2234527" cy="12211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06671" y="4193520"/>
            <a:ext cx="6806134" cy="2048846"/>
            <a:chOff x="506671" y="4193520"/>
            <a:chExt cx="6806134" cy="2048846"/>
          </a:xfrm>
        </p:grpSpPr>
        <p:sp>
          <p:nvSpPr>
            <p:cNvPr id="6" name="TextBox 5"/>
            <p:cNvSpPr txBox="1"/>
            <p:nvPr/>
          </p:nvSpPr>
          <p:spPr>
            <a:xfrm>
              <a:off x="506671" y="4193520"/>
              <a:ext cx="539923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Our solution:</a:t>
              </a:r>
              <a:br>
                <a:rPr lang="en-US" sz="2800" b="1" dirty="0"/>
              </a:br>
              <a:r>
                <a:rPr lang="en-US" sz="2800" dirty="0"/>
                <a:t>optimizing  </a:t>
              </a:r>
              <a:r>
                <a:rPr lang="en-US" sz="2400" i="1" dirty="0" err="1">
                  <a:solidFill>
                    <a:schemeClr val="accent1"/>
                  </a:solidFill>
                </a:rPr>
                <a:t>r</a:t>
              </a:r>
              <a:r>
                <a:rPr lang="en-US" sz="2400" baseline="-25000" dirty="0" err="1">
                  <a:solidFill>
                    <a:schemeClr val="accent1"/>
                  </a:solidFill>
                </a:rPr>
                <a:t>min</a:t>
              </a:r>
              <a:r>
                <a:rPr lang="en-US" sz="2400" dirty="0"/>
                <a:t>, </a:t>
              </a:r>
              <a:r>
                <a:rPr lang="en-US" sz="2400" i="1" dirty="0" err="1">
                  <a:solidFill>
                    <a:schemeClr val="accent2"/>
                  </a:solidFill>
                </a:rPr>
                <a:t>r</a:t>
              </a:r>
              <a:r>
                <a:rPr lang="en-US" sz="2400" baseline="-25000" dirty="0" err="1">
                  <a:solidFill>
                    <a:schemeClr val="accent2"/>
                  </a:solidFill>
                </a:rPr>
                <a:t>max</a:t>
              </a:r>
              <a:r>
                <a:rPr lang="en-US" sz="2400" dirty="0"/>
                <a:t>, </a:t>
              </a:r>
              <a:r>
                <a:rPr lang="en-US" sz="2400" i="1" dirty="0">
                  <a:solidFill>
                    <a:schemeClr val="accent6"/>
                  </a:solidFill>
                </a:rPr>
                <a:t>s</a:t>
              </a:r>
              <a:r>
                <a:rPr lang="en-US" sz="2400" dirty="0"/>
                <a:t>,</a:t>
              </a:r>
              <a:r>
                <a:rPr lang="en-US" sz="2400" i="1" dirty="0">
                  <a:solidFill>
                    <a:schemeClr val="accent6"/>
                  </a:solidFill>
                </a:rPr>
                <a:t> </a:t>
              </a:r>
              <a:r>
                <a:rPr lang="en-US" sz="2400" i="1" dirty="0" err="1"/>
                <a:t>R</a:t>
              </a:r>
              <a:r>
                <a:rPr lang="en-US" sz="2400" i="1" baseline="-25000" dirty="0" err="1"/>
                <a:t>i</a:t>
              </a:r>
              <a:r>
                <a:rPr lang="en-US" sz="2400" dirty="0"/>
                <a:t>, </a:t>
              </a:r>
              <a:r>
                <a:rPr lang="el-GR" sz="2400" i="1" dirty="0"/>
                <a:t>θ</a:t>
              </a:r>
              <a:r>
                <a:rPr lang="en-US" sz="2400" i="1" baseline="-25000" dirty="0" err="1"/>
                <a:t>i</a:t>
              </a:r>
              <a:r>
                <a:rPr lang="en-US" sz="2400" dirty="0"/>
                <a:t>  jointly: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998" y="5238590"/>
              <a:ext cx="6558807" cy="1003776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1330689" y="1713516"/>
            <a:ext cx="53992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Our solution:</a:t>
            </a:r>
            <a:br>
              <a:rPr lang="en-US" sz="2800" b="1" dirty="0"/>
            </a:br>
            <a:r>
              <a:rPr lang="en-US" sz="2800" dirty="0"/>
              <a:t>optimizing  </a:t>
            </a:r>
            <a:r>
              <a:rPr lang="en-US" sz="2400" i="1" dirty="0" err="1">
                <a:solidFill>
                  <a:schemeClr val="accent1"/>
                </a:solidFill>
              </a:rPr>
              <a:t>r</a:t>
            </a:r>
            <a:r>
              <a:rPr lang="en-US" sz="2400" baseline="-25000" dirty="0" err="1">
                <a:solidFill>
                  <a:schemeClr val="accent1"/>
                </a:solidFill>
              </a:rPr>
              <a:t>min</a:t>
            </a:r>
            <a:r>
              <a:rPr lang="en-US" sz="2400" dirty="0"/>
              <a:t>, </a:t>
            </a:r>
            <a:r>
              <a:rPr lang="en-US" sz="2400" i="1" dirty="0" err="1">
                <a:solidFill>
                  <a:schemeClr val="accent2"/>
                </a:solidFill>
              </a:rPr>
              <a:t>r</a:t>
            </a:r>
            <a:r>
              <a:rPr lang="en-US" sz="2400" baseline="-25000" dirty="0" err="1">
                <a:solidFill>
                  <a:schemeClr val="accent2"/>
                </a:solidFill>
              </a:rPr>
              <a:t>max</a:t>
            </a:r>
            <a:r>
              <a:rPr lang="en-US" sz="2400" dirty="0"/>
              <a:t>, </a:t>
            </a:r>
            <a:r>
              <a:rPr lang="en-US" sz="2400" i="1" dirty="0">
                <a:solidFill>
                  <a:schemeClr val="accent6"/>
                </a:solidFill>
              </a:rPr>
              <a:t>s</a:t>
            </a:r>
            <a:r>
              <a:rPr lang="en-US" sz="2400" dirty="0"/>
              <a:t>,</a:t>
            </a:r>
            <a:r>
              <a:rPr lang="en-US" sz="2400" i="1" dirty="0">
                <a:solidFill>
                  <a:schemeClr val="accent6"/>
                </a:solidFill>
              </a:rPr>
              <a:t> 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i</a:t>
            </a:r>
            <a:r>
              <a:rPr lang="en-US" sz="2400" dirty="0"/>
              <a:t>, </a:t>
            </a:r>
            <a:r>
              <a:rPr lang="el-GR" sz="2400" i="1" dirty="0"/>
              <a:t>θ</a:t>
            </a:r>
            <a:r>
              <a:rPr lang="en-US" sz="2400" i="1" baseline="-25000" dirty="0" err="1"/>
              <a:t>i</a:t>
            </a:r>
            <a:r>
              <a:rPr lang="en-US" sz="2400" dirty="0"/>
              <a:t>  jointly: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27405" y="2667624"/>
            <a:ext cx="5177481" cy="1788630"/>
            <a:chOff x="3027405" y="2700974"/>
            <a:chExt cx="5177481" cy="1754187"/>
          </a:xfrm>
        </p:grpSpPr>
        <p:sp>
          <p:nvSpPr>
            <p:cNvPr id="3" name="Rounded Rectangle 2"/>
            <p:cNvSpPr/>
            <p:nvPr/>
          </p:nvSpPr>
          <p:spPr>
            <a:xfrm>
              <a:off x="3027405" y="2700974"/>
              <a:ext cx="5177481" cy="1350109"/>
            </a:xfrm>
            <a:prstGeom prst="roundRect">
              <a:avLst>
                <a:gd name="adj" fmla="val 1029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81814" y="4055051"/>
              <a:ext cx="30686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Total </a:t>
              </a:r>
              <a:r>
                <a:rPr lang="en-US" sz="2000" dirty="0"/>
                <a:t>reconstruction error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76519" y="2926081"/>
            <a:ext cx="4319752" cy="1118160"/>
            <a:chOff x="3676519" y="2926081"/>
            <a:chExt cx="4319752" cy="1118160"/>
          </a:xfrm>
        </p:grpSpPr>
        <p:sp>
          <p:nvSpPr>
            <p:cNvPr id="31" name="Rounded Rectangle 30"/>
            <p:cNvSpPr/>
            <p:nvPr/>
          </p:nvSpPr>
          <p:spPr>
            <a:xfrm>
              <a:off x="3676519" y="2926081"/>
              <a:ext cx="4319752" cy="744132"/>
            </a:xfrm>
            <a:prstGeom prst="roundRect">
              <a:avLst>
                <a:gd name="adj" fmla="val 10294"/>
              </a:avLst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37239" y="3674909"/>
              <a:ext cx="3198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Per-fiber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 reconstruction error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63789" y="1132027"/>
            <a:ext cx="5072221" cy="2362787"/>
            <a:chOff x="3763789" y="1132027"/>
            <a:chExt cx="5072221" cy="2362787"/>
          </a:xfrm>
        </p:grpSpPr>
        <p:sp>
          <p:nvSpPr>
            <p:cNvPr id="34" name="Rounded Rectangle 33"/>
            <p:cNvSpPr/>
            <p:nvPr/>
          </p:nvSpPr>
          <p:spPr>
            <a:xfrm>
              <a:off x="3859399" y="1132027"/>
              <a:ext cx="4881004" cy="78087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6835928" y="1961230"/>
              <a:ext cx="0" cy="1047564"/>
            </a:xfrm>
            <a:prstGeom prst="straightConnector1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  <a:tailEnd type="triangle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10"/>
            <p:cNvSpPr/>
            <p:nvPr/>
          </p:nvSpPr>
          <p:spPr>
            <a:xfrm>
              <a:off x="4439569" y="3008792"/>
              <a:ext cx="3507330" cy="48602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763789" y="1171608"/>
              <a:ext cx="50722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L2</a:t>
              </a: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difference between</a:t>
              </a:r>
              <a:b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input</a:t>
              </a: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(polyline) &amp; </a:t>
              </a:r>
              <a:r>
                <a: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generated</a:t>
              </a: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(helix) fibers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16" y="2758586"/>
            <a:ext cx="6558807" cy="100377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303103" y="4647186"/>
            <a:ext cx="4618572" cy="1870409"/>
            <a:chOff x="6604256" y="5147627"/>
            <a:chExt cx="4618572" cy="1870409"/>
          </a:xfrm>
        </p:grpSpPr>
        <p:sp>
          <p:nvSpPr>
            <p:cNvPr id="33" name="TextBox 32"/>
            <p:cNvSpPr txBox="1"/>
            <p:nvPr/>
          </p:nvSpPr>
          <p:spPr>
            <a:xfrm>
              <a:off x="6604256" y="5147627"/>
              <a:ext cx="461857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</a:rPr>
                <a:t>Challenging</a:t>
              </a:r>
              <a:r>
                <a:rPr lang="en-US" sz="2800" b="1" dirty="0"/>
                <a:t> </a:t>
              </a:r>
              <a:r>
                <a:rPr lang="en-US" sz="2400" dirty="0"/>
                <a:t>optimization with</a:t>
              </a:r>
              <a:br>
                <a:rPr lang="en-US" sz="2400" dirty="0"/>
              </a:br>
              <a:r>
                <a:rPr lang="en-US" sz="2800" dirty="0"/>
                <a:t>2</a:t>
              </a:r>
              <a:r>
                <a:rPr lang="en-US" sz="2800" i="1" dirty="0"/>
                <a:t>m</a:t>
              </a:r>
              <a:r>
                <a:rPr lang="en-US" sz="2800" dirty="0"/>
                <a:t> + 3</a:t>
              </a:r>
              <a:r>
                <a:rPr lang="en-US" sz="2400" dirty="0"/>
                <a:t> unknowns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7969683" y="6067588"/>
              <a:ext cx="0" cy="26554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729603" y="6340928"/>
              <a:ext cx="248016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# of fibers</a:t>
              </a:r>
              <a:br>
                <a:rPr lang="en-US" sz="2000" dirty="0"/>
              </a:br>
              <a:r>
                <a:rPr lang="en-US" dirty="0"/>
                <a:t>(normally in hundreds)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85643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6758 -0.3618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18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Fiber Migration Fitting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26250" y="1519527"/>
            <a:ext cx="2634199" cy="3342405"/>
            <a:chOff x="9126250" y="1519527"/>
            <a:chExt cx="2634199" cy="3342405"/>
          </a:xfrm>
        </p:grpSpPr>
        <p:sp>
          <p:nvSpPr>
            <p:cNvPr id="7" name="Rounded Rectangle 6"/>
            <p:cNvSpPr/>
            <p:nvPr/>
          </p:nvSpPr>
          <p:spPr>
            <a:xfrm>
              <a:off x="9126250" y="1519527"/>
              <a:ext cx="2634199" cy="3342405"/>
            </a:xfrm>
            <a:prstGeom prst="roundRect">
              <a:avLst>
                <a:gd name="adj" fmla="val 1092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219298" y="1626498"/>
              <a:ext cx="24481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Fiber-level </a:t>
              </a:r>
              <a:r>
                <a:rPr lang="en-US" sz="2000" b="1" i="1" dirty="0" err="1"/>
                <a:t>params</a:t>
              </a:r>
              <a:endParaRPr lang="en-US" sz="2000" b="1" i="1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026" y="2153045"/>
            <a:ext cx="2129371" cy="11124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3452" r="3075"/>
          <a:stretch/>
        </p:blipFill>
        <p:spPr>
          <a:xfrm>
            <a:off x="9379026" y="3535742"/>
            <a:ext cx="2129371" cy="1114088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9326083" y="3482202"/>
            <a:ext cx="2234527" cy="12211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30689" y="1713516"/>
            <a:ext cx="53992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Our solution:</a:t>
            </a:r>
            <a:br>
              <a:rPr lang="en-US" sz="2800" b="1" dirty="0"/>
            </a:br>
            <a:r>
              <a:rPr lang="en-US" sz="2800" dirty="0"/>
              <a:t>optimizing  </a:t>
            </a:r>
            <a:r>
              <a:rPr lang="en-US" sz="2400" i="1" dirty="0" err="1">
                <a:solidFill>
                  <a:schemeClr val="accent1"/>
                </a:solidFill>
              </a:rPr>
              <a:t>r</a:t>
            </a:r>
            <a:r>
              <a:rPr lang="en-US" sz="2400" baseline="-25000" dirty="0" err="1">
                <a:solidFill>
                  <a:schemeClr val="accent1"/>
                </a:solidFill>
              </a:rPr>
              <a:t>min</a:t>
            </a:r>
            <a:r>
              <a:rPr lang="en-US" sz="2400" dirty="0"/>
              <a:t>, </a:t>
            </a:r>
            <a:r>
              <a:rPr lang="en-US" sz="2400" i="1" dirty="0" err="1">
                <a:solidFill>
                  <a:schemeClr val="accent2"/>
                </a:solidFill>
              </a:rPr>
              <a:t>r</a:t>
            </a:r>
            <a:r>
              <a:rPr lang="en-US" sz="2400" baseline="-25000" dirty="0" err="1">
                <a:solidFill>
                  <a:schemeClr val="accent2"/>
                </a:solidFill>
              </a:rPr>
              <a:t>max</a:t>
            </a:r>
            <a:r>
              <a:rPr lang="en-US" sz="2400" dirty="0"/>
              <a:t>, </a:t>
            </a:r>
            <a:r>
              <a:rPr lang="en-US" sz="2400" i="1" dirty="0">
                <a:solidFill>
                  <a:schemeClr val="accent6"/>
                </a:solidFill>
              </a:rPr>
              <a:t>s</a:t>
            </a:r>
            <a:r>
              <a:rPr lang="en-US" sz="2400" dirty="0"/>
              <a:t>,</a:t>
            </a:r>
            <a:r>
              <a:rPr lang="en-US" sz="2400" i="1" dirty="0">
                <a:solidFill>
                  <a:schemeClr val="accent6"/>
                </a:solidFill>
              </a:rPr>
              <a:t> 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i</a:t>
            </a:r>
            <a:r>
              <a:rPr lang="en-US" sz="2400" dirty="0"/>
              <a:t>, </a:t>
            </a:r>
            <a:r>
              <a:rPr lang="el-GR" sz="2400" i="1" dirty="0"/>
              <a:t>θ</a:t>
            </a:r>
            <a:r>
              <a:rPr lang="en-US" sz="2400" i="1" baseline="-25000" dirty="0" err="1"/>
              <a:t>i</a:t>
            </a:r>
            <a:r>
              <a:rPr lang="en-US" sz="2400" dirty="0"/>
              <a:t>  jointly: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27405" y="2667624"/>
            <a:ext cx="5177481" cy="1788630"/>
            <a:chOff x="3027405" y="2700974"/>
            <a:chExt cx="5177481" cy="1754187"/>
          </a:xfrm>
        </p:grpSpPr>
        <p:sp>
          <p:nvSpPr>
            <p:cNvPr id="3" name="Rounded Rectangle 2"/>
            <p:cNvSpPr/>
            <p:nvPr/>
          </p:nvSpPr>
          <p:spPr>
            <a:xfrm>
              <a:off x="3027405" y="2700974"/>
              <a:ext cx="5177481" cy="1350109"/>
            </a:xfrm>
            <a:prstGeom prst="roundRect">
              <a:avLst>
                <a:gd name="adj" fmla="val 1029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81814" y="4055051"/>
              <a:ext cx="30686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Total </a:t>
              </a:r>
              <a:r>
                <a:rPr lang="en-US" sz="2000" dirty="0"/>
                <a:t>reconstruction error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76519" y="2926081"/>
            <a:ext cx="4319752" cy="1118160"/>
            <a:chOff x="3676519" y="2926081"/>
            <a:chExt cx="4319752" cy="1118160"/>
          </a:xfrm>
        </p:grpSpPr>
        <p:sp>
          <p:nvSpPr>
            <p:cNvPr id="31" name="Rounded Rectangle 30"/>
            <p:cNvSpPr/>
            <p:nvPr/>
          </p:nvSpPr>
          <p:spPr>
            <a:xfrm>
              <a:off x="3676519" y="2926081"/>
              <a:ext cx="4319752" cy="744132"/>
            </a:xfrm>
            <a:prstGeom prst="roundRect">
              <a:avLst>
                <a:gd name="adj" fmla="val 10294"/>
              </a:avLst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37239" y="3674909"/>
              <a:ext cx="3198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Per-fiber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 reconstruction error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63789" y="1132027"/>
            <a:ext cx="5072221" cy="2362787"/>
            <a:chOff x="3763789" y="1132027"/>
            <a:chExt cx="5072221" cy="2362787"/>
          </a:xfrm>
        </p:grpSpPr>
        <p:sp>
          <p:nvSpPr>
            <p:cNvPr id="34" name="Rounded Rectangle 33"/>
            <p:cNvSpPr/>
            <p:nvPr/>
          </p:nvSpPr>
          <p:spPr>
            <a:xfrm>
              <a:off x="3859399" y="1132027"/>
              <a:ext cx="4881004" cy="78087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6835928" y="1961230"/>
              <a:ext cx="0" cy="1047564"/>
            </a:xfrm>
            <a:prstGeom prst="straightConnector1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  <a:tailEnd type="triangle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10"/>
            <p:cNvSpPr/>
            <p:nvPr/>
          </p:nvSpPr>
          <p:spPr>
            <a:xfrm>
              <a:off x="4439569" y="3008792"/>
              <a:ext cx="3507330" cy="48602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763789" y="1171608"/>
              <a:ext cx="50722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L2</a:t>
              </a: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difference between</a:t>
              </a:r>
              <a:b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input</a:t>
              </a: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(polyline) &amp; </a:t>
              </a:r>
              <a:r>
                <a: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generated</a:t>
              </a: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(helix) fibers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16" y="2758586"/>
            <a:ext cx="6558807" cy="100377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89941" y="4703369"/>
            <a:ext cx="64524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We solve this optimization by</a:t>
            </a:r>
            <a:br>
              <a:rPr lang="en-US" sz="2400" dirty="0"/>
            </a:br>
            <a:r>
              <a:rPr lang="en-US" sz="2800" b="1" dirty="0"/>
              <a:t>discretizing</a:t>
            </a:r>
            <a:r>
              <a:rPr lang="en-US" sz="2400" dirty="0"/>
              <a:t> </a:t>
            </a:r>
            <a:r>
              <a:rPr lang="en-US" sz="2400" i="1" dirty="0" err="1">
                <a:solidFill>
                  <a:schemeClr val="accent1"/>
                </a:solidFill>
              </a:rPr>
              <a:t>r</a:t>
            </a:r>
            <a:r>
              <a:rPr lang="en-US" sz="2400" baseline="-25000" dirty="0" err="1">
                <a:solidFill>
                  <a:schemeClr val="accent1"/>
                </a:solidFill>
              </a:rPr>
              <a:t>min</a:t>
            </a:r>
            <a:r>
              <a:rPr lang="en-US" sz="2400" dirty="0"/>
              <a:t>, </a:t>
            </a:r>
            <a:r>
              <a:rPr lang="en-US" sz="2400" i="1" dirty="0" err="1">
                <a:solidFill>
                  <a:schemeClr val="accent2"/>
                </a:solidFill>
              </a:rPr>
              <a:t>r</a:t>
            </a:r>
            <a:r>
              <a:rPr lang="en-US" sz="2400" baseline="-25000" dirty="0" err="1">
                <a:solidFill>
                  <a:schemeClr val="accent2"/>
                </a:solidFill>
              </a:rPr>
              <a:t>max</a:t>
            </a:r>
            <a:r>
              <a:rPr lang="en-US" sz="2400" dirty="0"/>
              <a:t>, </a:t>
            </a:r>
            <a:r>
              <a:rPr lang="en-US" sz="2400" i="1" dirty="0">
                <a:solidFill>
                  <a:schemeClr val="accent6"/>
                </a:solidFill>
              </a:rPr>
              <a:t>s</a:t>
            </a:r>
            <a:r>
              <a:rPr lang="en-US" sz="2400" dirty="0"/>
              <a:t> and</a:t>
            </a:r>
            <a:br>
              <a:rPr lang="en-US" sz="2400" dirty="0"/>
            </a:br>
            <a:r>
              <a:rPr lang="en-US" sz="2800" b="1" dirty="0"/>
              <a:t>independently </a:t>
            </a:r>
            <a:r>
              <a:rPr lang="en-US" sz="2400" dirty="0"/>
              <a:t>computing</a:t>
            </a:r>
            <a:r>
              <a:rPr lang="en-US" sz="2800" b="1" dirty="0"/>
              <a:t> </a:t>
            </a:r>
            <a:r>
              <a:rPr lang="en-US" sz="2400" dirty="0"/>
              <a:t>per-fiber errors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346803"/>
            <a:ext cx="12192000" cy="511199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See the paper for more details</a:t>
            </a:r>
            <a:endParaRPr lang="en-US" sz="2600" dirty="0">
              <a:solidFill>
                <a:schemeClr val="tx1">
                  <a:alpha val="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019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Fiber Distribution Fitting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26250" y="1519527"/>
            <a:ext cx="2634199" cy="3342405"/>
            <a:chOff x="9126250" y="1519527"/>
            <a:chExt cx="2634199" cy="3342405"/>
          </a:xfrm>
        </p:grpSpPr>
        <p:sp>
          <p:nvSpPr>
            <p:cNvPr id="7" name="Rounded Rectangle 6"/>
            <p:cNvSpPr/>
            <p:nvPr/>
          </p:nvSpPr>
          <p:spPr>
            <a:xfrm>
              <a:off x="9126250" y="1519527"/>
              <a:ext cx="2634199" cy="3342405"/>
            </a:xfrm>
            <a:prstGeom prst="roundRect">
              <a:avLst>
                <a:gd name="adj" fmla="val 1092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219298" y="1626498"/>
              <a:ext cx="24481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Fiber-level </a:t>
              </a:r>
              <a:r>
                <a:rPr lang="en-US" sz="2000" b="1" i="1" dirty="0" err="1"/>
                <a:t>params</a:t>
              </a:r>
              <a:endParaRPr lang="en-US" sz="2000" b="1" i="1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026" y="2153045"/>
            <a:ext cx="2129371" cy="11124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3452" r="3075"/>
          <a:stretch/>
        </p:blipFill>
        <p:spPr>
          <a:xfrm>
            <a:off x="9379026" y="3535742"/>
            <a:ext cx="2129371" cy="1114088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9326083" y="2098671"/>
            <a:ext cx="2234527" cy="12211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42" y="2396432"/>
            <a:ext cx="924608" cy="62462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01496" y="1263281"/>
            <a:ext cx="5787805" cy="1218182"/>
            <a:chOff x="501496" y="1263281"/>
            <a:chExt cx="5787805" cy="1218182"/>
          </a:xfrm>
        </p:grpSpPr>
        <p:sp>
          <p:nvSpPr>
            <p:cNvPr id="5" name="TextBox 4"/>
            <p:cNvSpPr txBox="1"/>
            <p:nvPr/>
          </p:nvSpPr>
          <p:spPr>
            <a:xfrm>
              <a:off x="501496" y="1263281"/>
              <a:ext cx="29193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/>
                <a:t>Fiber migration</a:t>
              </a:r>
              <a:r>
                <a:rPr lang="en-US" sz="2800" b="1" dirty="0"/>
                <a:t>:</a:t>
              </a:r>
              <a:endParaRPr lang="en-US" sz="2400" i="1" dirty="0">
                <a:solidFill>
                  <a:schemeClr val="accent6"/>
                </a:solidFill>
              </a:endParaRPr>
            </a:p>
          </p:txBody>
        </p:sp>
        <p:sp>
          <p:nvSpPr>
            <p:cNvPr id="9" name="Left Brace 8"/>
            <p:cNvSpPr/>
            <p:nvPr/>
          </p:nvSpPr>
          <p:spPr>
            <a:xfrm rot="16200000">
              <a:off x="4190232" y="1053863"/>
              <a:ext cx="179068" cy="1717324"/>
            </a:xfrm>
            <a:prstGeom prst="leftBrace">
              <a:avLst>
                <a:gd name="adj1" fmla="val 63167"/>
                <a:gd name="adj2" fmla="val 50000"/>
              </a:avLst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82111" y="2081353"/>
              <a:ext cx="15953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For all fibers</a:t>
              </a:r>
            </a:p>
          </p:txBody>
        </p:sp>
        <p:sp>
          <p:nvSpPr>
            <p:cNvPr id="22" name="Left Brace 21"/>
            <p:cNvSpPr/>
            <p:nvPr/>
          </p:nvSpPr>
          <p:spPr>
            <a:xfrm rot="16200000">
              <a:off x="5622484" y="1524645"/>
              <a:ext cx="166328" cy="788500"/>
            </a:xfrm>
            <a:prstGeom prst="leftBrace">
              <a:avLst>
                <a:gd name="adj1" fmla="val 63167"/>
                <a:gd name="adj2" fmla="val 50000"/>
              </a:avLst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21995" y="2081353"/>
              <a:ext cx="11673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Per-fiber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132207" y="2188611"/>
            <a:ext cx="2420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5B9BD5"/>
                </a:solidFill>
              </a:rPr>
              <a:t>r</a:t>
            </a:r>
            <a:r>
              <a:rPr lang="en-US" sz="2400" baseline="-25000" dirty="0" err="1">
                <a:solidFill>
                  <a:srgbClr val="5B9BD5"/>
                </a:solidFill>
              </a:rPr>
              <a:t>min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i="1" dirty="0" err="1">
                <a:solidFill>
                  <a:srgbClr val="ED7D31"/>
                </a:solidFill>
              </a:rPr>
              <a:t>r</a:t>
            </a:r>
            <a:r>
              <a:rPr lang="en-US" sz="2400" baseline="-25000" dirty="0" err="1">
                <a:solidFill>
                  <a:srgbClr val="ED7D31"/>
                </a:solidFill>
              </a:rPr>
              <a:t>max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i="1" dirty="0">
                <a:solidFill>
                  <a:srgbClr val="70AD47"/>
                </a:solidFill>
              </a:rPr>
              <a:t>s</a:t>
            </a:r>
            <a:r>
              <a:rPr lang="en-US" sz="2400" dirty="0">
                <a:solidFill>
                  <a:prstClr val="black"/>
                </a:solidFill>
              </a:rPr>
              <a:t>,</a:t>
            </a:r>
            <a:r>
              <a:rPr lang="en-US" sz="2400" i="1" dirty="0">
                <a:solidFill>
                  <a:srgbClr val="70AD47"/>
                </a:solidFill>
              </a:rPr>
              <a:t> </a:t>
            </a:r>
            <a:r>
              <a:rPr lang="en-US" sz="2400" i="1" dirty="0" err="1">
                <a:solidFill>
                  <a:prstClr val="black"/>
                </a:solidFill>
              </a:rPr>
              <a:t>R</a:t>
            </a:r>
            <a:r>
              <a:rPr lang="en-US" sz="2400" i="1" baseline="-25000" dirty="0" err="1">
                <a:solidFill>
                  <a:prstClr val="black"/>
                </a:solidFill>
              </a:rPr>
              <a:t>i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l-GR" sz="2400" i="1" dirty="0">
                <a:solidFill>
                  <a:prstClr val="black"/>
                </a:solidFill>
              </a:rPr>
              <a:t>θ</a:t>
            </a:r>
            <a:r>
              <a:rPr lang="en-US" sz="2400" i="1" baseline="-25000" dirty="0" err="1">
                <a:solidFill>
                  <a:prstClr val="black"/>
                </a:solidFill>
              </a:rPr>
              <a:t>i</a:t>
            </a:r>
            <a:endParaRPr lang="en-US" dirty="0"/>
          </a:p>
        </p:txBody>
      </p:sp>
      <p:pic>
        <p:nvPicPr>
          <p:cNvPr id="26" name="Picture 25" hidden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756" y="1177410"/>
            <a:ext cx="3106337" cy="78962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1494" y="2632201"/>
            <a:ext cx="609654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2800" b="1" dirty="0"/>
              <a:t>Cross-Sectional Fiber distribution</a:t>
            </a:r>
            <a:r>
              <a:rPr lang="en-US" sz="2800" b="1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1D probability density on 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i</a:t>
            </a:r>
            <a:endParaRPr lang="en-US" sz="2400" i="1" baseline="-25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Two distributional parameters</a:t>
            </a:r>
            <a:endParaRPr lang="en-US" sz="2400" i="1" baseline="-25000" dirty="0">
              <a:solidFill>
                <a:schemeClr val="accent6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1495" y="4348943"/>
            <a:ext cx="6792244" cy="1018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Input</a:t>
            </a:r>
            <a:r>
              <a:rPr lang="en-US" sz="2800" b="1" dirty="0"/>
              <a:t>: </a:t>
            </a:r>
            <a:r>
              <a:rPr lang="en-US" sz="2800" dirty="0"/>
              <a:t>     	     </a:t>
            </a:r>
            <a:r>
              <a:rPr lang="en-US" sz="2400" dirty="0"/>
              <a:t>for each fiber </a:t>
            </a:r>
            <a:r>
              <a:rPr lang="en-US" sz="2400" i="1" dirty="0"/>
              <a:t>i</a:t>
            </a:r>
            <a:endParaRPr lang="en-US" sz="2800" i="1" dirty="0"/>
          </a:p>
          <a:p>
            <a:pPr lvl="0">
              <a:spcBef>
                <a:spcPts val="500"/>
              </a:spcBef>
            </a:pPr>
            <a:r>
              <a:rPr lang="en-US" altLang="zh-CN" sz="2800" b="1" dirty="0">
                <a:solidFill>
                  <a:prstClr val="black"/>
                </a:solidFill>
              </a:rPr>
              <a:t>Output: 	</a:t>
            </a:r>
            <a:r>
              <a:rPr lang="en-US" sz="2400" dirty="0">
                <a:solidFill>
                  <a:prstClr val="black"/>
                </a:solidFill>
              </a:rPr>
              <a:t>two distributional parameter values</a:t>
            </a:r>
            <a:endParaRPr lang="en-US" sz="2400" i="1" baseline="-25000" dirty="0">
              <a:solidFill>
                <a:schemeClr val="accent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45803" y="1264367"/>
            <a:ext cx="497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</a:rPr>
              <a:t>R</a:t>
            </a:r>
            <a:r>
              <a:rPr lang="en-US" sz="2800" i="1" baseline="-25000" dirty="0" err="1">
                <a:solidFill>
                  <a:prstClr val="black"/>
                </a:solidFill>
              </a:rPr>
              <a:t>i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01494" y="5637543"/>
            <a:ext cx="8010526" cy="665922"/>
            <a:chOff x="501494" y="5637543"/>
            <a:chExt cx="8010526" cy="665922"/>
          </a:xfrm>
        </p:grpSpPr>
        <p:sp>
          <p:nvSpPr>
            <p:cNvPr id="24" name="Rounded Rectangle 23"/>
            <p:cNvSpPr/>
            <p:nvPr/>
          </p:nvSpPr>
          <p:spPr>
            <a:xfrm>
              <a:off x="501497" y="5637543"/>
              <a:ext cx="8010523" cy="665922"/>
            </a:xfrm>
            <a:prstGeom prst="roundRect">
              <a:avLst>
                <a:gd name="adj" fmla="val 9788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1494" y="5708894"/>
              <a:ext cx="80105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/>
                <a:t>Solution:	</a:t>
              </a:r>
              <a:r>
                <a:rPr lang="en-US" altLang="zh-CN" sz="2800" dirty="0"/>
                <a:t>maximum likelihood estimation (MLE)</a:t>
              </a:r>
              <a:endParaRPr lang="en-US" sz="2400" i="1" baseline="-2500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03634" y="1681030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(ready)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813735" y="3894085"/>
            <a:ext cx="5057959" cy="2739319"/>
            <a:chOff x="1609772" y="3984298"/>
            <a:chExt cx="5057959" cy="2739319"/>
          </a:xfrm>
        </p:grpSpPr>
        <p:pic>
          <p:nvPicPr>
            <p:cNvPr id="27" name="图片 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772" y="3984298"/>
              <a:ext cx="2642776" cy="2498691"/>
            </a:xfrm>
            <a:prstGeom prst="rect">
              <a:avLst/>
            </a:prstGeom>
          </p:spPr>
        </p:pic>
        <p:pic>
          <p:nvPicPr>
            <p:cNvPr id="29" name="图片 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981" y="3995745"/>
              <a:ext cx="2644750" cy="249869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38468" y="6323507"/>
              <a:ext cx="16818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Distribution 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558545" y="6320890"/>
              <a:ext cx="16818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Distribution 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01494" y="3814455"/>
            <a:ext cx="8010523" cy="1623212"/>
            <a:chOff x="501494" y="3814455"/>
            <a:chExt cx="8010523" cy="1623212"/>
          </a:xfrm>
        </p:grpSpPr>
        <p:sp>
          <p:nvSpPr>
            <p:cNvPr id="16" name="TextBox 15"/>
            <p:cNvSpPr txBox="1"/>
            <p:nvPr/>
          </p:nvSpPr>
          <p:spPr>
            <a:xfrm>
              <a:off x="5212716" y="3814455"/>
              <a:ext cx="32993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b="1" dirty="0">
                  <a:solidFill>
                    <a:schemeClr val="accent2"/>
                  </a:solidFill>
                </a:rPr>
                <a:t>Distribution fitting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01494" y="4353031"/>
              <a:ext cx="8010523" cy="1084636"/>
            </a:xfrm>
            <a:prstGeom prst="roundRect">
              <a:avLst>
                <a:gd name="adj" fmla="val 9788"/>
              </a:avLst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56714" y="4115864"/>
            <a:ext cx="2608952" cy="2156177"/>
            <a:chOff x="656714" y="4115864"/>
            <a:chExt cx="2608952" cy="215617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0337" y="4176364"/>
              <a:ext cx="2221706" cy="2095677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656714" y="4115864"/>
              <a:ext cx="2608952" cy="2136716"/>
            </a:xfrm>
            <a:prstGeom prst="roundRect">
              <a:avLst>
                <a:gd name="adj" fmla="val 8497"/>
              </a:avLst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19336899">
              <a:off x="1747014" y="5212243"/>
              <a:ext cx="1467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Fiber curve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14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0.0349 -0.1291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6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</p:cBhvr>
                                      <p:by x="122000" y="122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23919 0.45093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225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30" grpId="0"/>
      <p:bldP spid="31" grpId="0"/>
      <p:bldP spid="32" grpId="0"/>
      <p:bldP spid="32" grpId="1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Fiber-Level Fitting: Flyaway Fibers</a:t>
            </a:r>
          </a:p>
        </p:txBody>
      </p:sp>
      <p:grpSp>
        <p:nvGrpSpPr>
          <p:cNvPr id="19" name="Group 18" hidden="1"/>
          <p:cNvGrpSpPr/>
          <p:nvPr/>
        </p:nvGrpSpPr>
        <p:grpSpPr>
          <a:xfrm>
            <a:off x="3967583" y="5047758"/>
            <a:ext cx="4356726" cy="1113314"/>
            <a:chOff x="3967583" y="5047758"/>
            <a:chExt cx="4356726" cy="111331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/>
            <a:srcRect l="3452" r="3075"/>
            <a:stretch/>
          </p:blipFill>
          <p:spPr>
            <a:xfrm>
              <a:off x="3967583" y="5047758"/>
              <a:ext cx="2127876" cy="1113314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6433" y="5047758"/>
              <a:ext cx="2127876" cy="111164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217" y="5290184"/>
              <a:ext cx="924608" cy="62462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067" y="5290184"/>
              <a:ext cx="924608" cy="62462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19602" y="1034546"/>
            <a:ext cx="8342207" cy="3846880"/>
            <a:chOff x="219602" y="1034546"/>
            <a:chExt cx="8342207" cy="3846880"/>
          </a:xfrm>
        </p:grpSpPr>
        <p:grpSp>
          <p:nvGrpSpPr>
            <p:cNvPr id="55" name="Group 54"/>
            <p:cNvGrpSpPr/>
            <p:nvPr/>
          </p:nvGrpSpPr>
          <p:grpSpPr>
            <a:xfrm>
              <a:off x="219602" y="1034546"/>
              <a:ext cx="3387198" cy="3552093"/>
              <a:chOff x="219602" y="1034546"/>
              <a:chExt cx="3387198" cy="355209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602" y="2253018"/>
                <a:ext cx="3387198" cy="1442696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874717" y="3694087"/>
                <a:ext cx="2069797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/>
                  <a:t>All </a:t>
                </a:r>
                <a:r>
                  <a:rPr lang="en-US" sz="2800" dirty="0"/>
                  <a:t>fibers</a:t>
                </a:r>
                <a:br>
                  <a:rPr lang="en-US" sz="2800" dirty="0"/>
                </a:br>
                <a:r>
                  <a:rPr lang="en-US" sz="2400" dirty="0"/>
                  <a:t>in untied plies</a:t>
                </a: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677640" y="1034546"/>
                <a:ext cx="2467342" cy="763861"/>
                <a:chOff x="8577452" y="2518548"/>
                <a:chExt cx="2467342" cy="763861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8577452" y="2943855"/>
                  <a:ext cx="246734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/>
                    <a:t>Measured yarn geometry</a:t>
                  </a:r>
                </a:p>
              </p:txBody>
            </p:sp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822590" y="2518548"/>
                  <a:ext cx="1977075" cy="469749"/>
                </a:xfrm>
                <a:prstGeom prst="rect">
                  <a:avLst/>
                </a:prstGeom>
              </p:spPr>
            </p:pic>
          </p:grpSp>
          <p:sp>
            <p:nvSpPr>
              <p:cNvPr id="10" name="Left Arrow 9"/>
              <p:cNvSpPr/>
              <p:nvPr/>
            </p:nvSpPr>
            <p:spPr>
              <a:xfrm rot="5400000" flipH="1">
                <a:off x="1635824" y="1839381"/>
                <a:ext cx="547580" cy="577215"/>
              </a:xfrm>
              <a:prstGeom prst="leftArrow">
                <a:avLst/>
              </a:prstGeom>
              <a:gradFill>
                <a:gsLst>
                  <a:gs pos="0">
                    <a:schemeClr val="accent2">
                      <a:lumMod val="75000"/>
                      <a:alpha val="80000"/>
                    </a:schemeClr>
                  </a:gs>
                  <a:gs pos="100000">
                    <a:srgbClr val="EA6B14">
                      <a:alpha val="80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87669" y="1810654"/>
                <a:ext cx="9573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Ply-level</a:t>
                </a:r>
                <a:br>
                  <a:rPr lang="en-US" sz="1600" dirty="0"/>
                </a:br>
                <a:r>
                  <a:rPr lang="en-US" sz="1600" dirty="0"/>
                  <a:t>fitting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666584" y="2374201"/>
              <a:ext cx="72327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accent2"/>
                  </a:solidFill>
                </a:rPr>
                <a:t>=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38534" y="2374201"/>
              <a:ext cx="72327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accent2"/>
                  </a:solidFill>
                </a:rPr>
                <a:t>+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449643" y="2247576"/>
              <a:ext cx="3392607" cy="1982023"/>
              <a:chOff x="4449643" y="2247576"/>
              <a:chExt cx="3392607" cy="198202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9643" y="2247576"/>
                <a:ext cx="3392607" cy="848152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9643" y="2853084"/>
                <a:ext cx="3392607" cy="848152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4894642" y="3706379"/>
                <a:ext cx="25026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/>
                  <a:t>Regular </a:t>
                </a:r>
                <a:r>
                  <a:rPr lang="en-US" sz="2800" dirty="0"/>
                  <a:t>fibers</a:t>
                </a:r>
                <a:endParaRPr lang="en-US" sz="2400" dirty="0"/>
              </a:p>
            </p:txBody>
          </p:sp>
        </p:grpSp>
        <p:sp>
          <p:nvSpPr>
            <p:cNvPr id="40" name="Left Arrow 39"/>
            <p:cNvSpPr/>
            <p:nvPr/>
          </p:nvSpPr>
          <p:spPr>
            <a:xfrm rot="5400000" flipH="1">
              <a:off x="5874143" y="4259595"/>
              <a:ext cx="543604" cy="700057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026" y="2153045"/>
            <a:ext cx="2129371" cy="11124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3452" r="3075"/>
          <a:stretch/>
        </p:blipFill>
        <p:spPr>
          <a:xfrm>
            <a:off x="9379026" y="3535742"/>
            <a:ext cx="2129371" cy="1114088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219602" y="1034546"/>
            <a:ext cx="11680298" cy="5374332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42" y="3776728"/>
            <a:ext cx="924608" cy="6246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42" y="2396432"/>
            <a:ext cx="924608" cy="62462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523975" y="2247576"/>
            <a:ext cx="3375925" cy="3909658"/>
            <a:chOff x="8523975" y="2247576"/>
            <a:chExt cx="3375925" cy="390965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11498" y="5047758"/>
              <a:ext cx="2127876" cy="1109476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8523975" y="2247576"/>
              <a:ext cx="3375925" cy="1446511"/>
              <a:chOff x="8073608" y="2843568"/>
              <a:chExt cx="3621338" cy="155166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3608" y="2843568"/>
                <a:ext cx="3621338" cy="90533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3608" y="3489899"/>
                <a:ext cx="3621338" cy="905334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8993675" y="3706379"/>
              <a:ext cx="25635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Flyaway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  <p:sp>
          <p:nvSpPr>
            <p:cNvPr id="42" name="Left Arrow 41"/>
            <p:cNvSpPr/>
            <p:nvPr/>
          </p:nvSpPr>
          <p:spPr>
            <a:xfrm rot="5400000" flipH="1">
              <a:off x="10003631" y="4259594"/>
              <a:ext cx="543606" cy="700057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4632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-0.26094 0.42222 " pathEditMode="fixed" rAng="0" ptsTypes="AA">
                                      <p:cBhvr>
                                        <p:cTn id="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2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44349 0.22037 " pathEditMode="fixed" rAng="0" ptsTypes="AA">
                                      <p:cBhvr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11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-0.26068 0.42268 " pathEditMode="fixed" rAng="0" ptsTypes="AA">
                                      <p:cBhvr>
                                        <p:cTn id="1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211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-0.44401 0.22129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01" y="110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Flyaway Model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64160"/>
          <a:stretch/>
        </p:blipFill>
        <p:spPr>
          <a:xfrm>
            <a:off x="1721741" y="1190317"/>
            <a:ext cx="8748518" cy="1155834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868775" y="2296964"/>
            <a:ext cx="29770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No flyaway</a:t>
            </a:r>
          </a:p>
          <a:p>
            <a:pPr algn="ctr"/>
            <a:r>
              <a:rPr lang="en-US" sz="2000" dirty="0"/>
              <a:t>(procedurally generated)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006972" y="2296964"/>
            <a:ext cx="16754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Reference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000" dirty="0"/>
              <a:t>(measured)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721741" y="3584344"/>
            <a:ext cx="4245922" cy="1823265"/>
            <a:chOff x="1721741" y="3650520"/>
            <a:chExt cx="4245922" cy="18232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50011" r="51467" b="17313"/>
            <a:stretch/>
          </p:blipFill>
          <p:spPr>
            <a:xfrm>
              <a:off x="1721741" y="3650520"/>
              <a:ext cx="4245922" cy="1053824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1751821" y="4704344"/>
              <a:ext cx="41857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/>
                <a:t>Perlin</a:t>
              </a:r>
              <a:r>
                <a:rPr lang="en-US" sz="2400" b="1" dirty="0"/>
                <a:t>-noise based</a:t>
              </a:r>
              <a:r>
                <a:rPr lang="en-US" sz="2400" dirty="0"/>
                <a:t> </a:t>
              </a:r>
              <a:r>
                <a:rPr lang="en-US" sz="2400" dirty="0" err="1"/>
                <a:t>flyaways</a:t>
              </a:r>
              <a:endParaRPr lang="en-US" sz="2400" dirty="0"/>
            </a:p>
            <a:p>
              <a:pPr algn="ctr"/>
              <a:r>
                <a:rPr lang="en-US" sz="2000" dirty="0"/>
                <a:t>(procedurally generated)</a:t>
              </a:r>
              <a:endParaRPr lang="en-US" sz="2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44389" y="3584344"/>
            <a:ext cx="4225870" cy="1823265"/>
            <a:chOff x="6244389" y="3650520"/>
            <a:chExt cx="4225870" cy="18232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51696" t="50011" b="17313"/>
            <a:stretch/>
          </p:blipFill>
          <p:spPr>
            <a:xfrm>
              <a:off x="6244389" y="3650520"/>
              <a:ext cx="4225870" cy="1053824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6868774" y="4704344"/>
              <a:ext cx="297709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Our</a:t>
              </a:r>
              <a:r>
                <a:rPr lang="en-US" sz="2400" dirty="0"/>
                <a:t> flyaway model</a:t>
              </a:r>
            </a:p>
            <a:p>
              <a:pPr algn="ctr"/>
              <a:r>
                <a:rPr lang="en-US" sz="2000" dirty="0"/>
                <a:t>(procedurally generated)</a:t>
              </a:r>
              <a:endParaRPr lang="en-US" sz="2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80299" y="5552229"/>
            <a:ext cx="45288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Difficult</a:t>
            </a:r>
            <a:r>
              <a:rPr lang="en-US" sz="2400" dirty="0">
                <a:solidFill>
                  <a:srgbClr val="C00000"/>
                </a:solidFill>
              </a:rPr>
              <a:t> to fit with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Limited</a:t>
            </a:r>
            <a:r>
              <a:rPr lang="en-US" sz="2400" dirty="0">
                <a:solidFill>
                  <a:srgbClr val="C00000"/>
                </a:solidFill>
              </a:rPr>
              <a:t> representative power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3909" y="5552229"/>
            <a:ext cx="4326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/>
                </a:solidFill>
              </a:rPr>
              <a:t>Easy</a:t>
            </a:r>
            <a:r>
              <a:rPr lang="en-US" sz="2400" dirty="0">
                <a:solidFill>
                  <a:schemeClr val="accent6"/>
                </a:solidFill>
              </a:rPr>
              <a:t> to fit with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/>
                </a:solidFill>
              </a:rPr>
              <a:t>Better</a:t>
            </a:r>
            <a:r>
              <a:rPr lang="en-US" sz="2400" dirty="0">
                <a:solidFill>
                  <a:schemeClr val="accent6"/>
                </a:solidFill>
              </a:rPr>
              <a:t> representative power</a:t>
            </a:r>
          </a:p>
        </p:txBody>
      </p:sp>
    </p:spTree>
    <p:extLst>
      <p:ext uri="{BB962C8B-B14F-4D97-AF65-F5344CB8AC3E}">
        <p14:creationId xmlns:p14="http://schemas.microsoft.com/office/powerpoint/2010/main" val="2893012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Fiber-Level Fitting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19602" y="1034546"/>
            <a:ext cx="3387198" cy="3552093"/>
            <a:chOff x="219602" y="1034546"/>
            <a:chExt cx="3387198" cy="35520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602" y="2253018"/>
              <a:ext cx="3387198" cy="14426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74717" y="3694087"/>
              <a:ext cx="206979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All </a:t>
              </a:r>
              <a:r>
                <a:rPr lang="en-US" sz="2800" dirty="0"/>
                <a:t>fibers</a:t>
              </a:r>
              <a:br>
                <a:rPr lang="en-US" sz="2800" dirty="0"/>
              </a:br>
              <a:r>
                <a:rPr lang="en-US" sz="2400" dirty="0"/>
                <a:t>in untied plies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77640" y="1034546"/>
              <a:ext cx="2467342" cy="763861"/>
              <a:chOff x="8577452" y="2518548"/>
              <a:chExt cx="2467342" cy="76386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577452" y="2943855"/>
                <a:ext cx="24673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Measured yarn geometry</a:t>
                </a: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22590" y="2518548"/>
                <a:ext cx="1977075" cy="469749"/>
              </a:xfrm>
              <a:prstGeom prst="rect">
                <a:avLst/>
              </a:prstGeom>
            </p:spPr>
          </p:pic>
        </p:grpSp>
        <p:sp>
          <p:nvSpPr>
            <p:cNvPr id="10" name="Left Arrow 9"/>
            <p:cNvSpPr/>
            <p:nvPr/>
          </p:nvSpPr>
          <p:spPr>
            <a:xfrm rot="5400000" flipH="1">
              <a:off x="1635824" y="1839381"/>
              <a:ext cx="547580" cy="577215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7669" y="1810654"/>
              <a:ext cx="9573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Ply-level</a:t>
              </a:r>
              <a:br>
                <a:rPr lang="en-US" sz="1600" dirty="0"/>
              </a:br>
              <a:r>
                <a:rPr lang="en-US" sz="1600" dirty="0"/>
                <a:t>fitting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666584" y="2374201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</a:rPr>
              <a:t>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38534" y="2374201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</a:rPr>
              <a:t>+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449643" y="2247576"/>
            <a:ext cx="3392607" cy="1982023"/>
            <a:chOff x="4449643" y="2247576"/>
            <a:chExt cx="3392607" cy="198202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247576"/>
              <a:ext cx="3392607" cy="84815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853084"/>
              <a:ext cx="3392607" cy="8481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894642" y="3706379"/>
              <a:ext cx="25026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Regular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</p:grpSp>
      <p:sp>
        <p:nvSpPr>
          <p:cNvPr id="40" name="Left Arrow 39"/>
          <p:cNvSpPr/>
          <p:nvPr/>
        </p:nvSpPr>
        <p:spPr>
          <a:xfrm rot="5400000" flipH="1">
            <a:off x="5874143" y="4259595"/>
            <a:ext cx="543604" cy="700057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8523975" y="2247576"/>
            <a:ext cx="3375925" cy="2633850"/>
            <a:chOff x="8523975" y="2247576"/>
            <a:chExt cx="3375925" cy="2633850"/>
          </a:xfrm>
        </p:grpSpPr>
        <p:grpSp>
          <p:nvGrpSpPr>
            <p:cNvPr id="18" name="Group 17"/>
            <p:cNvGrpSpPr/>
            <p:nvPr/>
          </p:nvGrpSpPr>
          <p:grpSpPr>
            <a:xfrm>
              <a:off x="8523975" y="2247576"/>
              <a:ext cx="3375925" cy="1446511"/>
              <a:chOff x="8073608" y="2843568"/>
              <a:chExt cx="3621338" cy="155166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3608" y="2843568"/>
                <a:ext cx="3621338" cy="90533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3608" y="3489899"/>
                <a:ext cx="3621338" cy="905334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8993675" y="3706379"/>
              <a:ext cx="25635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Flyaway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  <p:sp>
          <p:nvSpPr>
            <p:cNvPr id="42" name="Left Arrow 41"/>
            <p:cNvSpPr/>
            <p:nvPr/>
          </p:nvSpPr>
          <p:spPr>
            <a:xfrm rot="5400000" flipH="1">
              <a:off x="10003631" y="4259594"/>
              <a:ext cx="543606" cy="700057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</p:grpSp>
      <p:sp>
        <p:nvSpPr>
          <p:cNvPr id="56" name="Rectangle 55"/>
          <p:cNvSpPr/>
          <p:nvPr/>
        </p:nvSpPr>
        <p:spPr>
          <a:xfrm>
            <a:off x="219602" y="1034546"/>
            <a:ext cx="11680298" cy="5374332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3967583" y="5047758"/>
            <a:ext cx="2127876" cy="1113314"/>
            <a:chOff x="3967583" y="5047758"/>
            <a:chExt cx="2127876" cy="111331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9"/>
            <a:srcRect l="3452" r="3075"/>
            <a:stretch/>
          </p:blipFill>
          <p:spPr>
            <a:xfrm>
              <a:off x="3967583" y="5047758"/>
              <a:ext cx="2127876" cy="111331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217" y="5290184"/>
              <a:ext cx="924608" cy="62462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196433" y="5047758"/>
            <a:ext cx="2127876" cy="1111641"/>
            <a:chOff x="6196433" y="5047758"/>
            <a:chExt cx="2127876" cy="111164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96433" y="5047758"/>
              <a:ext cx="2127876" cy="111164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067" y="5290184"/>
              <a:ext cx="924608" cy="62462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9211498" y="5047758"/>
            <a:ext cx="2127876" cy="1109476"/>
            <a:chOff x="9211498" y="5047758"/>
            <a:chExt cx="2127876" cy="110947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211498" y="5047758"/>
              <a:ext cx="2127876" cy="110947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130" y="5290184"/>
              <a:ext cx="924608" cy="624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832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816089" y="1554324"/>
            <a:ext cx="9230926" cy="4633594"/>
            <a:chOff x="1816089" y="1554324"/>
            <a:chExt cx="9230926" cy="4633594"/>
          </a:xfrm>
        </p:grpSpPr>
        <p:grpSp>
          <p:nvGrpSpPr>
            <p:cNvPr id="46" name="Group 45"/>
            <p:cNvGrpSpPr/>
            <p:nvPr/>
          </p:nvGrpSpPr>
          <p:grpSpPr>
            <a:xfrm>
              <a:off x="7284644" y="2336869"/>
              <a:ext cx="1188695" cy="2273028"/>
              <a:chOff x="7284644" y="2336869"/>
              <a:chExt cx="1188695" cy="2273028"/>
            </a:xfrm>
          </p:grpSpPr>
          <p:sp>
            <p:nvSpPr>
              <p:cNvPr id="41" name="Right Brace 40"/>
              <p:cNvSpPr/>
              <p:nvPr/>
            </p:nvSpPr>
            <p:spPr>
              <a:xfrm>
                <a:off x="7284644" y="2336869"/>
                <a:ext cx="253393" cy="2273028"/>
              </a:xfrm>
              <a:prstGeom prst="rightBrace">
                <a:avLst>
                  <a:gd name="adj1" fmla="val 47727"/>
                  <a:gd name="adj2" fmla="val 50000"/>
                </a:avLst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596176" y="3288717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Output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5035964" y="2336870"/>
              <a:ext cx="2149437" cy="2277923"/>
              <a:chOff x="5035964" y="2620649"/>
              <a:chExt cx="2149437" cy="227792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35964" y="2620649"/>
                <a:ext cx="2149437" cy="1116536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35964" y="3782036"/>
                <a:ext cx="2149437" cy="1116536"/>
              </a:xfrm>
              <a:prstGeom prst="rect">
                <a:avLst/>
              </a:prstGeom>
            </p:spPr>
          </p:pic>
        </p:grpSp>
        <p:sp>
          <p:nvSpPr>
            <p:cNvPr id="21" name="Left Arrow 20"/>
            <p:cNvSpPr/>
            <p:nvPr/>
          </p:nvSpPr>
          <p:spPr>
            <a:xfrm>
              <a:off x="6791749" y="1571619"/>
              <a:ext cx="2263928" cy="699501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/>
                <a:t>Ply-level fitting</a:t>
              </a: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8591208" y="1554324"/>
              <a:ext cx="2438329" cy="2141859"/>
              <a:chOff x="8591208" y="1554324"/>
              <a:chExt cx="2438329" cy="2141859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9299292" y="1554324"/>
                <a:ext cx="10236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Yarns</a:t>
                </a:r>
                <a:br>
                  <a:rPr lang="en-US" sz="2400" b="1" dirty="0"/>
                </a:br>
                <a:r>
                  <a:rPr lang="en-US" sz="2000" dirty="0"/>
                  <a:t>(input)</a:t>
                </a:r>
                <a:endParaRPr lang="en-US" sz="2400" dirty="0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8864395" y="2988297"/>
                <a:ext cx="189346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Measured yarn</a:t>
                </a:r>
                <a:br>
                  <a:rPr lang="en-US" sz="2000" dirty="0"/>
                </a:br>
                <a:r>
                  <a:rPr lang="en-US" sz="2000" dirty="0"/>
                  <a:t>geometry</a:t>
                </a:r>
              </a:p>
            </p:txBody>
          </p:sp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91208" y="2404681"/>
                <a:ext cx="2438329" cy="611635"/>
              </a:xfrm>
              <a:prstGeom prst="rect">
                <a:avLst/>
              </a:prstGeom>
            </p:spPr>
          </p:pic>
        </p:grpSp>
        <p:grpSp>
          <p:nvGrpSpPr>
            <p:cNvPr id="55" name="Group 54"/>
            <p:cNvGrpSpPr/>
            <p:nvPr/>
          </p:nvGrpSpPr>
          <p:grpSpPr>
            <a:xfrm>
              <a:off x="8575238" y="3802016"/>
              <a:ext cx="2471777" cy="1828356"/>
              <a:chOff x="8575238" y="3802016"/>
              <a:chExt cx="2471777" cy="1828356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1" t="2408" r="50951" b="65551"/>
              <a:stretch/>
            </p:blipFill>
            <p:spPr>
              <a:xfrm>
                <a:off x="8575238" y="4620900"/>
                <a:ext cx="2471777" cy="609362"/>
              </a:xfrm>
              <a:prstGeom prst="rect">
                <a:avLst/>
              </a:prstGeom>
            </p:spPr>
          </p:pic>
          <p:sp>
            <p:nvSpPr>
              <p:cNvPr id="52" name="Left Arrow 51"/>
              <p:cNvSpPr/>
              <p:nvPr/>
            </p:nvSpPr>
            <p:spPr>
              <a:xfrm rot="16200000" flipH="1">
                <a:off x="9487610" y="3797426"/>
                <a:ext cx="647032" cy="656212"/>
              </a:xfrm>
              <a:prstGeom prst="leftArrow">
                <a:avLst/>
              </a:prstGeom>
              <a:gradFill>
                <a:gsLst>
                  <a:gs pos="0">
                    <a:schemeClr val="accent2">
                      <a:lumMod val="75000"/>
                      <a:alpha val="80000"/>
                    </a:schemeClr>
                  </a:gs>
                  <a:gs pos="100000">
                    <a:srgbClr val="EA6B14">
                      <a:alpha val="80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727335" y="5230262"/>
                <a:ext cx="21675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Physical samples</a:t>
                </a:r>
              </a:p>
            </p:txBody>
          </p:sp>
        </p:grp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6837" y="2581214"/>
              <a:ext cx="924608" cy="624624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7621" y="3739844"/>
              <a:ext cx="924608" cy="62462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657735" y="1690538"/>
              <a:ext cx="902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Plies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3156398" y="1589295"/>
              <a:ext cx="2263928" cy="699501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/>
                <a:t>Fiber-level fitting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16089" y="1690538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Fibers</a:t>
              </a:r>
            </a:p>
          </p:txBody>
        </p:sp>
        <p:sp>
          <p:nvSpPr>
            <p:cNvPr id="44" name="Right Brace 43"/>
            <p:cNvSpPr/>
            <p:nvPr/>
          </p:nvSpPr>
          <p:spPr>
            <a:xfrm>
              <a:off x="3540758" y="2336868"/>
              <a:ext cx="245903" cy="3430578"/>
            </a:xfrm>
            <a:prstGeom prst="rightBrace">
              <a:avLst>
                <a:gd name="adj1" fmla="val 47727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49780" y="386749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Output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4941656" y="4802553"/>
              <a:ext cx="2347058" cy="1385365"/>
              <a:chOff x="4941656" y="4802553"/>
              <a:chExt cx="2347058" cy="1385365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1656" y="4805577"/>
                <a:ext cx="2334970" cy="583742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9674" y="5220271"/>
                <a:ext cx="2334970" cy="583743"/>
              </a:xfrm>
              <a:prstGeom prst="rect">
                <a:avLst/>
              </a:prstGeom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5345951" y="5787808"/>
                <a:ext cx="15263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000" dirty="0"/>
                  <a:t>Untied plies</a:t>
                </a:r>
                <a:endParaRPr lang="en-US" sz="2000" dirty="0"/>
              </a:p>
            </p:txBody>
          </p:sp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1656" y="4802553"/>
                <a:ext cx="2347058" cy="586764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9205" y="5217131"/>
                <a:ext cx="2335439" cy="583859"/>
              </a:xfrm>
              <a:prstGeom prst="rect">
                <a:avLst/>
              </a:prstGeom>
            </p:spPr>
          </p:pic>
        </p:grpSp>
      </p:grpSp>
      <p:grpSp>
        <p:nvGrpSpPr>
          <p:cNvPr id="11" name="Group 10" hidden="1"/>
          <p:cNvGrpSpPr/>
          <p:nvPr/>
        </p:nvGrpSpPr>
        <p:grpSpPr>
          <a:xfrm>
            <a:off x="1306149" y="2336869"/>
            <a:ext cx="2127876" cy="3430577"/>
            <a:chOff x="2798922" y="2980101"/>
            <a:chExt cx="2127876" cy="34305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2"/>
            <a:srcRect l="3452" r="3075"/>
            <a:stretch/>
          </p:blipFill>
          <p:spPr>
            <a:xfrm>
              <a:off x="2798922" y="2980101"/>
              <a:ext cx="2127876" cy="11133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98922" y="4141488"/>
              <a:ext cx="2127876" cy="11116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98922" y="5301202"/>
              <a:ext cx="2127876" cy="1109476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3967583" y="5047758"/>
            <a:ext cx="2127876" cy="1113314"/>
            <a:chOff x="3967583" y="5047758"/>
            <a:chExt cx="2127876" cy="1113314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12"/>
            <a:srcRect l="3452" r="3075"/>
            <a:stretch/>
          </p:blipFill>
          <p:spPr>
            <a:xfrm>
              <a:off x="3967583" y="5047758"/>
              <a:ext cx="2127876" cy="111331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217" y="5290184"/>
              <a:ext cx="924608" cy="624624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6196433" y="5047758"/>
            <a:ext cx="2127876" cy="1111641"/>
            <a:chOff x="6196433" y="5047758"/>
            <a:chExt cx="2127876" cy="1111641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96433" y="5047758"/>
              <a:ext cx="2127876" cy="111164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067" y="5290184"/>
              <a:ext cx="924608" cy="624624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9211498" y="5047758"/>
            <a:ext cx="2127876" cy="1109476"/>
            <a:chOff x="9211498" y="5047758"/>
            <a:chExt cx="2127876" cy="1109476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211498" y="5047758"/>
              <a:ext cx="2127876" cy="1109476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130" y="5290184"/>
              <a:ext cx="924608" cy="624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6618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2181 -0.3944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-197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-0.40065 -0.225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-112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64883 -0.05579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28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035964" y="2336870"/>
            <a:ext cx="2149437" cy="2277923"/>
            <a:chOff x="5035964" y="2620649"/>
            <a:chExt cx="2149437" cy="227792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5964" y="2620649"/>
              <a:ext cx="2149437" cy="11165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5964" y="3782036"/>
              <a:ext cx="2149437" cy="1116536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8591208" y="2404681"/>
            <a:ext cx="2438329" cy="1291502"/>
            <a:chOff x="8591208" y="2404681"/>
            <a:chExt cx="2438329" cy="1291502"/>
          </a:xfrm>
        </p:grpSpPr>
        <p:sp>
          <p:nvSpPr>
            <p:cNvPr id="68" name="TextBox 67"/>
            <p:cNvSpPr txBox="1"/>
            <p:nvPr/>
          </p:nvSpPr>
          <p:spPr>
            <a:xfrm>
              <a:off x="8864395" y="2988297"/>
              <a:ext cx="18934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Measured yarn</a:t>
              </a:r>
              <a:br>
                <a:rPr lang="en-US" sz="2000" dirty="0"/>
              </a:br>
              <a:r>
                <a:rPr lang="en-US" sz="2000" dirty="0"/>
                <a:t>geometry</a:t>
              </a: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1208" y="2404681"/>
              <a:ext cx="2438329" cy="61163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306149" y="2336869"/>
            <a:ext cx="2127876" cy="3430577"/>
            <a:chOff x="2798922" y="2980101"/>
            <a:chExt cx="2127876" cy="34305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3452" r="3075"/>
            <a:stretch/>
          </p:blipFill>
          <p:spPr>
            <a:xfrm>
              <a:off x="2798922" y="2980101"/>
              <a:ext cx="2127876" cy="11133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98922" y="4141488"/>
              <a:ext cx="2127876" cy="11116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98922" y="5301202"/>
              <a:ext cx="2127876" cy="1109476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8168783" y="1695129"/>
            <a:ext cx="206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Procedural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287900" y="1695157"/>
            <a:ext cx="2164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Data-driven</a:t>
            </a:r>
          </a:p>
        </p:txBody>
      </p:sp>
      <p:sp>
        <p:nvSpPr>
          <p:cNvPr id="87" name="Left Arrow 86"/>
          <p:cNvSpPr/>
          <p:nvPr/>
        </p:nvSpPr>
        <p:spPr>
          <a:xfrm flipH="1">
            <a:off x="4333473" y="3342240"/>
            <a:ext cx="2417740" cy="1099909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/>
              <a:t>Our method</a:t>
            </a:r>
          </a:p>
        </p:txBody>
      </p:sp>
      <p:pic>
        <p:nvPicPr>
          <p:cNvPr id="3" name="Picture 2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266" y="3054559"/>
            <a:ext cx="3657917" cy="2103303"/>
          </a:xfrm>
          <a:prstGeom prst="rect">
            <a:avLst/>
          </a:prstGeom>
        </p:spPr>
      </p:pic>
      <p:grpSp>
        <p:nvGrpSpPr>
          <p:cNvPr id="79" name="Group 78" hidden="1"/>
          <p:cNvGrpSpPr/>
          <p:nvPr/>
        </p:nvGrpSpPr>
        <p:grpSpPr>
          <a:xfrm>
            <a:off x="9295211" y="2336869"/>
            <a:ext cx="2149437" cy="2277923"/>
            <a:chOff x="5035964" y="2620649"/>
            <a:chExt cx="2149437" cy="2277923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5964" y="2620649"/>
              <a:ext cx="2149437" cy="1116536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5964" y="3782036"/>
              <a:ext cx="2149437" cy="1116536"/>
            </a:xfrm>
            <a:prstGeom prst="rect">
              <a:avLst/>
            </a:prstGeom>
          </p:spPr>
        </p:pic>
      </p:grpSp>
      <p:grpSp>
        <p:nvGrpSpPr>
          <p:cNvPr id="82" name="Group 81" hidden="1"/>
          <p:cNvGrpSpPr/>
          <p:nvPr/>
        </p:nvGrpSpPr>
        <p:grpSpPr>
          <a:xfrm>
            <a:off x="7022888" y="2336869"/>
            <a:ext cx="2127876" cy="3430577"/>
            <a:chOff x="2798922" y="2980101"/>
            <a:chExt cx="2127876" cy="3430577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6"/>
            <a:srcRect l="3452" r="3075"/>
            <a:stretch/>
          </p:blipFill>
          <p:spPr>
            <a:xfrm>
              <a:off x="2798922" y="2980101"/>
              <a:ext cx="2127876" cy="1113314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98922" y="4141488"/>
              <a:ext cx="2127876" cy="1111641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98922" y="5301202"/>
              <a:ext cx="2127876" cy="1109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7698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34935 -2.96296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46888 -7.40741E-7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61328 0.1456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64" y="72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750" fill="hold"/>
                                        <p:tgtEl>
                                          <p:spTgt spid="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6" grpId="0"/>
      <p:bldP spid="8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Micro-Appearance Cloth Models</a:t>
            </a:r>
          </a:p>
        </p:txBody>
      </p:sp>
      <p:sp>
        <p:nvSpPr>
          <p:cNvPr id="13" name="Oval 12"/>
          <p:cNvSpPr/>
          <p:nvPr/>
        </p:nvSpPr>
        <p:spPr>
          <a:xfrm>
            <a:off x="893813" y="1603986"/>
            <a:ext cx="3643876" cy="3643876"/>
          </a:xfrm>
          <a:prstGeom prst="ellipse">
            <a:avLst/>
          </a:prstGeom>
          <a:blipFill>
            <a:blip r:embed="rId3"/>
            <a:stretch>
              <a:fillRect l="-2508" t="-2062" r="-1845" b="-1804"/>
            </a:stretch>
          </a:blipFill>
          <a:ln w="1905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84586" y="5363995"/>
            <a:ext cx="4062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Explicit</a:t>
            </a:r>
            <a:r>
              <a:rPr lang="en-US" sz="2800" dirty="0"/>
              <a:t> micro-geometry</a:t>
            </a:r>
          </a:p>
        </p:txBody>
      </p:sp>
      <p:sp>
        <p:nvSpPr>
          <p:cNvPr id="29" name="Left Arrow 28"/>
          <p:cNvSpPr/>
          <p:nvPr/>
        </p:nvSpPr>
        <p:spPr>
          <a:xfrm>
            <a:off x="5116393" y="2770496"/>
            <a:ext cx="1762077" cy="1310856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174" y="1989877"/>
            <a:ext cx="2939208" cy="313515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346803"/>
            <a:ext cx="12192000" cy="511199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How are the micro-geometries </a:t>
            </a:r>
            <a:r>
              <a:rPr lang="en-US" sz="2800" b="1" dirty="0">
                <a:solidFill>
                  <a:schemeClr val="tx1"/>
                </a:solidFill>
              </a:rPr>
              <a:t>obtained</a:t>
            </a:r>
            <a:r>
              <a:rPr lang="en-US" sz="2400" dirty="0">
                <a:solidFill>
                  <a:schemeClr val="tx1"/>
                </a:solidFill>
              </a:rPr>
              <a:t> and </a:t>
            </a:r>
            <a:r>
              <a:rPr lang="en-US" sz="2800" b="1" dirty="0">
                <a:solidFill>
                  <a:schemeClr val="tx1"/>
                </a:solidFill>
              </a:rPr>
              <a:t>described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  <a:endParaRPr lang="en-US" sz="2600" dirty="0">
              <a:solidFill>
                <a:schemeClr val="tx1">
                  <a:alpha val="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265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92195" y="1206200"/>
            <a:ext cx="9207610" cy="2131585"/>
          </a:xfrm>
        </p:spPr>
        <p:txBody>
          <a:bodyPr>
            <a:normAutofit/>
          </a:bodyPr>
          <a:lstStyle/>
          <a:p>
            <a:r>
              <a:rPr lang="en-US" sz="4800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65762738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9 commonly available yarns</a:t>
            </a:r>
          </a:p>
          <a:p>
            <a:pPr lvl="1"/>
            <a:r>
              <a:rPr lang="en-US" dirty="0"/>
              <a:t>2 Cotton, 4 Rayon, 2 Silk, 1 Polyester</a:t>
            </a:r>
          </a:p>
          <a:p>
            <a:pPr>
              <a:spcBef>
                <a:spcPts val="2000"/>
              </a:spcBef>
            </a:pPr>
            <a:r>
              <a:rPr lang="en-US" dirty="0"/>
              <a:t>Micro-geometry acquired using micro CT </a:t>
            </a:r>
            <a:r>
              <a:rPr lang="en-US" sz="2400" dirty="0"/>
              <a:t>(resolution: 2-5 </a:t>
            </a:r>
            <a:r>
              <a:rPr lang="el-GR" sz="2400" dirty="0"/>
              <a:t>μ</a:t>
            </a:r>
            <a:r>
              <a:rPr lang="en-US" sz="2400" dirty="0"/>
              <a:t>m)</a:t>
            </a:r>
            <a:endParaRPr lang="en-US" dirty="0"/>
          </a:p>
          <a:p>
            <a:pPr>
              <a:spcBef>
                <a:spcPts val="3000"/>
              </a:spcBef>
            </a:pPr>
            <a:endParaRPr lang="en-US" dirty="0"/>
          </a:p>
          <a:p>
            <a:pPr>
              <a:spcBef>
                <a:spcPts val="5000"/>
              </a:spcBef>
            </a:pPr>
            <a:endParaRPr lang="en-US" dirty="0"/>
          </a:p>
          <a:p>
            <a:pPr>
              <a:spcBef>
                <a:spcPts val="5000"/>
              </a:spcBef>
            </a:pPr>
            <a:r>
              <a:rPr lang="en-US" dirty="0"/>
              <a:t>Fitting performance (per-yarn):</a:t>
            </a:r>
          </a:p>
          <a:p>
            <a:pPr lvl="1"/>
            <a:r>
              <a:rPr lang="en-US" dirty="0"/>
              <a:t>&lt; 10 CPU core minutes</a:t>
            </a:r>
          </a:p>
          <a:p>
            <a:pPr lvl="1"/>
            <a:r>
              <a:rPr lang="en-US" b="1" dirty="0"/>
              <a:t>Negligible</a:t>
            </a:r>
            <a:r>
              <a:rPr lang="en-US" dirty="0"/>
              <a:t> compared to acquisition and processing of CT data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74869" y="2814632"/>
            <a:ext cx="11242263" cy="1839915"/>
            <a:chOff x="451361" y="2814632"/>
            <a:chExt cx="11242263" cy="1839915"/>
          </a:xfrm>
        </p:grpSpPr>
        <p:pic>
          <p:nvPicPr>
            <p:cNvPr id="5" name="Picture 4" descr="https://f20013dc-a-da4a9da3-s-sites.googlegroups.com/a/shuangz.com/ctproj/ongoing2/ct-data/threads_cotton_rayon_rayon_poly_photo0.jpg?attachauth=ANoY7cpS6d8cr4vuIrfTJtNEJxxsy3ff3qEt4ZOIksyZAwf_Snb5ylob4Xlm_H5DFoeiuUnDhcO74GP2SAfDTHJWyLDRHYr7jRyXURvJAJXk7kvOqLQkturMaGBxZtAdva50efSweWKchSE-B8uSuT0ExzOIjVnPlPL8JESyIZ2wZYejVULDyZNguf1BsosaePuB7hz7Ijroq1ldFQjM6ddnF8aurAocKqODWu-pY7nQicH3MO-caMugEMP0NaftCuhE_YjqghonVEX2FVnIlJ1-H-2d9iqQ9A%3D%3D&amp;attredirects=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89" r="12765"/>
            <a:stretch/>
          </p:blipFill>
          <p:spPr bwMode="auto">
            <a:xfrm>
              <a:off x="1956488" y="2814636"/>
              <a:ext cx="1504921" cy="1839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f20013dc-a-da4a9da3-s-sites.googlegroups.com/a/shuangz.com/ctproj/ongoing2/ct-data/threads2_poly_silk_silk_cotton_photo0.jpg?attachauth=ANoY7cr_TSiAgrc7mxDYj9n5ICG9NSfp9fF6NZp_zRE-RshmLjXkxEyQWGDd1CC0lmWbNDD4W3WqufsX1i4xJiUcPnob0Uqrm-5UiHpntJqzBKxcCJygOtfhSR0f_xXNYLN0eI9OoA5yhYv2OTFemUJiMXYG8rpTHXT6ZoiPTun3jg0Nthm0CG3imN8FUVebXcq-XpZoYMow6FgPsehYWG4YQKM83Bl2FmZGdaiJy19WwChXPTSJvH4CenbmImjf6CrjD7VYMfkHX7PJFiuRlGe4TZuPgomBgw%3D%3D&amp;attredirects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0" r="5839"/>
            <a:stretch/>
          </p:blipFill>
          <p:spPr bwMode="auto">
            <a:xfrm>
              <a:off x="3561617" y="2814635"/>
              <a:ext cx="1420938" cy="1839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f20013dc-a-da4a9da3-s-sites.googlegroups.com/a/shuangz.com/ctproj/ongoing2/ct-data/fujun%20yarn.JPG?attachauth=ANoY7cpqVeAOsSXa_t65yFPJaqQW2s8xwNyoK1e7pZOd_ccAf_QeDGbP_1U2Gli-_W0p1ICDm2KpqhtkpyKejfyygUhxPZZh6e3SjIWHCVpv_LPe58jlb5xPOz7TH_Dl04Nx8WFXGSXlbxCgCDNzwnjNSQTRoYw9Qs-j6M35rIk5AyVTnBIbB8LUPj2TqEOSe7j5uDBMtwjfbUe7OCaWV-vKkAiUh9OXoM8o_UzcwXeGsOAPQ2-xUfQ%3D&amp;attredirects=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1" t="18451" r="10722" b="46896"/>
            <a:stretch/>
          </p:blipFill>
          <p:spPr bwMode="auto">
            <a:xfrm rot="16200000">
              <a:off x="233865" y="3032130"/>
              <a:ext cx="1839911" cy="1404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f20013dc-a-da4a9da3-s-sites.googlegroups.com/a/shuangz.com/ctproj/ongoing2/ct-data/woven_yarn_set1.jpg?attachauth=ANoY7crCa2BEkIGsACotGL8JkhKmGxtJUpTjWhv3-RG-UR5iPQM3a7TNrHKecrlZKDKlFLYw7Rcdlfr2PJALVYQeJRCfNJwHeXzUPeYHhuRd51c9itBRY-ejn7AHpOq-Mp7GpAIKtHX-6bmAZLURoP0332uxkXUkvTtd-hVCye6zJ6SwIk_UPslAsoNIW5ph4bBGx0VIkwgTTgFT4k72ummS1Ocl-aHPdRbiN6eJjbegkNrp_HJaAbg%3D&amp;attredirects=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9284" y="2814632"/>
              <a:ext cx="1801213" cy="1839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f20013dc-a-da4a9da3-s-sites.googlegroups.com/a/shuangz.com/ctproj/ongoing2/ct-data/threads_cotton_rayon_rayon_poly.jpg?attachauth=ANoY7cph3aHxSfT6dXLO2D11NRh6yFf2D0ZRWGm17ejrQ8Wi9h--04feLnmBd1gEd_OpxglgfPJE3Evt7GiOXFvhHvMf5HJKlSqBuf5NOHZiWrwncR7D67pBqJFYv-CET57qmO9lvpvvWvO4Y_DEVFZKp_xrZJwz1_frQblEtBR1ibS2K1eIlnOS36popfuDulrhjjSYDsh90FqIDwmW1P-BVNCCuFPu2UnlM7u6L2S9m5obtwaQIzHBQKz_VjmEFZhXzie7AvZs&amp;attredirects=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848" y="2814633"/>
              <a:ext cx="1801213" cy="1839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f20013dc-a-da4a9da3-s-sites.googlegroups.com/a/shuangz.com/ctproj/ongoing2/ct-data/threads2_poly_silk_silk_cotton.jpg?attachauth=ANoY7cpeLh_15CnsiNzFV84p-6w0KA7XlFN-PJyWU3xcYTExHE-zgwpd5A0FLCvNae5utI0ojLQpjaOGOEVaGf8pd6LKiA5sJgyhpiMpFbie0mV4eyRaytqWgF660FF0RainHgC0zlqUTj78LPAD4VH9PyRkIj6A8kfKaLMe1ndgpBGWIK1iUs7saXuVW8clmCuw_-gPFp9EPHTwmxfz_PMrVZaSkAGp0Ur8COCVVm9zuiQcWXfz38GD20Yydg8gC7PWm3mNjE8u&amp;attredirects=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2412" y="2814633"/>
              <a:ext cx="1801212" cy="1839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Left Arrow 12"/>
            <p:cNvSpPr/>
            <p:nvPr/>
          </p:nvSpPr>
          <p:spPr>
            <a:xfrm flipH="1">
              <a:off x="5140212" y="3406481"/>
              <a:ext cx="805564" cy="656212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8726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7786" y="928762"/>
            <a:ext cx="10376429" cy="5893798"/>
            <a:chOff x="907786" y="964202"/>
            <a:chExt cx="10376429" cy="58937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47" t="43274" r="9800" b="9939"/>
            <a:stretch/>
          </p:blipFill>
          <p:spPr>
            <a:xfrm>
              <a:off x="907786" y="1263684"/>
              <a:ext cx="10376429" cy="559431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533650" y="964202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Measured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989228" y="964202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Fitted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268384" y="964202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Photo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32271" y="964202"/>
              <a:ext cx="1197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Rendered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6533146" y="928763"/>
            <a:ext cx="4751069" cy="58937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81200" y="964202"/>
            <a:ext cx="4548554" cy="5893798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49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repeated patterns!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Procedurally Generated Long Yarns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1464" y="2427183"/>
            <a:ext cx="18154245" cy="3023878"/>
            <a:chOff x="162928" y="3105237"/>
            <a:chExt cx="12029072" cy="20036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928" y="3105237"/>
              <a:ext cx="12029072" cy="38493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928" y="3786278"/>
              <a:ext cx="12029072" cy="76986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928" y="4852250"/>
              <a:ext cx="12029072" cy="25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6059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51679 4.44444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Edited Result 1: Modified Flyaway Distribution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6070"/>
            <a:ext cx="12193057" cy="5035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724" y="6194066"/>
            <a:ext cx="2453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(a) Yarn curves only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87333" y="6194066"/>
            <a:ext cx="2818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(b) Original parameters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21849" y="6194066"/>
            <a:ext cx="2704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(c) Edited parameters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06032" y="1086071"/>
            <a:ext cx="4085968" cy="1174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0" y="2262554"/>
            <a:ext cx="12192000" cy="4402040"/>
          </a:xfrm>
          <a:custGeom>
            <a:avLst/>
            <a:gdLst>
              <a:gd name="connsiteX0" fmla="*/ 0 w 12192000"/>
              <a:gd name="connsiteY0" fmla="*/ 0 h 5508105"/>
              <a:gd name="connsiteX1" fmla="*/ 12192000 w 12192000"/>
              <a:gd name="connsiteY1" fmla="*/ 0 h 5508105"/>
              <a:gd name="connsiteX2" fmla="*/ 12192000 w 12192000"/>
              <a:gd name="connsiteY2" fmla="*/ 5037577 h 5508105"/>
              <a:gd name="connsiteX3" fmla="*/ 4166921 w 12192000"/>
              <a:gd name="connsiteY3" fmla="*/ 5037577 h 5508105"/>
              <a:gd name="connsiteX4" fmla="*/ 4166921 w 12192000"/>
              <a:gd name="connsiteY4" fmla="*/ 5508105 h 5508105"/>
              <a:gd name="connsiteX5" fmla="*/ 0 w 12192000"/>
              <a:gd name="connsiteY5" fmla="*/ 5508105 h 550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508105">
                <a:moveTo>
                  <a:pt x="0" y="0"/>
                </a:moveTo>
                <a:lnTo>
                  <a:pt x="12192000" y="0"/>
                </a:lnTo>
                <a:lnTo>
                  <a:pt x="12192000" y="5037577"/>
                </a:lnTo>
                <a:lnTo>
                  <a:pt x="4166921" y="5037577"/>
                </a:lnTo>
                <a:lnTo>
                  <a:pt x="4166921" y="5508105"/>
                </a:lnTo>
                <a:lnTo>
                  <a:pt x="0" y="5508105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78" y="5006580"/>
            <a:ext cx="1115222" cy="1115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4" y="5006580"/>
            <a:ext cx="1114820" cy="11148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21" y="3892621"/>
            <a:ext cx="2227918" cy="22279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205" y="3892219"/>
            <a:ext cx="2227918" cy="222791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106032" y="2260889"/>
            <a:ext cx="4085968" cy="3933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106032" y="6120137"/>
            <a:ext cx="4085968" cy="544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307431" y="1252574"/>
            <a:ext cx="1790986" cy="842362"/>
            <a:chOff x="2307431" y="1252574"/>
            <a:chExt cx="1790986" cy="842362"/>
          </a:xfrm>
        </p:grpSpPr>
        <p:sp>
          <p:nvSpPr>
            <p:cNvPr id="6" name="Left Brace 5"/>
            <p:cNvSpPr/>
            <p:nvPr/>
          </p:nvSpPr>
          <p:spPr>
            <a:xfrm>
              <a:off x="3891153" y="1253688"/>
              <a:ext cx="207264" cy="841248"/>
            </a:xfrm>
            <a:prstGeom prst="leftBrace">
              <a:avLst>
                <a:gd name="adj1" fmla="val 35906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07431" y="1252574"/>
              <a:ext cx="14879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Individual</a:t>
              </a:r>
              <a:br>
                <a:rPr lang="en-US" sz="2400" dirty="0"/>
              </a:br>
              <a:r>
                <a:rPr lang="en-US" sz="2400" dirty="0"/>
                <a:t>yarns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098417" y="1084406"/>
            <a:ext cx="4006558" cy="5580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81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59259E-6 L 0.04583 -0.08125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-40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0457 -0.08148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-407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Edited Result 2: Modified Cross-Section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882" t="66163" r="10736" b="4542"/>
          <a:stretch/>
        </p:blipFill>
        <p:spPr>
          <a:xfrm>
            <a:off x="22963" y="1812897"/>
            <a:ext cx="12158434" cy="43767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9724" y="6194066"/>
            <a:ext cx="2453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(a) Yarn curves only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87333" y="6194066"/>
            <a:ext cx="2818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(b) Original parameters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21849" y="6194066"/>
            <a:ext cx="2704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(c) Edited parameters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8106032" y="1812897"/>
            <a:ext cx="4075365" cy="414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06032" y="2227384"/>
            <a:ext cx="4075365" cy="3962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106032" y="6189611"/>
            <a:ext cx="4085968" cy="474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10338" y="1427000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Individual yarn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87948" y="1427000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Individual yarn</a:t>
            </a:r>
          </a:p>
        </p:txBody>
      </p:sp>
    </p:spTree>
    <p:extLst>
      <p:ext uri="{BB962C8B-B14F-4D97-AF65-F5344CB8AC3E}">
        <p14:creationId xmlns:p14="http://schemas.microsoft.com/office/powerpoint/2010/main" val="1688142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cyarn-sg16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84" y="49621"/>
            <a:ext cx="6423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Continuous Parameter Changes</a:t>
            </a:r>
          </a:p>
        </p:txBody>
      </p:sp>
    </p:spTree>
    <p:extLst>
      <p:ext uri="{BB962C8B-B14F-4D97-AF65-F5344CB8AC3E}">
        <p14:creationId xmlns:p14="http://schemas.microsoft.com/office/powerpoint/2010/main" val="3934946551"/>
      </p:ext>
    </p:extLst>
  </p:cSld>
  <p:clrMapOvr>
    <a:masterClrMapping/>
  </p:clrMapOvr>
  <p:transition advClick="0" advTm="26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58409" y="2564272"/>
            <a:ext cx="4925995" cy="1941762"/>
            <a:chOff x="558409" y="3378269"/>
            <a:chExt cx="4925995" cy="1941762"/>
          </a:xfrm>
        </p:grpSpPr>
        <p:sp>
          <p:nvSpPr>
            <p:cNvPr id="3" name="TextBox 2"/>
            <p:cNvSpPr txBox="1"/>
            <p:nvPr/>
          </p:nvSpPr>
          <p:spPr>
            <a:xfrm>
              <a:off x="1368549" y="4796811"/>
              <a:ext cx="33057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Data-driven models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58409" y="3378269"/>
              <a:ext cx="4925995" cy="1418542"/>
              <a:chOff x="1926941" y="3940974"/>
              <a:chExt cx="4925995" cy="141854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26941" y="4004013"/>
                <a:ext cx="4925995" cy="1292464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>
              <a:xfrm>
                <a:off x="4116543" y="3940974"/>
                <a:ext cx="586446" cy="1418542"/>
              </a:xfrm>
              <a:prstGeom prst="line">
                <a:avLst/>
              </a:prstGeom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/>
          <p:cNvGrpSpPr/>
          <p:nvPr/>
        </p:nvGrpSpPr>
        <p:grpSpPr>
          <a:xfrm>
            <a:off x="7244849" y="2695939"/>
            <a:ext cx="4498357" cy="1810095"/>
            <a:chOff x="3846820" y="1356636"/>
            <a:chExt cx="4498357" cy="1810095"/>
          </a:xfrm>
        </p:grpSpPr>
        <p:grpSp>
          <p:nvGrpSpPr>
            <p:cNvPr id="8" name="Group 7"/>
            <p:cNvGrpSpPr/>
            <p:nvPr/>
          </p:nvGrpSpPr>
          <p:grpSpPr>
            <a:xfrm>
              <a:off x="3846820" y="1356636"/>
              <a:ext cx="4498357" cy="1286875"/>
              <a:chOff x="3933761" y="1947278"/>
              <a:chExt cx="4498357" cy="128687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525140" y="1947278"/>
                <a:ext cx="2906978" cy="1286875"/>
                <a:chOff x="5525140" y="1947278"/>
                <a:chExt cx="2906978" cy="1286875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3229" y="2529430"/>
                  <a:ext cx="2818889" cy="704723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25140" y="1947278"/>
                  <a:ext cx="2840022" cy="710006"/>
                </a:xfrm>
                <a:prstGeom prst="rect">
                  <a:avLst/>
                </a:prstGeom>
              </p:spPr>
            </p:pic>
          </p:grpSp>
          <p:sp>
            <p:nvSpPr>
              <p:cNvPr id="11" name="Rounded Rectangle 10"/>
              <p:cNvSpPr/>
              <p:nvPr/>
            </p:nvSpPr>
            <p:spPr>
              <a:xfrm>
                <a:off x="3933761" y="1947278"/>
                <a:ext cx="2221562" cy="1233520"/>
              </a:xfrm>
              <a:prstGeom prst="roundRect">
                <a:avLst>
                  <a:gd name="adj" fmla="val 9797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i="1" dirty="0"/>
                  <a:t>Statistical</a:t>
                </a:r>
                <a:r>
                  <a:rPr lang="en-US" sz="2400" i="1" dirty="0"/>
                  <a:t> </a:t>
                </a:r>
                <a:r>
                  <a:rPr lang="en-US" sz="2400" dirty="0"/>
                  <a:t>parameters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503257" y="2643511"/>
              <a:ext cx="3185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Procedural models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56119" y="1138866"/>
            <a:ext cx="4279763" cy="1584751"/>
            <a:chOff x="3956119" y="1925184"/>
            <a:chExt cx="4279763" cy="158475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6119" y="1925184"/>
              <a:ext cx="4279763" cy="151193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994238" y="2863604"/>
              <a:ext cx="22108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effectLst/>
                </a:rPr>
                <a:t>Our work</a:t>
              </a:r>
            </a:p>
          </p:txBody>
        </p:sp>
      </p:grpSp>
      <p:sp>
        <p:nvSpPr>
          <p:cNvPr id="39" name="Curved Up Arrow 38"/>
          <p:cNvSpPr/>
          <p:nvPr/>
        </p:nvSpPr>
        <p:spPr>
          <a:xfrm>
            <a:off x="4095399" y="4599153"/>
            <a:ext cx="4249778" cy="1101954"/>
          </a:xfrm>
          <a:prstGeom prst="curvedUpArrow">
            <a:avLst>
              <a:gd name="adj1" fmla="val 50031"/>
              <a:gd name="adj2" fmla="val 91773"/>
              <a:gd name="adj3" fmla="val 35588"/>
            </a:avLst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4" name="TextBox 13"/>
          <p:cNvSpPr txBox="1"/>
          <p:nvPr/>
        </p:nvSpPr>
        <p:spPr>
          <a:xfrm>
            <a:off x="4874351" y="5701107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Parameter fitting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773176" y="4702245"/>
            <a:ext cx="3221910" cy="1925532"/>
            <a:chOff x="8454339" y="4709884"/>
            <a:chExt cx="3221910" cy="1925532"/>
          </a:xfrm>
        </p:grpSpPr>
        <p:sp>
          <p:nvSpPr>
            <p:cNvPr id="36" name="Rounded Rectangle 35"/>
            <p:cNvSpPr/>
            <p:nvPr/>
          </p:nvSpPr>
          <p:spPr>
            <a:xfrm>
              <a:off x="8454339" y="4709884"/>
              <a:ext cx="3221909" cy="1925531"/>
            </a:xfrm>
            <a:prstGeom prst="roundRect">
              <a:avLst>
                <a:gd name="adj" fmla="val 1260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8454340" y="5686476"/>
              <a:ext cx="3221909" cy="948940"/>
            </a:xfrm>
            <a:custGeom>
              <a:avLst/>
              <a:gdLst>
                <a:gd name="connsiteX0" fmla="*/ 0 w 3221909"/>
                <a:gd name="connsiteY0" fmla="*/ 0 h 948940"/>
                <a:gd name="connsiteX1" fmla="*/ 3221909 w 3221909"/>
                <a:gd name="connsiteY1" fmla="*/ 0 h 948940"/>
                <a:gd name="connsiteX2" fmla="*/ 3221909 w 3221909"/>
                <a:gd name="connsiteY2" fmla="*/ 706208 h 948940"/>
                <a:gd name="connsiteX3" fmla="*/ 2979177 w 3221909"/>
                <a:gd name="connsiteY3" fmla="*/ 948940 h 948940"/>
                <a:gd name="connsiteX4" fmla="*/ 242732 w 3221909"/>
                <a:gd name="connsiteY4" fmla="*/ 948940 h 948940"/>
                <a:gd name="connsiteX5" fmla="*/ 0 w 3221909"/>
                <a:gd name="connsiteY5" fmla="*/ 706208 h 948940"/>
                <a:gd name="connsiteX6" fmla="*/ 0 w 3221909"/>
                <a:gd name="connsiteY6" fmla="*/ 0 h 94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1909" h="948940">
                  <a:moveTo>
                    <a:pt x="0" y="0"/>
                  </a:moveTo>
                  <a:lnTo>
                    <a:pt x="3221909" y="0"/>
                  </a:lnTo>
                  <a:lnTo>
                    <a:pt x="3221909" y="706208"/>
                  </a:lnTo>
                  <a:cubicBezTo>
                    <a:pt x="3221909" y="840265"/>
                    <a:pt x="3113234" y="948940"/>
                    <a:pt x="2979177" y="948940"/>
                  </a:cubicBezTo>
                  <a:lnTo>
                    <a:pt x="242732" y="948940"/>
                  </a:lnTo>
                  <a:cubicBezTo>
                    <a:pt x="108675" y="948940"/>
                    <a:pt x="0" y="840265"/>
                    <a:pt x="0" y="7062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8454340" y="4709885"/>
              <a:ext cx="3221909" cy="976591"/>
            </a:xfrm>
            <a:custGeom>
              <a:avLst/>
              <a:gdLst>
                <a:gd name="connsiteX0" fmla="*/ 242732 w 3221909"/>
                <a:gd name="connsiteY0" fmla="*/ 0 h 976591"/>
                <a:gd name="connsiteX1" fmla="*/ 2979177 w 3221909"/>
                <a:gd name="connsiteY1" fmla="*/ 0 h 976591"/>
                <a:gd name="connsiteX2" fmla="*/ 3221909 w 3221909"/>
                <a:gd name="connsiteY2" fmla="*/ 242732 h 976591"/>
                <a:gd name="connsiteX3" fmla="*/ 3221909 w 3221909"/>
                <a:gd name="connsiteY3" fmla="*/ 976591 h 976591"/>
                <a:gd name="connsiteX4" fmla="*/ 0 w 3221909"/>
                <a:gd name="connsiteY4" fmla="*/ 976591 h 976591"/>
                <a:gd name="connsiteX5" fmla="*/ 0 w 3221909"/>
                <a:gd name="connsiteY5" fmla="*/ 242732 h 976591"/>
                <a:gd name="connsiteX6" fmla="*/ 242732 w 3221909"/>
                <a:gd name="connsiteY6" fmla="*/ 0 h 976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1909" h="976591">
                  <a:moveTo>
                    <a:pt x="242732" y="0"/>
                  </a:moveTo>
                  <a:lnTo>
                    <a:pt x="2979177" y="0"/>
                  </a:lnTo>
                  <a:cubicBezTo>
                    <a:pt x="3113234" y="0"/>
                    <a:pt x="3221909" y="108675"/>
                    <a:pt x="3221909" y="242732"/>
                  </a:cubicBezTo>
                  <a:lnTo>
                    <a:pt x="3221909" y="976591"/>
                  </a:lnTo>
                  <a:lnTo>
                    <a:pt x="0" y="976591"/>
                  </a:lnTo>
                  <a:lnTo>
                    <a:pt x="0" y="242732"/>
                  </a:lnTo>
                  <a:cubicBezTo>
                    <a:pt x="0" y="108675"/>
                    <a:pt x="108675" y="0"/>
                    <a:pt x="242732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466411" y="5745447"/>
              <a:ext cx="13628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Intuitive</a:t>
              </a:r>
              <a:r>
                <a:rPr lang="en-US" sz="2400" dirty="0"/>
                <a:t/>
              </a:r>
              <a:br>
                <a:rPr lang="en-US" sz="2400" dirty="0"/>
              </a:br>
              <a:r>
                <a:rPr lang="en-US" sz="2400" dirty="0"/>
                <a:t>editing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400" y="5890327"/>
              <a:ext cx="776868" cy="524817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9412268" y="4777557"/>
              <a:ext cx="21547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Compact</a:t>
              </a:r>
              <a:r>
                <a:rPr lang="en-US" sz="2400" dirty="0"/>
                <a:t/>
              </a:r>
              <a:br>
                <a:rPr lang="en-US" sz="2400" dirty="0"/>
              </a:br>
              <a:r>
                <a:rPr lang="en-US" sz="2400" dirty="0"/>
                <a:t>representation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400" y="4932388"/>
              <a:ext cx="776868" cy="524817"/>
            </a:xfrm>
            <a:prstGeom prst="rect">
              <a:avLst/>
            </a:prstGeom>
          </p:spPr>
        </p:pic>
        <p:sp>
          <p:nvSpPr>
            <p:cNvPr id="32" name="Rounded Rectangle 31"/>
            <p:cNvSpPr/>
            <p:nvPr/>
          </p:nvSpPr>
          <p:spPr>
            <a:xfrm>
              <a:off x="8454339" y="4709885"/>
              <a:ext cx="3221909" cy="1925531"/>
            </a:xfrm>
            <a:prstGeom prst="roundRect">
              <a:avLst>
                <a:gd name="adj" fmla="val 12606"/>
              </a:avLst>
            </a:prstGeom>
            <a:noFill/>
            <a:ln w="28575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9273080"/>
      </p:ext>
    </p:extLst>
  </p:cSld>
  <p:clrMapOvr>
    <a:masterClrMapping/>
  </p:clrMapOvr>
  <p:transition spd="med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Modeling </a:t>
            </a:r>
            <a:r>
              <a:rPr lang="en-US" b="1" dirty="0"/>
              <a:t>yarn-yarn interactions</a:t>
            </a:r>
            <a:r>
              <a:rPr lang="en-US" dirty="0"/>
              <a:t>, </a:t>
            </a:r>
            <a:r>
              <a:rPr lang="en-US" b="1" dirty="0"/>
              <a:t>full textiles</a:t>
            </a:r>
          </a:p>
          <a:p>
            <a:endParaRPr lang="en-US" dirty="0"/>
          </a:p>
          <a:p>
            <a:r>
              <a:rPr lang="en-US" b="1" dirty="0"/>
              <a:t>Animating</a:t>
            </a:r>
            <a:r>
              <a:rPr lang="en-US" dirty="0"/>
              <a:t> procedural models</a:t>
            </a:r>
          </a:p>
          <a:p>
            <a:endParaRPr lang="en-US" dirty="0"/>
          </a:p>
          <a:p>
            <a:r>
              <a:rPr lang="en-US" dirty="0"/>
              <a:t>Building model </a:t>
            </a:r>
            <a:r>
              <a:rPr lang="en-US" sz="3200" b="1" dirty="0">
                <a:solidFill>
                  <a:schemeClr val="accent2"/>
                </a:solidFill>
              </a:rPr>
              <a:t>databases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35654702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Kai </a:t>
            </a:r>
            <a:r>
              <a:rPr lang="en-US" dirty="0" err="1"/>
              <a:t>Schröder</a:t>
            </a:r>
            <a:endParaRPr lang="en-US" dirty="0"/>
          </a:p>
          <a:p>
            <a:pPr lvl="1"/>
            <a:r>
              <a:rPr lang="en-US" dirty="0"/>
              <a:t>Procedural yarn model</a:t>
            </a:r>
          </a:p>
          <a:p>
            <a:endParaRPr lang="en-US" dirty="0"/>
          </a:p>
          <a:p>
            <a:r>
              <a:rPr lang="en-US" dirty="0"/>
              <a:t>Pramook Khungurn</a:t>
            </a:r>
          </a:p>
          <a:p>
            <a:pPr lvl="1"/>
            <a:r>
              <a:rPr lang="en-US" dirty="0"/>
              <a:t>Fiber curve extraction</a:t>
            </a:r>
          </a:p>
          <a:p>
            <a:endParaRPr lang="en-US" dirty="0"/>
          </a:p>
          <a:p>
            <a:r>
              <a:rPr lang="en-US" dirty="0"/>
              <a:t>Funding</a:t>
            </a:r>
          </a:p>
          <a:p>
            <a:pPr lvl="1"/>
            <a:r>
              <a:rPr lang="en-US" dirty="0"/>
              <a:t>NSF IIS 1513967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2107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Micro-Geometry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9685" y="1782850"/>
            <a:ext cx="11352630" cy="4217333"/>
            <a:chOff x="827946" y="1965730"/>
            <a:chExt cx="11352630" cy="4217333"/>
          </a:xfrm>
        </p:grpSpPr>
        <p:grpSp>
          <p:nvGrpSpPr>
            <p:cNvPr id="37" name="Group 36"/>
            <p:cNvGrpSpPr/>
            <p:nvPr/>
          </p:nvGrpSpPr>
          <p:grpSpPr>
            <a:xfrm>
              <a:off x="827946" y="2951592"/>
              <a:ext cx="1730583" cy="1773901"/>
              <a:chOff x="881670" y="2385870"/>
              <a:chExt cx="1730583" cy="1773901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670" y="2385870"/>
                <a:ext cx="1730583" cy="1743124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1299073" y="3728884"/>
                <a:ext cx="1313180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2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Silk satin</a:t>
                </a:r>
              </a:p>
            </p:txBody>
          </p:sp>
        </p:grpSp>
        <p:sp>
          <p:nvSpPr>
            <p:cNvPr id="40" name="Left Arrow 39"/>
            <p:cNvSpPr/>
            <p:nvPr/>
          </p:nvSpPr>
          <p:spPr>
            <a:xfrm flipH="1">
              <a:off x="2808729" y="3332974"/>
              <a:ext cx="1097199" cy="1011138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120302" y="1965730"/>
              <a:ext cx="4174541" cy="4217333"/>
              <a:chOff x="5973485" y="1930708"/>
              <a:chExt cx="4174541" cy="4217333"/>
            </a:xfrm>
          </p:grpSpPr>
          <p:pic>
            <p:nvPicPr>
              <p:cNvPr id="19" name="Picture 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9311" y="1930708"/>
                <a:ext cx="4102891" cy="3386336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5973485" y="5317044"/>
                <a:ext cx="4174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Computed micro-tomography</a:t>
                </a:r>
                <a:br>
                  <a:rPr lang="en-US" sz="2400" dirty="0"/>
                </a:br>
                <a:r>
                  <a:rPr lang="en-US" sz="2400" dirty="0"/>
                  <a:t>(micro CT) scanner</a:t>
                </a:r>
              </a:p>
            </p:txBody>
          </p:sp>
        </p:grpSp>
        <p:sp>
          <p:nvSpPr>
            <p:cNvPr id="15" name="Left Arrow 14"/>
            <p:cNvSpPr/>
            <p:nvPr/>
          </p:nvSpPr>
          <p:spPr>
            <a:xfrm flipH="1">
              <a:off x="8509217" y="3308743"/>
              <a:ext cx="1097199" cy="1011138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6614" y="2653134"/>
              <a:ext cx="2323962" cy="237081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240978" y="5023952"/>
              <a:ext cx="15552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Measured</a:t>
              </a:r>
              <a:br>
                <a:rPr lang="en-US" sz="2400" dirty="0"/>
              </a:br>
              <a:r>
                <a:rPr lang="en-US" sz="2400" dirty="0"/>
                <a:t>geometry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7031" y="4694716"/>
              <a:ext cx="13324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Physical</a:t>
              </a:r>
              <a:br>
                <a:rPr lang="en-US" sz="2400" dirty="0"/>
              </a:br>
              <a:r>
                <a:rPr lang="en-US" sz="2400" dirty="0"/>
                <a:t>sample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879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/>
          <p:cNvSpPr txBox="1"/>
          <p:nvPr/>
        </p:nvSpPr>
        <p:spPr>
          <a:xfrm rot="616319">
            <a:off x="4151207" y="4902870"/>
            <a:ext cx="4705134" cy="1107996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effectLst>
                  <a:glow rad="63500">
                    <a:schemeClr val="tx1">
                      <a:alpha val="70000"/>
                    </a:schemeClr>
                  </a:glow>
                </a:effectLst>
              </a:rPr>
              <a:t>Thank you!</a:t>
            </a: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416" y="1185161"/>
            <a:ext cx="2466744" cy="616686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414" y="2290832"/>
            <a:ext cx="2459652" cy="614913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9172345" y="840013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rayon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9165250" y="1950864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cotton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414" y="3400046"/>
            <a:ext cx="2459652" cy="614913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9172345" y="3061715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Silk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228" y="512858"/>
            <a:ext cx="7561271" cy="37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51432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Fiber Migration Fitting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26250" y="1519527"/>
            <a:ext cx="2634199" cy="3342405"/>
            <a:chOff x="9126250" y="1519527"/>
            <a:chExt cx="2634199" cy="3342405"/>
          </a:xfrm>
        </p:grpSpPr>
        <p:sp>
          <p:nvSpPr>
            <p:cNvPr id="7" name="Rounded Rectangle 6"/>
            <p:cNvSpPr/>
            <p:nvPr/>
          </p:nvSpPr>
          <p:spPr>
            <a:xfrm>
              <a:off x="9126250" y="1519527"/>
              <a:ext cx="2634199" cy="3342405"/>
            </a:xfrm>
            <a:prstGeom prst="roundRect">
              <a:avLst>
                <a:gd name="adj" fmla="val 1092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219298" y="1626498"/>
              <a:ext cx="24481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Fiber-level </a:t>
              </a:r>
              <a:r>
                <a:rPr lang="en-US" sz="2000" b="1" i="1" dirty="0" err="1"/>
                <a:t>params</a:t>
              </a:r>
              <a:endParaRPr lang="en-US" sz="2000" b="1" i="1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026" y="2153045"/>
            <a:ext cx="2129371" cy="11124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452" r="3075"/>
          <a:stretch/>
        </p:blipFill>
        <p:spPr>
          <a:xfrm>
            <a:off x="9379026" y="3535742"/>
            <a:ext cx="2129371" cy="1114088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9326083" y="3482202"/>
            <a:ext cx="2234527" cy="12211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30689" y="1713516"/>
            <a:ext cx="53992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Our solution:</a:t>
            </a:r>
            <a:br>
              <a:rPr lang="en-US" sz="2800" b="1" dirty="0"/>
            </a:br>
            <a:r>
              <a:rPr lang="en-US" sz="2800" dirty="0"/>
              <a:t>optimizing  </a:t>
            </a:r>
            <a:r>
              <a:rPr lang="en-US" sz="2400" i="1" dirty="0" err="1">
                <a:solidFill>
                  <a:schemeClr val="accent1"/>
                </a:solidFill>
              </a:rPr>
              <a:t>r</a:t>
            </a:r>
            <a:r>
              <a:rPr lang="en-US" sz="2400" baseline="-25000" dirty="0" err="1">
                <a:solidFill>
                  <a:schemeClr val="accent1"/>
                </a:solidFill>
              </a:rPr>
              <a:t>min</a:t>
            </a:r>
            <a:r>
              <a:rPr lang="en-US" sz="2400" dirty="0"/>
              <a:t>, </a:t>
            </a:r>
            <a:r>
              <a:rPr lang="en-US" sz="2400" i="1" dirty="0" err="1">
                <a:solidFill>
                  <a:schemeClr val="accent2"/>
                </a:solidFill>
              </a:rPr>
              <a:t>r</a:t>
            </a:r>
            <a:r>
              <a:rPr lang="en-US" sz="2400" baseline="-25000" dirty="0" err="1">
                <a:solidFill>
                  <a:schemeClr val="accent2"/>
                </a:solidFill>
              </a:rPr>
              <a:t>max</a:t>
            </a:r>
            <a:r>
              <a:rPr lang="en-US" sz="2400" dirty="0"/>
              <a:t>, </a:t>
            </a:r>
            <a:r>
              <a:rPr lang="en-US" sz="2400" i="1" dirty="0">
                <a:solidFill>
                  <a:schemeClr val="accent6"/>
                </a:solidFill>
              </a:rPr>
              <a:t>s</a:t>
            </a:r>
            <a:r>
              <a:rPr lang="en-US" sz="2400" dirty="0"/>
              <a:t>,</a:t>
            </a:r>
            <a:r>
              <a:rPr lang="en-US" sz="2400" i="1" dirty="0">
                <a:solidFill>
                  <a:schemeClr val="accent6"/>
                </a:solidFill>
              </a:rPr>
              <a:t> 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i</a:t>
            </a:r>
            <a:r>
              <a:rPr lang="en-US" sz="2400" dirty="0"/>
              <a:t>, </a:t>
            </a:r>
            <a:r>
              <a:rPr lang="el-GR" sz="2400" i="1" dirty="0"/>
              <a:t>θ</a:t>
            </a:r>
            <a:r>
              <a:rPr lang="en-US" sz="2400" i="1" baseline="-25000" dirty="0" err="1"/>
              <a:t>i</a:t>
            </a:r>
            <a:r>
              <a:rPr lang="en-US" sz="2400" dirty="0"/>
              <a:t>  jointly: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676519" y="3008061"/>
            <a:ext cx="4319752" cy="1036180"/>
            <a:chOff x="3676519" y="3008061"/>
            <a:chExt cx="4319752" cy="1036180"/>
          </a:xfrm>
        </p:grpSpPr>
        <p:sp>
          <p:nvSpPr>
            <p:cNvPr id="31" name="Rounded Rectangle 30"/>
            <p:cNvSpPr/>
            <p:nvPr/>
          </p:nvSpPr>
          <p:spPr>
            <a:xfrm>
              <a:off x="3676519" y="3008061"/>
              <a:ext cx="4319752" cy="662151"/>
            </a:xfrm>
            <a:prstGeom prst="roundRect">
              <a:avLst>
                <a:gd name="adj" fmla="val 10294"/>
              </a:avLst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37239" y="3674909"/>
              <a:ext cx="3198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Per-fiber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 reconstruction error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16" y="2758586"/>
            <a:ext cx="6558807" cy="100377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354872" y="4354199"/>
            <a:ext cx="7005094" cy="1255646"/>
            <a:chOff x="1060546" y="4343575"/>
            <a:chExt cx="7005094" cy="1255646"/>
          </a:xfrm>
        </p:grpSpPr>
        <p:sp>
          <p:nvSpPr>
            <p:cNvPr id="11" name="TextBox 10"/>
            <p:cNvSpPr txBox="1"/>
            <p:nvPr/>
          </p:nvSpPr>
          <p:spPr>
            <a:xfrm>
              <a:off x="1060546" y="4383504"/>
              <a:ext cx="6484467" cy="1215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spcBef>
                  <a:spcPts val="3000"/>
                </a:spcBef>
                <a:buFont typeface="Arial" panose="020B0604020202020204" pitchFamily="34" charset="0"/>
                <a:buChar char="•"/>
              </a:pPr>
              <a:r>
                <a:rPr lang="en-US" sz="2400" dirty="0"/>
                <a:t>Enumerate</a:t>
              </a:r>
            </a:p>
            <a:p>
              <a:pPr marL="342900" indent="-342900">
                <a:spcBef>
                  <a:spcPts val="3000"/>
                </a:spcBef>
                <a:buFont typeface="Arial" panose="020B0604020202020204" pitchFamily="34" charset="0"/>
                <a:buChar char="•"/>
              </a:pPr>
              <a:r>
                <a:rPr lang="en-US" sz="2400" dirty="0"/>
                <a:t>Choose (</a:t>
              </a:r>
              <a:r>
                <a:rPr lang="en-US" sz="2400" i="1" dirty="0" err="1">
                  <a:solidFill>
                    <a:schemeClr val="accent1"/>
                  </a:solidFill>
                </a:rPr>
                <a:t>r</a:t>
              </a:r>
              <a:r>
                <a:rPr lang="en-US" sz="2400" baseline="-25000" dirty="0" err="1">
                  <a:solidFill>
                    <a:schemeClr val="accent1"/>
                  </a:solidFill>
                </a:rPr>
                <a:t>min</a:t>
              </a:r>
              <a:r>
                <a:rPr lang="en-US" sz="2400" dirty="0"/>
                <a:t>, </a:t>
              </a:r>
              <a:r>
                <a:rPr lang="en-US" sz="2400" i="1" dirty="0" err="1">
                  <a:solidFill>
                    <a:schemeClr val="accent2"/>
                  </a:solidFill>
                </a:rPr>
                <a:t>r</a:t>
              </a:r>
              <a:r>
                <a:rPr lang="en-US" sz="2400" baseline="-25000" dirty="0" err="1">
                  <a:solidFill>
                    <a:schemeClr val="accent2"/>
                  </a:solidFill>
                </a:rPr>
                <a:t>max</a:t>
              </a:r>
              <a:r>
                <a:rPr lang="en-US" sz="2400" dirty="0"/>
                <a:t>, </a:t>
              </a:r>
              <a:r>
                <a:rPr lang="en-US" sz="2400" i="1" dirty="0">
                  <a:solidFill>
                    <a:schemeClr val="accent6"/>
                  </a:solidFill>
                </a:rPr>
                <a:t>s</a:t>
              </a:r>
              <a:r>
                <a:rPr lang="en-US" sz="2400" dirty="0"/>
                <a:t>) with minimal total error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6802" y="4343575"/>
              <a:ext cx="4888838" cy="518357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870146" y="5324568"/>
            <a:ext cx="4321854" cy="917327"/>
            <a:chOff x="7870146" y="5111407"/>
            <a:chExt cx="4321854" cy="917327"/>
          </a:xfrm>
        </p:grpSpPr>
        <p:sp>
          <p:nvSpPr>
            <p:cNvPr id="38" name="Rectangle 37"/>
            <p:cNvSpPr/>
            <p:nvPr/>
          </p:nvSpPr>
          <p:spPr>
            <a:xfrm>
              <a:off x="7870146" y="5111407"/>
              <a:ext cx="4321854" cy="917327"/>
            </a:xfrm>
            <a:prstGeom prst="rect">
              <a:avLst/>
            </a:prstGeom>
            <a:gradFill>
              <a:gsLst>
                <a:gs pos="0">
                  <a:schemeClr val="accent4">
                    <a:lumMod val="75000"/>
                    <a:alpha val="0"/>
                  </a:schemeClr>
                </a:gs>
                <a:gs pos="100000">
                  <a:schemeClr val="accent4">
                    <a:alpha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11469" y="5185349"/>
              <a:ext cx="364234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200" b="1" dirty="0"/>
                <a:t>Idea: </a:t>
              </a:r>
              <a:r>
                <a:rPr lang="en-US" sz="2200" dirty="0"/>
                <a:t>per-fiber error easy to</a:t>
              </a:r>
              <a:br>
                <a:rPr lang="en-US" sz="2200" dirty="0"/>
              </a:br>
              <a:r>
                <a:rPr lang="en-US" sz="2200" dirty="0"/>
                <a:t>compute given </a:t>
              </a:r>
              <a:r>
                <a:rPr lang="en-US" sz="2200" i="1" dirty="0" err="1">
                  <a:solidFill>
                    <a:schemeClr val="accent1"/>
                  </a:solidFill>
                </a:rPr>
                <a:t>r</a:t>
              </a:r>
              <a:r>
                <a:rPr lang="en-US" sz="2200" baseline="-25000" dirty="0" err="1">
                  <a:solidFill>
                    <a:schemeClr val="accent1"/>
                  </a:solidFill>
                </a:rPr>
                <a:t>min</a:t>
              </a:r>
              <a:r>
                <a:rPr lang="en-US" sz="2200" dirty="0"/>
                <a:t>, </a:t>
              </a:r>
              <a:r>
                <a:rPr lang="en-US" sz="2200" i="1" dirty="0" err="1">
                  <a:solidFill>
                    <a:schemeClr val="accent2"/>
                  </a:solidFill>
                </a:rPr>
                <a:t>r</a:t>
              </a:r>
              <a:r>
                <a:rPr lang="en-US" sz="2200" baseline="-25000" dirty="0" err="1">
                  <a:solidFill>
                    <a:schemeClr val="accent2"/>
                  </a:solidFill>
                </a:rPr>
                <a:t>max</a:t>
              </a:r>
              <a:r>
                <a:rPr lang="en-US" sz="2200" dirty="0"/>
                <a:t>, </a:t>
              </a:r>
              <a:r>
                <a:rPr lang="en-US" sz="2200" i="1" dirty="0">
                  <a:solidFill>
                    <a:schemeClr val="accent6"/>
                  </a:solidFill>
                </a:rPr>
                <a:t>s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1975211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Step 4: </a:t>
            </a:r>
            <a:r>
              <a:rPr lang="en-US" altLang="zh-CN" dirty="0"/>
              <a:t>Our Flyaway Fiber Model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836461" y="2778064"/>
            <a:ext cx="3733970" cy="2297992"/>
            <a:chOff x="1836461" y="2778064"/>
            <a:chExt cx="3733970" cy="22979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51125" t="4764" r="2921" b="2326"/>
            <a:stretch/>
          </p:blipFill>
          <p:spPr>
            <a:xfrm>
              <a:off x="1836461" y="2778064"/>
              <a:ext cx="3733970" cy="168569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80945" y="4552836"/>
              <a:ext cx="16450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Hair-type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46998" y="2778064"/>
            <a:ext cx="3708538" cy="2297367"/>
            <a:chOff x="6646998" y="2778064"/>
            <a:chExt cx="3708538" cy="22973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4232" t="4764" r="50127" b="2326"/>
            <a:stretch/>
          </p:blipFill>
          <p:spPr>
            <a:xfrm>
              <a:off x="6646998" y="2778064"/>
              <a:ext cx="3708538" cy="168569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608234" y="4552211"/>
              <a:ext cx="17860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Loop-type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6346803"/>
            <a:ext cx="12192000" cy="511199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Inspired by results from </a:t>
            </a:r>
            <a:r>
              <a:rPr lang="en-US" sz="2200" i="1" dirty="0">
                <a:solidFill>
                  <a:schemeClr val="tx1"/>
                </a:solidFill>
              </a:rPr>
              <a:t>textile research</a:t>
            </a:r>
            <a:r>
              <a:rPr lang="en-US" sz="2200" dirty="0">
                <a:solidFill>
                  <a:schemeClr val="tx1"/>
                </a:solidFill>
              </a:rPr>
              <a:t> [</a:t>
            </a:r>
            <a:r>
              <a:rPr lang="en-US" sz="2200" dirty="0" err="1">
                <a:solidFill>
                  <a:schemeClr val="tx1"/>
                </a:solidFill>
              </a:rPr>
              <a:t>Voborova</a:t>
            </a:r>
            <a:r>
              <a:rPr lang="en-US" sz="2200" dirty="0">
                <a:solidFill>
                  <a:schemeClr val="tx1"/>
                </a:solidFill>
              </a:rPr>
              <a:t> et al. 2004]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55931" y="1654614"/>
            <a:ext cx="4480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Two</a:t>
            </a:r>
            <a:r>
              <a:rPr lang="en-US" sz="2800" dirty="0"/>
              <a:t> types of flyaway fibers</a:t>
            </a:r>
          </a:p>
        </p:txBody>
      </p:sp>
    </p:spTree>
    <p:extLst>
      <p:ext uri="{BB962C8B-B14F-4D97-AF65-F5344CB8AC3E}">
        <p14:creationId xmlns:p14="http://schemas.microsoft.com/office/powerpoint/2010/main" val="1436471874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Modeled as</a:t>
            </a:r>
            <a:r>
              <a:rPr lang="en-US" dirty="0"/>
              <a:t> “</a:t>
            </a:r>
            <a:r>
              <a:rPr lang="en-US" b="1" dirty="0"/>
              <a:t>arcs</a:t>
            </a:r>
            <a:r>
              <a:rPr lang="en-US" dirty="0"/>
              <a:t>” </a:t>
            </a:r>
            <a:r>
              <a:rPr lang="en-US" sz="2000" dirty="0"/>
              <a:t>(specified with two endpoints)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Distributions:</a:t>
            </a:r>
          </a:p>
          <a:p>
            <a:pPr lvl="1"/>
            <a:r>
              <a:rPr lang="en-US" b="1" dirty="0"/>
              <a:t>Starting location: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uniformly</a:t>
            </a:r>
            <a:r>
              <a:rPr lang="en-US" dirty="0"/>
              <a:t> distributed</a:t>
            </a:r>
          </a:p>
          <a:p>
            <a:pPr lvl="1"/>
            <a:r>
              <a:rPr lang="en-US" b="1" dirty="0"/>
              <a:t>Size: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normally</a:t>
            </a:r>
            <a:r>
              <a:rPr lang="en-US" dirty="0"/>
              <a:t> distributed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126250" y="1519527"/>
            <a:ext cx="2634199" cy="3836244"/>
            <a:chOff x="9126250" y="1519527"/>
            <a:chExt cx="2634199" cy="3836244"/>
          </a:xfrm>
        </p:grpSpPr>
        <p:sp>
          <p:nvSpPr>
            <p:cNvPr id="20" name="Rounded Rectangle 19"/>
            <p:cNvSpPr/>
            <p:nvPr/>
          </p:nvSpPr>
          <p:spPr>
            <a:xfrm>
              <a:off x="9126250" y="1519527"/>
              <a:ext cx="2634199" cy="3836244"/>
            </a:xfrm>
            <a:prstGeom prst="roundRect">
              <a:avLst>
                <a:gd name="adj" fmla="val 1092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468567" y="1626498"/>
              <a:ext cx="1949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Flyaway fibers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Step 4: </a:t>
            </a:r>
            <a:r>
              <a:rPr lang="en-US" dirty="0"/>
              <a:t>Hair-Type </a:t>
            </a:r>
            <a:r>
              <a:rPr lang="en-US" dirty="0" err="1"/>
              <a:t>Flyaways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201" b="1010"/>
          <a:stretch/>
        </p:blipFill>
        <p:spPr>
          <a:xfrm>
            <a:off x="1774434" y="1726682"/>
            <a:ext cx="5671395" cy="34219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36461" y="2778064"/>
            <a:ext cx="3733970" cy="2297992"/>
            <a:chOff x="1836461" y="2778064"/>
            <a:chExt cx="3733970" cy="22979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51125" t="4764" r="2921" b="2326"/>
            <a:stretch/>
          </p:blipFill>
          <p:spPr>
            <a:xfrm>
              <a:off x="1836461" y="2778064"/>
              <a:ext cx="3733970" cy="168569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80945" y="4552836"/>
              <a:ext cx="16450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Hair-type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2194" y="2181373"/>
            <a:ext cx="2242303" cy="14777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9510" y="3813937"/>
            <a:ext cx="2227672" cy="147779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322194" y="3928875"/>
            <a:ext cx="2234527" cy="12962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02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55273 -0.1592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0" y="-79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Modeled as</a:t>
            </a:r>
            <a:r>
              <a:rPr lang="en-US" dirty="0"/>
              <a:t> </a:t>
            </a:r>
            <a:r>
              <a:rPr lang="en-US" b="1" dirty="0"/>
              <a:t>“mutated”</a:t>
            </a:r>
            <a:r>
              <a:rPr lang="en-US" dirty="0"/>
              <a:t> regular fibers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spcBef>
                <a:spcPts val="2000"/>
              </a:spcBef>
            </a:pPr>
            <a:r>
              <a:rPr lang="en-US" dirty="0"/>
              <a:t>Distributions:</a:t>
            </a:r>
          </a:p>
          <a:p>
            <a:pPr lvl="1"/>
            <a:r>
              <a:rPr lang="en-US" b="1" dirty="0"/>
              <a:t>Selected vertex: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uniformly</a:t>
            </a:r>
            <a:r>
              <a:rPr lang="en-US" dirty="0"/>
              <a:t> distributed</a:t>
            </a:r>
          </a:p>
          <a:p>
            <a:pPr lvl="1"/>
            <a:r>
              <a:rPr lang="en-US" b="1" dirty="0"/>
              <a:t>Scaled </a:t>
            </a:r>
            <a:r>
              <a:rPr lang="en-US" b="1" i="1" dirty="0"/>
              <a:t>R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normally</a:t>
            </a:r>
            <a:r>
              <a:rPr lang="en-US" dirty="0"/>
              <a:t> distributed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Step 4: </a:t>
            </a:r>
            <a:r>
              <a:rPr lang="en-US" dirty="0"/>
              <a:t>Loop-Type </a:t>
            </a:r>
            <a:r>
              <a:rPr lang="en-US" dirty="0" err="1"/>
              <a:t>Flyaways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637" b="1260"/>
          <a:stretch/>
        </p:blipFill>
        <p:spPr>
          <a:xfrm>
            <a:off x="299025" y="1826553"/>
            <a:ext cx="8172265" cy="274119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26250" y="1519527"/>
            <a:ext cx="2634199" cy="3836244"/>
            <a:chOff x="9126250" y="1519527"/>
            <a:chExt cx="2634199" cy="3836244"/>
          </a:xfrm>
        </p:grpSpPr>
        <p:grpSp>
          <p:nvGrpSpPr>
            <p:cNvPr id="5" name="Group 4"/>
            <p:cNvGrpSpPr/>
            <p:nvPr/>
          </p:nvGrpSpPr>
          <p:grpSpPr>
            <a:xfrm>
              <a:off x="9126250" y="1519527"/>
              <a:ext cx="2634199" cy="3836244"/>
              <a:chOff x="9126250" y="1519527"/>
              <a:chExt cx="2634199" cy="3836244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9126250" y="1519527"/>
                <a:ext cx="2634199" cy="3836244"/>
              </a:xfrm>
              <a:prstGeom prst="roundRect">
                <a:avLst>
                  <a:gd name="adj" fmla="val 10920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468567" y="1626498"/>
                <a:ext cx="19495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i="1" dirty="0"/>
                  <a:t>Flyaway fibers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22194" y="2181373"/>
              <a:ext cx="2242303" cy="147779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29510" y="3813937"/>
              <a:ext cx="2227672" cy="147779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322194" y="2181374"/>
              <a:ext cx="2234527" cy="13870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153" y="2562596"/>
            <a:ext cx="924608" cy="6246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9024" y="1826553"/>
            <a:ext cx="4150031" cy="274119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465405" y="1825355"/>
            <a:ext cx="4005885" cy="274119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33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2928" y="1176792"/>
            <a:ext cx="8621013" cy="5445194"/>
          </a:xfrm>
        </p:spPr>
        <p:txBody>
          <a:bodyPr/>
          <a:lstStyle/>
          <a:p>
            <a:r>
              <a:rPr lang="en-US" dirty="0"/>
              <a:t>Estimating model parameters boils down to</a:t>
            </a:r>
          </a:p>
          <a:p>
            <a:pPr lvl="1"/>
            <a:r>
              <a:rPr lang="en-US" dirty="0"/>
              <a:t>Examining each flyaway fiber</a:t>
            </a:r>
          </a:p>
          <a:p>
            <a:pPr lvl="1"/>
            <a:r>
              <a:rPr lang="en-US" dirty="0"/>
              <a:t>Computing statistics (e.g., mean &amp; standard deviation)</a:t>
            </a:r>
          </a:p>
          <a:p>
            <a:pPr lvl="1"/>
            <a:endParaRPr lang="en-US" dirty="0"/>
          </a:p>
          <a:p>
            <a:r>
              <a:rPr lang="en-US" dirty="0"/>
              <a:t>See the paper for more details!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Step 4: </a:t>
            </a:r>
            <a:r>
              <a:rPr lang="en-US" dirty="0"/>
              <a:t>Flyaway Model Fitting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26250" y="1519527"/>
            <a:ext cx="2634199" cy="3836244"/>
            <a:chOff x="9126250" y="1519527"/>
            <a:chExt cx="2634199" cy="3836244"/>
          </a:xfrm>
        </p:grpSpPr>
        <p:grpSp>
          <p:nvGrpSpPr>
            <p:cNvPr id="5" name="Group 4"/>
            <p:cNvGrpSpPr/>
            <p:nvPr/>
          </p:nvGrpSpPr>
          <p:grpSpPr>
            <a:xfrm>
              <a:off x="9126250" y="1519527"/>
              <a:ext cx="2634199" cy="3836244"/>
              <a:chOff x="9126250" y="1519527"/>
              <a:chExt cx="2634199" cy="3836244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9126250" y="1519527"/>
                <a:ext cx="2634199" cy="3836244"/>
              </a:xfrm>
              <a:prstGeom prst="roundRect">
                <a:avLst>
                  <a:gd name="adj" fmla="val 10920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468567" y="1626498"/>
                <a:ext cx="19495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i="1" dirty="0"/>
                  <a:t>Flyaway fibers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22194" y="2181373"/>
              <a:ext cx="2242303" cy="147779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29510" y="3813937"/>
              <a:ext cx="2227672" cy="147779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9322194" y="2181374"/>
              <a:ext cx="2234527" cy="13870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322193" y="3813937"/>
              <a:ext cx="2234527" cy="13870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153" y="2562596"/>
            <a:ext cx="924608" cy="6246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153" y="4240524"/>
            <a:ext cx="924608" cy="62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2670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Micro-Geometry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14839" y="1545983"/>
            <a:ext cx="5139373" cy="1888842"/>
            <a:chOff x="806386" y="2092083"/>
            <a:chExt cx="5139373" cy="18888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386" y="2092083"/>
              <a:ext cx="5139373" cy="136562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44054" y="3457705"/>
              <a:ext cx="18640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Volumetric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37789" y="1545983"/>
            <a:ext cx="5139373" cy="1888842"/>
            <a:chOff x="6089586" y="2092083"/>
            <a:chExt cx="5139373" cy="18888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9586" y="2092083"/>
              <a:ext cx="5139373" cy="128636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605938" y="3457705"/>
              <a:ext cx="21066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Fiber-based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82640" y="3824798"/>
            <a:ext cx="9716163" cy="2482856"/>
            <a:chOff x="982640" y="3824798"/>
            <a:chExt cx="9716163" cy="2482856"/>
          </a:xfrm>
        </p:grpSpPr>
        <p:sp>
          <p:nvSpPr>
            <p:cNvPr id="4" name="TextBox 3"/>
            <p:cNvSpPr txBox="1"/>
            <p:nvPr/>
          </p:nvSpPr>
          <p:spPr>
            <a:xfrm>
              <a:off x="982640" y="3824799"/>
              <a:ext cx="4403770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3D volumes with per-pixel: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/>
                <a:t>Fiber </a:t>
              </a:r>
              <a:r>
                <a:rPr lang="en-US" sz="2800" b="1" dirty="0"/>
                <a:t>density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/>
                <a:t>Fiber </a:t>
              </a:r>
              <a:r>
                <a:rPr lang="en-US" sz="2800" b="1" dirty="0"/>
                <a:t>direction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16146" y="3824798"/>
              <a:ext cx="338265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Explicit fiber </a:t>
              </a:r>
              <a:r>
                <a:rPr lang="en-US" sz="2800" b="1" dirty="0"/>
                <a:t>curves</a:t>
              </a:r>
              <a:r>
                <a:rPr lang="en-US" sz="2800" dirty="0"/>
                <a:t/>
              </a:r>
              <a:br>
                <a:rPr lang="en-US" sz="2800" dirty="0"/>
              </a:br>
              <a:r>
                <a:rPr lang="en-US" sz="2800" dirty="0"/>
                <a:t>(polylines)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09181" y="5599768"/>
              <a:ext cx="41506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[Zhao et al. 2011, Zhao et al. 2012,</a:t>
              </a:r>
              <a:b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 Khungurn et al. 2015]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55180" y="5600659"/>
              <a:ext cx="27045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[Khungurn et al. 2015]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9619" y="3639450"/>
            <a:ext cx="10344104" cy="2720781"/>
            <a:chOff x="919619" y="3639450"/>
            <a:chExt cx="10344104" cy="272078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619" y="3639450"/>
              <a:ext cx="4529811" cy="272078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25996" t="20915" r="26942" b="31276"/>
            <a:stretch/>
          </p:blipFill>
          <p:spPr>
            <a:xfrm>
              <a:off x="6742880" y="3639450"/>
              <a:ext cx="4520843" cy="272078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20337472">
              <a:off x="4950494" y="4584342"/>
              <a:ext cx="2291012" cy="8309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Highly </a:t>
              </a:r>
              <a:r>
                <a:rPr lang="en-US" sz="2400" b="1" dirty="0"/>
                <a:t>realistic</a:t>
              </a:r>
              <a:r>
                <a:rPr lang="en-US" sz="2400" dirty="0"/>
                <a:t/>
              </a:r>
              <a:br>
                <a:rPr lang="en-US" sz="2400" dirty="0"/>
              </a:br>
              <a:r>
                <a:rPr lang="en-US" sz="2400" dirty="0"/>
                <a:t>renderings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3364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600238" y="4528422"/>
            <a:ext cx="2991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Problems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Micro-Geometry: Problems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789" y="1545983"/>
            <a:ext cx="5139373" cy="128636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39" y="1545983"/>
            <a:ext cx="5139373" cy="136562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633003" y="1278059"/>
            <a:ext cx="4925995" cy="1941762"/>
            <a:chOff x="3633003" y="1278059"/>
            <a:chExt cx="4925995" cy="1941762"/>
          </a:xfrm>
        </p:grpSpPr>
        <p:sp>
          <p:nvSpPr>
            <p:cNvPr id="11" name="TextBox 10"/>
            <p:cNvSpPr txBox="1"/>
            <p:nvPr/>
          </p:nvSpPr>
          <p:spPr>
            <a:xfrm>
              <a:off x="4443143" y="2696601"/>
              <a:ext cx="33057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Data-driven models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3633003" y="1278059"/>
              <a:ext cx="4925995" cy="1418542"/>
              <a:chOff x="1926941" y="3940974"/>
              <a:chExt cx="4925995" cy="1418542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26941" y="4004013"/>
                <a:ext cx="4925995" cy="1292464"/>
              </a:xfrm>
              <a:prstGeom prst="rect">
                <a:avLst/>
              </a:prstGeom>
            </p:spPr>
          </p:pic>
          <p:cxnSp>
            <p:nvCxnSpPr>
              <p:cNvPr id="40" name="Straight Connector 39"/>
              <p:cNvCxnSpPr/>
              <p:nvPr/>
            </p:nvCxnSpPr>
            <p:spPr>
              <a:xfrm>
                <a:off x="4116543" y="3940974"/>
                <a:ext cx="586446" cy="1418542"/>
              </a:xfrm>
              <a:prstGeom prst="line">
                <a:avLst/>
              </a:prstGeom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/>
          <p:cNvGrpSpPr/>
          <p:nvPr/>
        </p:nvGrpSpPr>
        <p:grpSpPr>
          <a:xfrm>
            <a:off x="638951" y="3451976"/>
            <a:ext cx="5091145" cy="2985606"/>
            <a:chOff x="638951" y="3451976"/>
            <a:chExt cx="5091145" cy="2985606"/>
          </a:xfrm>
        </p:grpSpPr>
        <p:grpSp>
          <p:nvGrpSpPr>
            <p:cNvPr id="46" name="Group 45"/>
            <p:cNvGrpSpPr/>
            <p:nvPr/>
          </p:nvGrpSpPr>
          <p:grpSpPr>
            <a:xfrm>
              <a:off x="638951" y="3451976"/>
              <a:ext cx="5091145" cy="2985606"/>
              <a:chOff x="638951" y="3548786"/>
              <a:chExt cx="5091145" cy="2985606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638953" y="3550501"/>
                <a:ext cx="5091143" cy="2983891"/>
              </a:xfrm>
              <a:prstGeom prst="roundRect">
                <a:avLst>
                  <a:gd name="adj" fmla="val 10541"/>
                </a:avLst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638952" y="3553073"/>
                <a:ext cx="5091143" cy="1098609"/>
              </a:xfrm>
              <a:custGeom>
                <a:avLst/>
                <a:gdLst>
                  <a:gd name="connsiteX0" fmla="*/ 314532 w 5091143"/>
                  <a:gd name="connsiteY0" fmla="*/ 0 h 1098609"/>
                  <a:gd name="connsiteX1" fmla="*/ 4776611 w 5091143"/>
                  <a:gd name="connsiteY1" fmla="*/ 0 h 1098609"/>
                  <a:gd name="connsiteX2" fmla="*/ 5091143 w 5091143"/>
                  <a:gd name="connsiteY2" fmla="*/ 314532 h 1098609"/>
                  <a:gd name="connsiteX3" fmla="*/ 5091143 w 5091143"/>
                  <a:gd name="connsiteY3" fmla="*/ 1098609 h 1098609"/>
                  <a:gd name="connsiteX4" fmla="*/ 0 w 5091143"/>
                  <a:gd name="connsiteY4" fmla="*/ 1098609 h 1098609"/>
                  <a:gd name="connsiteX5" fmla="*/ 0 w 5091143"/>
                  <a:gd name="connsiteY5" fmla="*/ 314532 h 1098609"/>
                  <a:gd name="connsiteX6" fmla="*/ 314532 w 5091143"/>
                  <a:gd name="connsiteY6" fmla="*/ 0 h 109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91143" h="1098609">
                    <a:moveTo>
                      <a:pt x="314532" y="0"/>
                    </a:moveTo>
                    <a:lnTo>
                      <a:pt x="4776611" y="0"/>
                    </a:lnTo>
                    <a:cubicBezTo>
                      <a:pt x="4950322" y="0"/>
                      <a:pt x="5091143" y="140821"/>
                      <a:pt x="5091143" y="314532"/>
                    </a:cubicBezTo>
                    <a:lnTo>
                      <a:pt x="5091143" y="1098609"/>
                    </a:lnTo>
                    <a:lnTo>
                      <a:pt x="0" y="1098609"/>
                    </a:lnTo>
                    <a:lnTo>
                      <a:pt x="0" y="314532"/>
                    </a:lnTo>
                    <a:cubicBezTo>
                      <a:pt x="0" y="140821"/>
                      <a:pt x="140821" y="0"/>
                      <a:pt x="314532" y="0"/>
                    </a:cubicBezTo>
                    <a:close/>
                  </a:path>
                </a:pathLst>
              </a:custGeom>
              <a:solidFill>
                <a:srgbClr val="FFB9B9"/>
              </a:solidFill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638951" y="3548786"/>
                <a:ext cx="5091143" cy="2983891"/>
              </a:xfrm>
              <a:prstGeom prst="roundRect">
                <a:avLst>
                  <a:gd name="adj" fmla="val 10541"/>
                </a:avLst>
              </a:prstGeom>
              <a:noFill/>
              <a:ln w="19050">
                <a:solidFill>
                  <a:schemeClr val="dk1"/>
                </a:solidFill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1764902" y="3713178"/>
              <a:ext cx="28392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Data-</a:t>
              </a:r>
              <a:r>
                <a:rPr lang="en-US" sz="3200" b="1" dirty="0"/>
                <a:t>intensive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" t="17908" r="3448" b="18330"/>
            <a:stretch/>
          </p:blipFill>
          <p:spPr>
            <a:xfrm>
              <a:off x="979617" y="4783752"/>
              <a:ext cx="1496035" cy="1004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Left Arrow 22"/>
            <p:cNvSpPr/>
            <p:nvPr/>
          </p:nvSpPr>
          <p:spPr>
            <a:xfrm flipH="1">
              <a:off x="2671454" y="4972945"/>
              <a:ext cx="648930" cy="625708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12623" y="5898766"/>
              <a:ext cx="31438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(</a:t>
              </a:r>
              <a:r>
                <a:rPr lang="en-US" sz="2400" b="1" dirty="0"/>
                <a:t>Instancing</a:t>
              </a:r>
              <a:r>
                <a:rPr lang="en-US" sz="2400" dirty="0"/>
                <a:t> required)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477770" y="4792474"/>
              <a:ext cx="1951742" cy="1110737"/>
              <a:chOff x="3495818" y="4792474"/>
              <a:chExt cx="1951742" cy="1110737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3549801" y="5441546"/>
                <a:ext cx="18437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GBs</a:t>
                </a:r>
                <a:r>
                  <a:rPr lang="en-US" sz="2400" dirty="0"/>
                  <a:t> of data</a:t>
                </a: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5818" y="4800017"/>
                <a:ext cx="678773" cy="678773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2302" y="4797610"/>
                <a:ext cx="678773" cy="678773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8787" y="4792474"/>
                <a:ext cx="678773" cy="678773"/>
              </a:xfrm>
              <a:prstGeom prst="rect">
                <a:avLst/>
              </a:prstGeom>
            </p:spPr>
          </p:pic>
        </p:grpSp>
      </p:grpSp>
      <p:grpSp>
        <p:nvGrpSpPr>
          <p:cNvPr id="31" name="Group 30"/>
          <p:cNvGrpSpPr/>
          <p:nvPr/>
        </p:nvGrpSpPr>
        <p:grpSpPr>
          <a:xfrm>
            <a:off x="6461902" y="3451976"/>
            <a:ext cx="5091143" cy="2985606"/>
            <a:chOff x="6461902" y="3451976"/>
            <a:chExt cx="5091143" cy="2985606"/>
          </a:xfrm>
        </p:grpSpPr>
        <p:grpSp>
          <p:nvGrpSpPr>
            <p:cNvPr id="49" name="Group 48"/>
            <p:cNvGrpSpPr/>
            <p:nvPr/>
          </p:nvGrpSpPr>
          <p:grpSpPr>
            <a:xfrm>
              <a:off x="6461902" y="3451976"/>
              <a:ext cx="5091143" cy="2985606"/>
              <a:chOff x="6461902" y="3548786"/>
              <a:chExt cx="5091143" cy="2985606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6461902" y="3550501"/>
                <a:ext cx="5091143" cy="2983891"/>
              </a:xfrm>
              <a:prstGeom prst="roundRect">
                <a:avLst>
                  <a:gd name="adj" fmla="val 10541"/>
                </a:avLst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6461902" y="3553072"/>
                <a:ext cx="5091143" cy="1098609"/>
              </a:xfrm>
              <a:custGeom>
                <a:avLst/>
                <a:gdLst>
                  <a:gd name="connsiteX0" fmla="*/ 314532 w 5091143"/>
                  <a:gd name="connsiteY0" fmla="*/ 0 h 1098609"/>
                  <a:gd name="connsiteX1" fmla="*/ 4776611 w 5091143"/>
                  <a:gd name="connsiteY1" fmla="*/ 0 h 1098609"/>
                  <a:gd name="connsiteX2" fmla="*/ 5091143 w 5091143"/>
                  <a:gd name="connsiteY2" fmla="*/ 314532 h 1098609"/>
                  <a:gd name="connsiteX3" fmla="*/ 5091143 w 5091143"/>
                  <a:gd name="connsiteY3" fmla="*/ 1098609 h 1098609"/>
                  <a:gd name="connsiteX4" fmla="*/ 0 w 5091143"/>
                  <a:gd name="connsiteY4" fmla="*/ 1098609 h 1098609"/>
                  <a:gd name="connsiteX5" fmla="*/ 0 w 5091143"/>
                  <a:gd name="connsiteY5" fmla="*/ 314532 h 1098609"/>
                  <a:gd name="connsiteX6" fmla="*/ 314532 w 5091143"/>
                  <a:gd name="connsiteY6" fmla="*/ 0 h 109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91143" h="1098609">
                    <a:moveTo>
                      <a:pt x="314532" y="0"/>
                    </a:moveTo>
                    <a:lnTo>
                      <a:pt x="4776611" y="0"/>
                    </a:lnTo>
                    <a:cubicBezTo>
                      <a:pt x="4950322" y="0"/>
                      <a:pt x="5091143" y="140821"/>
                      <a:pt x="5091143" y="314532"/>
                    </a:cubicBezTo>
                    <a:lnTo>
                      <a:pt x="5091143" y="1098609"/>
                    </a:lnTo>
                    <a:lnTo>
                      <a:pt x="0" y="1098609"/>
                    </a:lnTo>
                    <a:lnTo>
                      <a:pt x="0" y="314532"/>
                    </a:lnTo>
                    <a:cubicBezTo>
                      <a:pt x="0" y="140821"/>
                      <a:pt x="140821" y="0"/>
                      <a:pt x="314532" y="0"/>
                    </a:cubicBezTo>
                    <a:close/>
                  </a:path>
                </a:pathLst>
              </a:custGeom>
              <a:solidFill>
                <a:srgbClr val="FFB9B9"/>
              </a:solidFill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6461902" y="3548786"/>
                <a:ext cx="5091143" cy="2983891"/>
              </a:xfrm>
              <a:prstGeom prst="roundRect">
                <a:avLst>
                  <a:gd name="adj" fmla="val 10541"/>
                </a:avLst>
              </a:prstGeom>
              <a:noFill/>
              <a:ln w="19050">
                <a:solidFill>
                  <a:schemeClr val="dk1"/>
                </a:solidFill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022795" y="3793199"/>
              <a:ext cx="3969356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 dirty="0"/>
                <a:t>Difficult</a:t>
              </a:r>
              <a:r>
                <a:rPr lang="en-US" sz="2800" dirty="0"/>
                <a:t> to manipulate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53440" y="4610549"/>
              <a:ext cx="37080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E.g., cannot change from</a:t>
              </a:r>
              <a:br>
                <a:rPr lang="en-US" sz="2400" dirty="0"/>
              </a:br>
              <a:r>
                <a:rPr lang="en-US" sz="2400" b="1" dirty="0"/>
                <a:t>silk</a:t>
              </a:r>
              <a:r>
                <a:rPr lang="en-US" sz="2400" dirty="0"/>
                <a:t> to </a:t>
              </a:r>
              <a:r>
                <a:rPr lang="en-US" sz="2400" b="1" dirty="0"/>
                <a:t>rayon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799309" y="5427523"/>
              <a:ext cx="4373061" cy="840762"/>
              <a:chOff x="6799309" y="5427523"/>
              <a:chExt cx="4373061" cy="840762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7823"/>
              <a:stretch/>
            </p:blipFill>
            <p:spPr>
              <a:xfrm>
                <a:off x="6842575" y="5497224"/>
                <a:ext cx="1673002" cy="771061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25" t="8628"/>
              <a:stretch/>
            </p:blipFill>
            <p:spPr>
              <a:xfrm>
                <a:off x="9548996" y="5506676"/>
                <a:ext cx="1623374" cy="747432"/>
              </a:xfrm>
              <a:prstGeom prst="rect">
                <a:avLst/>
              </a:prstGeom>
            </p:spPr>
          </p:pic>
          <p:sp>
            <p:nvSpPr>
              <p:cNvPr id="53" name="Left Arrow 52"/>
              <p:cNvSpPr/>
              <p:nvPr/>
            </p:nvSpPr>
            <p:spPr>
              <a:xfrm flipH="1">
                <a:off x="8698147" y="5570002"/>
                <a:ext cx="671359" cy="647334"/>
              </a:xfrm>
              <a:prstGeom prst="leftArrow">
                <a:avLst/>
              </a:prstGeom>
              <a:gradFill>
                <a:gsLst>
                  <a:gs pos="0">
                    <a:schemeClr val="accent2">
                      <a:lumMod val="75000"/>
                      <a:alpha val="80000"/>
                    </a:schemeClr>
                  </a:gs>
                  <a:gs pos="100000">
                    <a:srgbClr val="EA6B14">
                      <a:alpha val="80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55" name="&quot;No&quot; Symbol 54"/>
              <p:cNvSpPr/>
              <p:nvPr/>
            </p:nvSpPr>
            <p:spPr>
              <a:xfrm>
                <a:off x="8821756" y="5725483"/>
                <a:ext cx="346565" cy="346565"/>
              </a:xfrm>
              <a:prstGeom prst="noSmoking">
                <a:avLst/>
              </a:prstGeom>
              <a:solidFill>
                <a:srgbClr val="C00000">
                  <a:alpha val="74902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799309" y="5442364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silk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9518008" y="5427523"/>
                <a:ext cx="813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rayon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6494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5.55112E-17 L 0.24023 -0.0344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5" y="-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23958 -0.03472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-17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Micro-Geometry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46822" y="1356636"/>
            <a:ext cx="4498357" cy="1810095"/>
            <a:chOff x="3846820" y="1356636"/>
            <a:chExt cx="4498357" cy="1810095"/>
          </a:xfrm>
        </p:grpSpPr>
        <p:grpSp>
          <p:nvGrpSpPr>
            <p:cNvPr id="12" name="Group 11"/>
            <p:cNvGrpSpPr/>
            <p:nvPr/>
          </p:nvGrpSpPr>
          <p:grpSpPr>
            <a:xfrm>
              <a:off x="3846820" y="1356636"/>
              <a:ext cx="4498357" cy="1286875"/>
              <a:chOff x="3933761" y="1947278"/>
              <a:chExt cx="4498357" cy="128687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525140" y="1947278"/>
                <a:ext cx="2906978" cy="1286875"/>
                <a:chOff x="5525140" y="1947278"/>
                <a:chExt cx="2906978" cy="1286875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3229" y="2529430"/>
                  <a:ext cx="2818889" cy="704723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25140" y="1947278"/>
                  <a:ext cx="2840022" cy="710006"/>
                </a:xfrm>
                <a:prstGeom prst="rect">
                  <a:avLst/>
                </a:prstGeom>
              </p:spPr>
            </p:pic>
          </p:grpSp>
          <p:sp>
            <p:nvSpPr>
              <p:cNvPr id="11" name="Rounded Rectangle 10"/>
              <p:cNvSpPr/>
              <p:nvPr/>
            </p:nvSpPr>
            <p:spPr>
              <a:xfrm>
                <a:off x="3933761" y="1947278"/>
                <a:ext cx="2221562" cy="1233520"/>
              </a:xfrm>
              <a:prstGeom prst="roundRect">
                <a:avLst>
                  <a:gd name="adj" fmla="val 9797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i="1" dirty="0"/>
                  <a:t>Statistical</a:t>
                </a:r>
                <a:r>
                  <a:rPr lang="en-US" sz="2400" i="1" dirty="0"/>
                  <a:t> </a:t>
                </a:r>
                <a:r>
                  <a:rPr lang="en-US" sz="2400" dirty="0"/>
                  <a:t>parameters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503257" y="2643511"/>
              <a:ext cx="3185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Procedural models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6461902" y="3449403"/>
            <a:ext cx="5091143" cy="2985606"/>
            <a:chOff x="6461902" y="3451976"/>
            <a:chExt cx="5091143" cy="2985606"/>
          </a:xfrm>
        </p:grpSpPr>
        <p:grpSp>
          <p:nvGrpSpPr>
            <p:cNvPr id="116" name="Group 115"/>
            <p:cNvGrpSpPr/>
            <p:nvPr/>
          </p:nvGrpSpPr>
          <p:grpSpPr>
            <a:xfrm>
              <a:off x="6461902" y="3451976"/>
              <a:ext cx="5091143" cy="2985606"/>
              <a:chOff x="6461902" y="3548786"/>
              <a:chExt cx="5091143" cy="2985606"/>
            </a:xfrm>
          </p:grpSpPr>
          <p:sp>
            <p:nvSpPr>
              <p:cNvPr id="126" name="Rounded Rectangle 125"/>
              <p:cNvSpPr/>
              <p:nvPr/>
            </p:nvSpPr>
            <p:spPr>
              <a:xfrm>
                <a:off x="6461902" y="3550501"/>
                <a:ext cx="5091143" cy="2983891"/>
              </a:xfrm>
              <a:prstGeom prst="roundRect">
                <a:avLst>
                  <a:gd name="adj" fmla="val 10541"/>
                </a:avLst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6461902" y="3553072"/>
                <a:ext cx="5091143" cy="1098609"/>
              </a:xfrm>
              <a:custGeom>
                <a:avLst/>
                <a:gdLst>
                  <a:gd name="connsiteX0" fmla="*/ 314532 w 5091143"/>
                  <a:gd name="connsiteY0" fmla="*/ 0 h 1098609"/>
                  <a:gd name="connsiteX1" fmla="*/ 4776611 w 5091143"/>
                  <a:gd name="connsiteY1" fmla="*/ 0 h 1098609"/>
                  <a:gd name="connsiteX2" fmla="*/ 5091143 w 5091143"/>
                  <a:gd name="connsiteY2" fmla="*/ 314532 h 1098609"/>
                  <a:gd name="connsiteX3" fmla="*/ 5091143 w 5091143"/>
                  <a:gd name="connsiteY3" fmla="*/ 1098609 h 1098609"/>
                  <a:gd name="connsiteX4" fmla="*/ 0 w 5091143"/>
                  <a:gd name="connsiteY4" fmla="*/ 1098609 h 1098609"/>
                  <a:gd name="connsiteX5" fmla="*/ 0 w 5091143"/>
                  <a:gd name="connsiteY5" fmla="*/ 314532 h 1098609"/>
                  <a:gd name="connsiteX6" fmla="*/ 314532 w 5091143"/>
                  <a:gd name="connsiteY6" fmla="*/ 0 h 109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91143" h="1098609">
                    <a:moveTo>
                      <a:pt x="314532" y="0"/>
                    </a:moveTo>
                    <a:lnTo>
                      <a:pt x="4776611" y="0"/>
                    </a:lnTo>
                    <a:cubicBezTo>
                      <a:pt x="4950322" y="0"/>
                      <a:pt x="5091143" y="140821"/>
                      <a:pt x="5091143" y="314532"/>
                    </a:cubicBezTo>
                    <a:lnTo>
                      <a:pt x="5091143" y="1098609"/>
                    </a:lnTo>
                    <a:lnTo>
                      <a:pt x="0" y="1098609"/>
                    </a:lnTo>
                    <a:lnTo>
                      <a:pt x="0" y="314532"/>
                    </a:lnTo>
                    <a:cubicBezTo>
                      <a:pt x="0" y="140821"/>
                      <a:pt x="140821" y="0"/>
                      <a:pt x="314532" y="0"/>
                    </a:cubicBezTo>
                    <a:close/>
                  </a:path>
                </a:pathLst>
              </a:custGeom>
              <a:solidFill>
                <a:srgbClr val="FFB9B9"/>
              </a:solidFill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ounded Rectangle 127"/>
              <p:cNvSpPr/>
              <p:nvPr/>
            </p:nvSpPr>
            <p:spPr>
              <a:xfrm>
                <a:off x="6461902" y="3548786"/>
                <a:ext cx="5091143" cy="2983891"/>
              </a:xfrm>
              <a:prstGeom prst="roundRect">
                <a:avLst>
                  <a:gd name="adj" fmla="val 10541"/>
                </a:avLst>
              </a:prstGeom>
              <a:noFill/>
              <a:ln w="19050">
                <a:solidFill>
                  <a:schemeClr val="dk1"/>
                </a:solidFill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7022795" y="3793199"/>
              <a:ext cx="3969356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 dirty="0"/>
                <a:t>Difficult</a:t>
              </a:r>
              <a:r>
                <a:rPr lang="en-US" sz="2800" dirty="0"/>
                <a:t> to manipulate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153440" y="4610549"/>
              <a:ext cx="37080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E.g., cannot change from</a:t>
              </a:r>
              <a:br>
                <a:rPr lang="en-US" sz="2400" dirty="0"/>
              </a:br>
              <a:r>
                <a:rPr lang="en-US" sz="2400" b="1" dirty="0"/>
                <a:t>silk</a:t>
              </a:r>
              <a:r>
                <a:rPr lang="en-US" sz="2400" dirty="0"/>
                <a:t> to </a:t>
              </a:r>
              <a:r>
                <a:rPr lang="en-US" sz="2400" b="1" dirty="0"/>
                <a:t>rayon</a:t>
              </a:r>
            </a:p>
          </p:txBody>
        </p:sp>
        <p:grpSp>
          <p:nvGrpSpPr>
            <p:cNvPr id="119" name="Group 118"/>
            <p:cNvGrpSpPr/>
            <p:nvPr/>
          </p:nvGrpSpPr>
          <p:grpSpPr>
            <a:xfrm>
              <a:off x="6799309" y="5427523"/>
              <a:ext cx="4373061" cy="840762"/>
              <a:chOff x="6799309" y="5427523"/>
              <a:chExt cx="4373061" cy="840762"/>
            </a:xfrm>
          </p:grpSpPr>
          <p:pic>
            <p:nvPicPr>
              <p:cNvPr id="120" name="Picture 11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7823"/>
              <a:stretch/>
            </p:blipFill>
            <p:spPr>
              <a:xfrm>
                <a:off x="6842575" y="5497224"/>
                <a:ext cx="1673002" cy="771061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25" t="8628"/>
              <a:stretch/>
            </p:blipFill>
            <p:spPr>
              <a:xfrm>
                <a:off x="9548996" y="5506676"/>
                <a:ext cx="1623374" cy="747432"/>
              </a:xfrm>
              <a:prstGeom prst="rect">
                <a:avLst/>
              </a:prstGeom>
            </p:spPr>
          </p:pic>
          <p:sp>
            <p:nvSpPr>
              <p:cNvPr id="122" name="Left Arrow 121"/>
              <p:cNvSpPr/>
              <p:nvPr/>
            </p:nvSpPr>
            <p:spPr>
              <a:xfrm flipH="1">
                <a:off x="8698147" y="5570002"/>
                <a:ext cx="671359" cy="647334"/>
              </a:xfrm>
              <a:prstGeom prst="leftArrow">
                <a:avLst/>
              </a:prstGeom>
              <a:gradFill>
                <a:gsLst>
                  <a:gs pos="0">
                    <a:schemeClr val="accent2">
                      <a:lumMod val="75000"/>
                      <a:alpha val="80000"/>
                    </a:schemeClr>
                  </a:gs>
                  <a:gs pos="100000">
                    <a:srgbClr val="EA6B14">
                      <a:alpha val="80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123" name="&quot;No&quot; Symbol 122"/>
              <p:cNvSpPr/>
              <p:nvPr/>
            </p:nvSpPr>
            <p:spPr>
              <a:xfrm>
                <a:off x="8821756" y="5725483"/>
                <a:ext cx="346565" cy="346565"/>
              </a:xfrm>
              <a:prstGeom prst="noSmoking">
                <a:avLst/>
              </a:prstGeom>
              <a:solidFill>
                <a:srgbClr val="C00000">
                  <a:alpha val="74902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6799309" y="5442364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silk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9518008" y="5427523"/>
                <a:ext cx="813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rayon</a:t>
                </a:r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639979" y="3449403"/>
            <a:ext cx="5091145" cy="2985606"/>
            <a:chOff x="638951" y="3451976"/>
            <a:chExt cx="5091145" cy="2985606"/>
          </a:xfrm>
        </p:grpSpPr>
        <p:grpSp>
          <p:nvGrpSpPr>
            <p:cNvPr id="102" name="Group 101"/>
            <p:cNvGrpSpPr/>
            <p:nvPr/>
          </p:nvGrpSpPr>
          <p:grpSpPr>
            <a:xfrm>
              <a:off x="638951" y="3451976"/>
              <a:ext cx="5091145" cy="2985606"/>
              <a:chOff x="638951" y="3548786"/>
              <a:chExt cx="5091145" cy="2985606"/>
            </a:xfrm>
          </p:grpSpPr>
          <p:sp>
            <p:nvSpPr>
              <p:cNvPr id="112" name="Rounded Rectangle 111"/>
              <p:cNvSpPr/>
              <p:nvPr/>
            </p:nvSpPr>
            <p:spPr>
              <a:xfrm>
                <a:off x="638953" y="3550501"/>
                <a:ext cx="5091143" cy="2983891"/>
              </a:xfrm>
              <a:prstGeom prst="roundRect">
                <a:avLst>
                  <a:gd name="adj" fmla="val 10541"/>
                </a:avLst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 112"/>
              <p:cNvSpPr/>
              <p:nvPr/>
            </p:nvSpPr>
            <p:spPr>
              <a:xfrm>
                <a:off x="638952" y="3553073"/>
                <a:ext cx="5091143" cy="1098609"/>
              </a:xfrm>
              <a:custGeom>
                <a:avLst/>
                <a:gdLst>
                  <a:gd name="connsiteX0" fmla="*/ 314532 w 5091143"/>
                  <a:gd name="connsiteY0" fmla="*/ 0 h 1098609"/>
                  <a:gd name="connsiteX1" fmla="*/ 4776611 w 5091143"/>
                  <a:gd name="connsiteY1" fmla="*/ 0 h 1098609"/>
                  <a:gd name="connsiteX2" fmla="*/ 5091143 w 5091143"/>
                  <a:gd name="connsiteY2" fmla="*/ 314532 h 1098609"/>
                  <a:gd name="connsiteX3" fmla="*/ 5091143 w 5091143"/>
                  <a:gd name="connsiteY3" fmla="*/ 1098609 h 1098609"/>
                  <a:gd name="connsiteX4" fmla="*/ 0 w 5091143"/>
                  <a:gd name="connsiteY4" fmla="*/ 1098609 h 1098609"/>
                  <a:gd name="connsiteX5" fmla="*/ 0 w 5091143"/>
                  <a:gd name="connsiteY5" fmla="*/ 314532 h 1098609"/>
                  <a:gd name="connsiteX6" fmla="*/ 314532 w 5091143"/>
                  <a:gd name="connsiteY6" fmla="*/ 0 h 109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91143" h="1098609">
                    <a:moveTo>
                      <a:pt x="314532" y="0"/>
                    </a:moveTo>
                    <a:lnTo>
                      <a:pt x="4776611" y="0"/>
                    </a:lnTo>
                    <a:cubicBezTo>
                      <a:pt x="4950322" y="0"/>
                      <a:pt x="5091143" y="140821"/>
                      <a:pt x="5091143" y="314532"/>
                    </a:cubicBezTo>
                    <a:lnTo>
                      <a:pt x="5091143" y="1098609"/>
                    </a:lnTo>
                    <a:lnTo>
                      <a:pt x="0" y="1098609"/>
                    </a:lnTo>
                    <a:lnTo>
                      <a:pt x="0" y="314532"/>
                    </a:lnTo>
                    <a:cubicBezTo>
                      <a:pt x="0" y="140821"/>
                      <a:pt x="140821" y="0"/>
                      <a:pt x="314532" y="0"/>
                    </a:cubicBezTo>
                    <a:close/>
                  </a:path>
                </a:pathLst>
              </a:custGeom>
              <a:solidFill>
                <a:srgbClr val="FFB9B9"/>
              </a:solidFill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ounded Rectangle 113"/>
              <p:cNvSpPr/>
              <p:nvPr/>
            </p:nvSpPr>
            <p:spPr>
              <a:xfrm>
                <a:off x="638951" y="3548786"/>
                <a:ext cx="5091143" cy="2983891"/>
              </a:xfrm>
              <a:prstGeom prst="roundRect">
                <a:avLst>
                  <a:gd name="adj" fmla="val 10541"/>
                </a:avLst>
              </a:prstGeom>
              <a:noFill/>
              <a:ln w="19050">
                <a:solidFill>
                  <a:schemeClr val="dk1"/>
                </a:solidFill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1764902" y="3713178"/>
              <a:ext cx="28392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Data-</a:t>
              </a:r>
              <a:r>
                <a:rPr lang="en-US" sz="3200" b="1" dirty="0"/>
                <a:t>intensive</a:t>
              </a:r>
            </a:p>
          </p:txBody>
        </p:sp>
        <p:pic>
          <p:nvPicPr>
            <p:cNvPr id="104" name="Picture 10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" t="17908" r="3448" b="18330"/>
            <a:stretch/>
          </p:blipFill>
          <p:spPr>
            <a:xfrm>
              <a:off x="979617" y="4783752"/>
              <a:ext cx="1496035" cy="1004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Left Arrow 104"/>
            <p:cNvSpPr/>
            <p:nvPr/>
          </p:nvSpPr>
          <p:spPr>
            <a:xfrm flipH="1">
              <a:off x="2671454" y="4972945"/>
              <a:ext cx="648930" cy="625708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612623" y="5898766"/>
              <a:ext cx="31438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(</a:t>
              </a:r>
              <a:r>
                <a:rPr lang="en-US" sz="2400" b="1" dirty="0"/>
                <a:t>Instancing</a:t>
              </a:r>
              <a:r>
                <a:rPr lang="en-US" sz="2400" dirty="0"/>
                <a:t> required)</a:t>
              </a:r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3477770" y="4792474"/>
              <a:ext cx="1951742" cy="1110737"/>
              <a:chOff x="3495818" y="4792474"/>
              <a:chExt cx="1951742" cy="1110737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3549801" y="5441546"/>
                <a:ext cx="18437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GBs</a:t>
                </a:r>
                <a:r>
                  <a:rPr lang="en-US" sz="2400" dirty="0"/>
                  <a:t> of data</a:t>
                </a:r>
              </a:p>
            </p:txBody>
          </p:sp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5818" y="4800017"/>
                <a:ext cx="678773" cy="678773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2302" y="4797610"/>
                <a:ext cx="678773" cy="678773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8787" y="4792474"/>
                <a:ext cx="678773" cy="678773"/>
              </a:xfrm>
              <a:prstGeom prst="rect">
                <a:avLst/>
              </a:prstGeom>
            </p:spPr>
          </p:pic>
        </p:grpSp>
      </p:grpSp>
      <p:sp>
        <p:nvSpPr>
          <p:cNvPr id="129" name="Rectangle 128"/>
          <p:cNvSpPr/>
          <p:nvPr/>
        </p:nvSpPr>
        <p:spPr>
          <a:xfrm>
            <a:off x="4" y="3220086"/>
            <a:ext cx="12192000" cy="3637914"/>
          </a:xfrm>
          <a:prstGeom prst="rect">
            <a:avLst/>
          </a:prstGeom>
          <a:solidFill>
            <a:srgbClr val="F2F2F2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461902" y="3451976"/>
            <a:ext cx="5091143" cy="2985606"/>
            <a:chOff x="6461902" y="3451976"/>
            <a:chExt cx="5091143" cy="2985606"/>
          </a:xfrm>
        </p:grpSpPr>
        <p:grpSp>
          <p:nvGrpSpPr>
            <p:cNvPr id="51" name="Group 50"/>
            <p:cNvGrpSpPr/>
            <p:nvPr/>
          </p:nvGrpSpPr>
          <p:grpSpPr>
            <a:xfrm>
              <a:off x="6461902" y="3451976"/>
              <a:ext cx="5091143" cy="2985606"/>
              <a:chOff x="6461902" y="3548786"/>
              <a:chExt cx="5091143" cy="2985606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6461902" y="3550501"/>
                <a:ext cx="5091143" cy="2983891"/>
              </a:xfrm>
              <a:prstGeom prst="roundRect">
                <a:avLst>
                  <a:gd name="adj" fmla="val 10541"/>
                </a:avLst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6461902" y="3553072"/>
                <a:ext cx="5091143" cy="1098609"/>
              </a:xfrm>
              <a:custGeom>
                <a:avLst/>
                <a:gdLst>
                  <a:gd name="connsiteX0" fmla="*/ 314532 w 5091143"/>
                  <a:gd name="connsiteY0" fmla="*/ 0 h 1098609"/>
                  <a:gd name="connsiteX1" fmla="*/ 4776611 w 5091143"/>
                  <a:gd name="connsiteY1" fmla="*/ 0 h 1098609"/>
                  <a:gd name="connsiteX2" fmla="*/ 5091143 w 5091143"/>
                  <a:gd name="connsiteY2" fmla="*/ 314532 h 1098609"/>
                  <a:gd name="connsiteX3" fmla="*/ 5091143 w 5091143"/>
                  <a:gd name="connsiteY3" fmla="*/ 1098609 h 1098609"/>
                  <a:gd name="connsiteX4" fmla="*/ 0 w 5091143"/>
                  <a:gd name="connsiteY4" fmla="*/ 1098609 h 1098609"/>
                  <a:gd name="connsiteX5" fmla="*/ 0 w 5091143"/>
                  <a:gd name="connsiteY5" fmla="*/ 314532 h 1098609"/>
                  <a:gd name="connsiteX6" fmla="*/ 314532 w 5091143"/>
                  <a:gd name="connsiteY6" fmla="*/ 0 h 109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91143" h="1098609">
                    <a:moveTo>
                      <a:pt x="314532" y="0"/>
                    </a:moveTo>
                    <a:lnTo>
                      <a:pt x="4776611" y="0"/>
                    </a:lnTo>
                    <a:cubicBezTo>
                      <a:pt x="4950322" y="0"/>
                      <a:pt x="5091143" y="140821"/>
                      <a:pt x="5091143" y="314532"/>
                    </a:cubicBezTo>
                    <a:lnTo>
                      <a:pt x="5091143" y="1098609"/>
                    </a:lnTo>
                    <a:lnTo>
                      <a:pt x="0" y="1098609"/>
                    </a:lnTo>
                    <a:lnTo>
                      <a:pt x="0" y="314532"/>
                    </a:lnTo>
                    <a:cubicBezTo>
                      <a:pt x="0" y="140821"/>
                      <a:pt x="140821" y="0"/>
                      <a:pt x="314532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6461902" y="3548786"/>
                <a:ext cx="5091143" cy="2983891"/>
              </a:xfrm>
              <a:prstGeom prst="roundRect">
                <a:avLst>
                  <a:gd name="adj" fmla="val 10541"/>
                </a:avLst>
              </a:prstGeom>
              <a:noFill/>
              <a:ln w="19050">
                <a:solidFill>
                  <a:schemeClr val="dk1"/>
                </a:solidFill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7537748" y="3811270"/>
              <a:ext cx="2914580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 dirty="0"/>
                <a:t>Intuitive</a:t>
              </a:r>
              <a:r>
                <a:rPr lang="en-US" sz="2800" dirty="0"/>
                <a:t> editing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858212" y="5714462"/>
              <a:ext cx="4270086" cy="561030"/>
              <a:chOff x="6689196" y="5580290"/>
              <a:chExt cx="4476089" cy="588096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8" r="11398"/>
              <a:stretch/>
            </p:blipFill>
            <p:spPr>
              <a:xfrm>
                <a:off x="9337854" y="5580290"/>
                <a:ext cx="1827431" cy="588096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96" r="11096"/>
              <a:stretch/>
            </p:blipFill>
            <p:spPr>
              <a:xfrm>
                <a:off x="6689196" y="5581074"/>
                <a:ext cx="1827624" cy="587219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6779843" y="538172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silk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9308754" y="5380190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rayon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898562" y="4610549"/>
              <a:ext cx="421782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E.g., go from </a:t>
              </a:r>
              <a:r>
                <a:rPr lang="en-US" sz="2400" b="1" dirty="0"/>
                <a:t>silk</a:t>
              </a:r>
              <a:r>
                <a:rPr lang="en-US" sz="2400" dirty="0"/>
                <a:t> to </a:t>
              </a:r>
              <a:r>
                <a:rPr lang="en-US" sz="2400" b="1" dirty="0"/>
                <a:t>rayon </a:t>
              </a:r>
              <a:r>
                <a:rPr lang="en-US" sz="2400" dirty="0"/>
                <a:t>by</a:t>
              </a:r>
              <a:r>
                <a:rPr lang="en-US" sz="2400" b="1" dirty="0"/>
                <a:t/>
              </a:r>
              <a:br>
                <a:rPr lang="en-US" sz="2400" b="1" dirty="0"/>
              </a:br>
              <a:r>
                <a:rPr lang="en-US" sz="2400" dirty="0">
                  <a:solidFill>
                    <a:schemeClr val="accent2"/>
                  </a:solidFill>
                </a:rPr>
                <a:t>changing </a:t>
              </a:r>
              <a:r>
                <a:rPr lang="en-US" sz="2400" b="1" dirty="0">
                  <a:solidFill>
                    <a:schemeClr val="accent2"/>
                  </a:solidFill>
                </a:rPr>
                <a:t>parameter values</a:t>
              </a:r>
            </a:p>
          </p:txBody>
        </p:sp>
        <p:sp>
          <p:nvSpPr>
            <p:cNvPr id="130" name="Left Arrow 129"/>
            <p:cNvSpPr/>
            <p:nvPr/>
          </p:nvSpPr>
          <p:spPr>
            <a:xfrm flipH="1">
              <a:off x="8723680" y="5726815"/>
              <a:ext cx="553333" cy="529381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38951" y="3451976"/>
            <a:ext cx="5091145" cy="2985606"/>
            <a:chOff x="638951" y="3451976"/>
            <a:chExt cx="5091145" cy="2985606"/>
          </a:xfrm>
        </p:grpSpPr>
        <p:grpSp>
          <p:nvGrpSpPr>
            <p:cNvPr id="28" name="Group 27"/>
            <p:cNvGrpSpPr/>
            <p:nvPr/>
          </p:nvGrpSpPr>
          <p:grpSpPr>
            <a:xfrm>
              <a:off x="638951" y="3451976"/>
              <a:ext cx="5091145" cy="2985606"/>
              <a:chOff x="638951" y="3548786"/>
              <a:chExt cx="5091145" cy="2985606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638953" y="3550501"/>
                <a:ext cx="5091143" cy="2983891"/>
              </a:xfrm>
              <a:prstGeom prst="roundRect">
                <a:avLst>
                  <a:gd name="adj" fmla="val 10541"/>
                </a:avLst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638952" y="3553073"/>
                <a:ext cx="5091143" cy="1098609"/>
              </a:xfrm>
              <a:custGeom>
                <a:avLst/>
                <a:gdLst>
                  <a:gd name="connsiteX0" fmla="*/ 314532 w 5091143"/>
                  <a:gd name="connsiteY0" fmla="*/ 0 h 1098609"/>
                  <a:gd name="connsiteX1" fmla="*/ 4776611 w 5091143"/>
                  <a:gd name="connsiteY1" fmla="*/ 0 h 1098609"/>
                  <a:gd name="connsiteX2" fmla="*/ 5091143 w 5091143"/>
                  <a:gd name="connsiteY2" fmla="*/ 314532 h 1098609"/>
                  <a:gd name="connsiteX3" fmla="*/ 5091143 w 5091143"/>
                  <a:gd name="connsiteY3" fmla="*/ 1098609 h 1098609"/>
                  <a:gd name="connsiteX4" fmla="*/ 0 w 5091143"/>
                  <a:gd name="connsiteY4" fmla="*/ 1098609 h 1098609"/>
                  <a:gd name="connsiteX5" fmla="*/ 0 w 5091143"/>
                  <a:gd name="connsiteY5" fmla="*/ 314532 h 1098609"/>
                  <a:gd name="connsiteX6" fmla="*/ 314532 w 5091143"/>
                  <a:gd name="connsiteY6" fmla="*/ 0 h 109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91143" h="1098609">
                    <a:moveTo>
                      <a:pt x="314532" y="0"/>
                    </a:moveTo>
                    <a:lnTo>
                      <a:pt x="4776611" y="0"/>
                    </a:lnTo>
                    <a:cubicBezTo>
                      <a:pt x="4950322" y="0"/>
                      <a:pt x="5091143" y="140821"/>
                      <a:pt x="5091143" y="314532"/>
                    </a:cubicBezTo>
                    <a:lnTo>
                      <a:pt x="5091143" y="1098609"/>
                    </a:lnTo>
                    <a:lnTo>
                      <a:pt x="0" y="1098609"/>
                    </a:lnTo>
                    <a:lnTo>
                      <a:pt x="0" y="314532"/>
                    </a:lnTo>
                    <a:cubicBezTo>
                      <a:pt x="0" y="140821"/>
                      <a:pt x="140821" y="0"/>
                      <a:pt x="314532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638951" y="3548786"/>
                <a:ext cx="5091143" cy="2983891"/>
              </a:xfrm>
              <a:prstGeom prst="roundRect">
                <a:avLst>
                  <a:gd name="adj" fmla="val 10541"/>
                </a:avLst>
              </a:prstGeom>
              <a:noFill/>
              <a:ln w="19050">
                <a:solidFill>
                  <a:schemeClr val="dk1"/>
                </a:solidFill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014697" y="3712571"/>
              <a:ext cx="43396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Compact</a:t>
              </a:r>
              <a:r>
                <a:rPr lang="en-US" sz="2800" dirty="0"/>
                <a:t> representation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" t="17908" r="3448" b="18330"/>
            <a:stretch/>
          </p:blipFill>
          <p:spPr>
            <a:xfrm>
              <a:off x="979617" y="4783752"/>
              <a:ext cx="1496035" cy="1004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Left Arrow 37"/>
            <p:cNvSpPr/>
            <p:nvPr/>
          </p:nvSpPr>
          <p:spPr>
            <a:xfrm flipH="1">
              <a:off x="2671454" y="4972945"/>
              <a:ext cx="648930" cy="625708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65149" y="5898766"/>
              <a:ext cx="34387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(</a:t>
              </a:r>
              <a:r>
                <a:rPr lang="en-US" sz="2400" b="1" dirty="0"/>
                <a:t>NO</a:t>
              </a:r>
              <a:r>
                <a:rPr lang="en-US" sz="2400" i="1" dirty="0"/>
                <a:t> </a:t>
              </a:r>
              <a:r>
                <a:rPr lang="en-US" sz="2400" dirty="0"/>
                <a:t>instancing needed)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34585" y="5453902"/>
              <a:ext cx="22381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a few</a:t>
              </a:r>
              <a:r>
                <a:rPr lang="en-US" sz="2400" dirty="0"/>
                <a:t> numbers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6186" y="4686490"/>
              <a:ext cx="1877248" cy="88143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8501249" y="1314942"/>
            <a:ext cx="3309660" cy="1328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Originated in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textile research</a:t>
            </a:r>
          </a:p>
          <a:p>
            <a:pPr>
              <a:spcBef>
                <a:spcPts val="100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Adopted to graphics by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Schröder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et al. [2015]</a:t>
            </a:r>
          </a:p>
        </p:txBody>
      </p:sp>
    </p:spTree>
    <p:extLst>
      <p:ext uri="{BB962C8B-B14F-4D97-AF65-F5344CB8AC3E}">
        <p14:creationId xmlns:p14="http://schemas.microsoft.com/office/powerpoint/2010/main" val="150371851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3.4533"/>
  <p:tag name="ORIGINALWIDTH" val="2440.195"/>
  <p:tag name="LATEXADDIN" val="\documentclass{article}&#10;\usepackage{amsmath}&#10;\usepackage{color}&#10;\pagestyle{empty}&#10;&#10;\definecolor{blue}{RGB}{91,155,213}&#10;\definecolor{orange}{RGB}{237,125,49}&#10;\definecolor{green}{RGB}{112,173,71}&#10;\newcommand{\rmin}{{\color{blue} r_{\min}}}&#10;\newcommand{\rmax}{{\color{orange} r_{\max}}}&#10;\newcommand{\gs}{{\color{green} s}}&#10;\DeclareMathOperator*{\argmin}{arg\,min}&#10;&#10;\begin{document}&#10;&#10;\[&#10;\argmin_{\rmin, \rmax, \gs} \left[&#10;\sum_i \min_{R_i, \theta_i} \, E_i \left( R_i, \theta_i \;\big|\; \rmin, \rmax, \gs \right)\,&#10;\right]&#10;\]&#10;&#10;&#10;\end{document}"/>
  <p:tag name="IGUANATEXSIZE" val="28"/>
  <p:tag name="IGUANATEXCURSOR" val="511"/>
  <p:tag name="TRANSPARENCY" val="True"/>
  <p:tag name="FILENAME" val=""/>
  <p:tag name="INPUTTYPE" val="0"/>
  <p:tag name="LATEXENGINEID" val="0"/>
  <p:tag name="TEMPFOLDER" val="D:\tmp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3.4533"/>
  <p:tag name="ORIGINALWIDTH" val="2440.195"/>
  <p:tag name="LATEXADDIN" val="\documentclass{article}&#10;\usepackage{amsmath}&#10;\usepackage{color}&#10;\pagestyle{empty}&#10;&#10;\definecolor{blue}{RGB}{91,155,213}&#10;\definecolor{orange}{RGB}{237,125,49}&#10;\definecolor{green}{RGB}{112,173,71}&#10;\newcommand{\rmin}{{\color{blue} r_{\min}}}&#10;\newcommand{\rmax}{{\color{orange} r_{\max}}}&#10;\newcommand{\gs}{{\color{green} s}}&#10;\DeclareMathOperator*{\argmin}{arg\,min}&#10;&#10;\begin{document}&#10;&#10;\[&#10;\argmin_{\rmin, \rmax, \gs} \left[&#10;\sum_i \min_{R_i, \theta_i} \, E_i \left( R_i, \theta_i \;\big|\; \rmin, \rmax, \gs \right)\,&#10;\right]&#10;\]&#10;&#10;&#10;\end{document}"/>
  <p:tag name="IGUANATEXSIZE" val="28"/>
  <p:tag name="IGUANATEXCURSOR" val="511"/>
  <p:tag name="TRANSPARENCY" val="True"/>
  <p:tag name="FILENAME" val=""/>
  <p:tag name="INPUTTYPE" val="0"/>
  <p:tag name="LATEXENGINEID" val="0"/>
  <p:tag name="TEMPFOLDER" val="D:\tmp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3.4533"/>
  <p:tag name="ORIGINALWIDTH" val="2440.195"/>
  <p:tag name="LATEXADDIN" val="\documentclass{article}&#10;\usepackage{amsmath}&#10;\usepackage{color}&#10;\pagestyle{empty}&#10;&#10;\definecolor{blue}{RGB}{91,155,213}&#10;\definecolor{orange}{RGB}{237,125,49}&#10;\definecolor{green}{RGB}{112,173,71}&#10;\newcommand{\rmin}{{\color{blue} r_{\min}}}&#10;\newcommand{\rmax}{{\color{orange} r_{\max}}}&#10;\newcommand{\gs}{{\color{green} s}}&#10;\DeclareMathOperator*{\argmin}{arg\,min}&#10;&#10;\begin{document}&#10;&#10;\[&#10;\argmin_{\rmin, \rmax, \gs} \left[&#10;\sum_i \min_{R_i, \theta_i} \, E_i \left( R_i, \theta_i \;\big|\; \rmin, \rmax, \gs \right)\,&#10;\right]&#10;\]&#10;&#10;&#10;\end{document}"/>
  <p:tag name="IGUANATEXSIZE" val="28"/>
  <p:tag name="IGUANATEXCURSOR" val="511"/>
  <p:tag name="TRANSPARENCY" val="True"/>
  <p:tag name="FILENAME" val=""/>
  <p:tag name="INPUTTYPE" val="0"/>
  <p:tag name="LATEXENGINEID" val="0"/>
  <p:tag name="TEMPFOLDER" val="D:\tmp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3.4533"/>
  <p:tag name="ORIGINALWIDTH" val="2440.195"/>
  <p:tag name="LATEXADDIN" val="\documentclass{article}&#10;\usepackage{amsmath}&#10;\usepackage{color}&#10;\pagestyle{empty}&#10;&#10;\definecolor{blue}{RGB}{91,155,213}&#10;\definecolor{orange}{RGB}{237,125,49}&#10;\definecolor{green}{RGB}{112,173,71}&#10;\newcommand{\rmin}{{\color{blue} r_{\min}}}&#10;\newcommand{\rmax}{{\color{orange} r_{\max}}}&#10;\newcommand{\gs}{{\color{green} s}}&#10;\DeclareMathOperator*{\argmin}{arg\,min}&#10;&#10;\begin{document}&#10;&#10;\[&#10;\argmin_{\rmin, \rmax, \gs} \left[&#10;\sum_i \min_{R_i, \theta_i} \, E_i \left( R_i, \theta_i \;\big|\; \rmin, \rmax, \gs \right)\,&#10;\right]&#10;\]&#10;&#10;&#10;\end{document}"/>
  <p:tag name="IGUANATEXSIZE" val="28"/>
  <p:tag name="IGUANATEXCURSOR" val="511"/>
  <p:tag name="TRANSPARENCY" val="True"/>
  <p:tag name="FILENAME" val=""/>
  <p:tag name="INPUTTYPE" val="0"/>
  <p:tag name="LATEXENGINEID" val="0"/>
  <p:tag name="TEMPFOLDER" val="D:\tmp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3.4533"/>
  <p:tag name="ORIGINALWIDTH" val="2440.195"/>
  <p:tag name="LATEXADDIN" val="\documentclass{article}&#10;\usepackage{amsmath}&#10;\usepackage{color}&#10;\pagestyle{empty}&#10;&#10;\definecolor{blue}{RGB}{91,155,213}&#10;\definecolor{orange}{RGB}{237,125,49}&#10;\definecolor{green}{RGB}{112,173,71}&#10;\newcommand{\rmin}{{\color{blue} r_{\min}}}&#10;\newcommand{\rmax}{{\color{orange} r_{\max}}}&#10;\newcommand{\gs}{{\color{green} s}}&#10;\DeclareMathOperator*{\argmin}{arg\,min}&#10;&#10;\begin{document}&#10;&#10;\[&#10;\argmin_{\rmin, \rmax, \gs} \left[&#10;\sum_i \min_{R_i, \theta_i} \, E_i \left( R_i, \theta_i \;\big|\; \rmin, \rmax, \gs \right)\,&#10;\right]&#10;\]&#10;&#10;&#10;\end{document}"/>
  <p:tag name="IGUANATEXSIZE" val="28"/>
  <p:tag name="IGUANATEXCURSOR" val="511"/>
  <p:tag name="TRANSPARENCY" val="True"/>
  <p:tag name="FILENAME" val=""/>
  <p:tag name="INPUTTYPE" val="0"/>
  <p:tag name="LATEXENGINEID" val="0"/>
  <p:tag name="TEMPFOLDER" val="D:\tmp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4.222"/>
  <p:tag name="ORIGINALWIDTH" val="2114.736"/>
  <p:tag name="OUTPUTDPI" val="1200"/>
  <p:tag name="LATEXADDIN" val="\documentclass{article}&#10;\usepackage{amsmath}&#10;\usepackage{color}&#10;\pagestyle{empty}&#10;&#10;\definecolor{blue}{RGB}{91,155,213}&#10;\definecolor{orange}{RGB}{237,125,49}&#10;\definecolor{green}{RGB}{112,173,71}&#10;\newcommand{\rmin}[1]{{\color{blue} r_{\min}^{#1}}}&#10;\newcommand{\rmax}[1]{{\color{orange} r_{\max}^{#1}}}&#10;\newcommand{\gs}[1]{{\color{green} s^{#1}}}&#10;\DeclareMathOperator*{\argmin}{arg\,min}&#10;&#10;\begin{document}&#10;&#10;\[&#10;\left(\rmin{(1)}, \rmax{(1)}, \gs{(1)}\right),&#10;\left(\rmin{(2)}, \rmax{(2)}, \gs{(2)}\right),&#10;\ldots&#10;\]&#10;&#10;&#10;\end{document}"/>
  <p:tag name="IGUANATEXSIZE" val="28"/>
  <p:tag name="IGUANATEXCURSOR" val="502"/>
  <p:tag name="TRANSPARENCY" val="True"/>
  <p:tag name="FILENAME" val=""/>
  <p:tag name="INPUTTYPE" val="0"/>
  <p:tag name="LATEXENGINEID" val="0"/>
  <p:tag name="TEMPFOLDER" val="D:\tmp\iguanaTeX\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34023</TotalTime>
  <Words>4527</Words>
  <Application>Microsoft Office PowerPoint</Application>
  <PresentationFormat>Widescreen</PresentationFormat>
  <Paragraphs>884</Paragraphs>
  <Slides>65</Slides>
  <Notes>65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黑体</vt:lpstr>
      <vt:lpstr>宋体</vt:lpstr>
      <vt:lpstr>Arial</vt:lpstr>
      <vt:lpstr>Calibri</vt:lpstr>
      <vt:lpstr>Cambria Math</vt:lpstr>
      <vt:lpstr>Office Theme</vt:lpstr>
      <vt:lpstr>PowerPoint Presentation</vt:lpstr>
      <vt:lpstr>Predictive Rendering of Cloth</vt:lpstr>
      <vt:lpstr>Cloth Rendering in Computer Graphics</vt:lpstr>
      <vt:lpstr>Micro-Appearance Cloth Models</vt:lpstr>
      <vt:lpstr>Micro-Appearance Cloth Models</vt:lpstr>
      <vt:lpstr>Data-Driven Micro-Geometry</vt:lpstr>
      <vt:lpstr>Data-Driven Micro-Geometry</vt:lpstr>
      <vt:lpstr>Data-Driven Micro-Geometry: Problems</vt:lpstr>
      <vt:lpstr>Procedural Micro-Geometry</vt:lpstr>
      <vt:lpstr>Procedural Micro-Geometry: Problem</vt:lpstr>
      <vt:lpstr>Our Work</vt:lpstr>
      <vt:lpstr>Our Contributions</vt:lpstr>
      <vt:lpstr>Results (Preview)</vt:lpstr>
      <vt:lpstr>Background: Procedural Cloth Model</vt:lpstr>
      <vt:lpstr>Yarns, Plies, and Fibers</vt:lpstr>
      <vt:lpstr>Procedural Yarn Generation</vt:lpstr>
      <vt:lpstr>Ply Formation</vt:lpstr>
      <vt:lpstr>Procedural Yarn Model</vt:lpstr>
      <vt:lpstr>Yarn Formation</vt:lpstr>
      <vt:lpstr>Summary</vt:lpstr>
      <vt:lpstr>Our Work: Fitting Procedural Yarn Models</vt:lpstr>
      <vt:lpstr>Procedural yarn generation</vt:lpstr>
      <vt:lpstr>Overview</vt:lpstr>
      <vt:lpstr>Acquisition of Yarn Geometry</vt:lpstr>
      <vt:lpstr>Ply-Level Fitting</vt:lpstr>
      <vt:lpstr>Ply-Level Fitting: Outline</vt:lpstr>
      <vt:lpstr>Ply-Level Fitting: Ply Twisting</vt:lpstr>
      <vt:lpstr>Ply-Level Fitting: Ply Cross-Section</vt:lpstr>
      <vt:lpstr>Ply-Level Fitting: Ply Cross-Section</vt:lpstr>
      <vt:lpstr>Ply-Level Fitting: Post-Processing</vt:lpstr>
      <vt:lpstr>Fiber-Level Fitting</vt:lpstr>
      <vt:lpstr>Fiber-Level Fitting: Outline</vt:lpstr>
      <vt:lpstr>Fiber-Level Fitting: Fiber Classification</vt:lpstr>
      <vt:lpstr>Distance-Based Fiber Classification</vt:lpstr>
      <vt:lpstr>Fiber-Level Fitting: Fiber Classification</vt:lpstr>
      <vt:lpstr>Fiber-Level Fitting: Regular Fibers</vt:lpstr>
      <vt:lpstr>Recap: Ply Generation</vt:lpstr>
      <vt:lpstr>Regular Fiber Fitting: Overview</vt:lpstr>
      <vt:lpstr>Fiber Migration</vt:lpstr>
      <vt:lpstr>Fiber Migration Fitting </vt:lpstr>
      <vt:lpstr>Fiber Migration Fitting </vt:lpstr>
      <vt:lpstr>Fiber Migration Fitting </vt:lpstr>
      <vt:lpstr>Fiber Migration Fitting </vt:lpstr>
      <vt:lpstr>Fiber Distribution Fitting</vt:lpstr>
      <vt:lpstr>Fiber-Level Fitting: Flyaway Fibers</vt:lpstr>
      <vt:lpstr>Our Flyaway Model</vt:lpstr>
      <vt:lpstr>Fiber-Level Fitting</vt:lpstr>
      <vt:lpstr>Summary</vt:lpstr>
      <vt:lpstr>Summary</vt:lpstr>
      <vt:lpstr>Results</vt:lpstr>
      <vt:lpstr>Experiments</vt:lpstr>
      <vt:lpstr>Validations</vt:lpstr>
      <vt:lpstr>Procedurally Generated Long Yarns</vt:lpstr>
      <vt:lpstr>Edited Result 1: Modified Flyaway Distribution</vt:lpstr>
      <vt:lpstr>Edited Result 2: Modified Cross-Section</vt:lpstr>
      <vt:lpstr>PowerPoint Presentation</vt:lpstr>
      <vt:lpstr>Conclusion</vt:lpstr>
      <vt:lpstr>Limitations &amp; Future Work</vt:lpstr>
      <vt:lpstr>Acknowledgements</vt:lpstr>
      <vt:lpstr>PowerPoint Presentation</vt:lpstr>
      <vt:lpstr>Fiber Migration Fitting </vt:lpstr>
      <vt:lpstr>Step 4: Our Flyaway Fiber Model</vt:lpstr>
      <vt:lpstr>Step 4: Hair-Type Flyaways</vt:lpstr>
      <vt:lpstr>Step 4: Loop-Type Flyaways</vt:lpstr>
      <vt:lpstr>Step 4: Flyaway Model Fitting</vt:lpstr>
    </vt:vector>
  </TitlesOfParts>
  <Company>Massachusetts Institute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Shuang Zhao</dc:creator>
  <cp:lastModifiedBy>Shuang Zhao</cp:lastModifiedBy>
  <cp:revision>5526</cp:revision>
  <dcterms:created xsi:type="dcterms:W3CDTF">2015-02-11T02:57:27Z</dcterms:created>
  <dcterms:modified xsi:type="dcterms:W3CDTF">2016-07-26T16:48:51Z</dcterms:modified>
</cp:coreProperties>
</file>