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5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7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8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0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31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32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3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4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5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3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05.xml" ContentType="application/vnd.openxmlformats-officedocument.presentationml.tags+xml"/>
  <Override PartName="/ppt/notesSlides/notesSlide3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4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49.xml" ContentType="application/vnd.openxmlformats-officedocument.presentationml.notesSlide+xml"/>
  <Override PartName="/ppt/tags/tag242.xml" ContentType="application/vnd.openxmlformats-officedocument.presentationml.tags+xml"/>
  <Override PartName="/ppt/notesSlides/notesSlide50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53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54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9"/>
  </p:notesMasterIdLst>
  <p:handoutMasterIdLst>
    <p:handoutMasterId r:id="rId60"/>
  </p:handoutMasterIdLst>
  <p:sldIdLst>
    <p:sldId id="384" r:id="rId2"/>
    <p:sldId id="385" r:id="rId3"/>
    <p:sldId id="516" r:id="rId4"/>
    <p:sldId id="517" r:id="rId5"/>
    <p:sldId id="518" r:id="rId6"/>
    <p:sldId id="519" r:id="rId7"/>
    <p:sldId id="520" r:id="rId8"/>
    <p:sldId id="521" r:id="rId9"/>
    <p:sldId id="392" r:id="rId10"/>
    <p:sldId id="485" r:id="rId11"/>
    <p:sldId id="487" r:id="rId12"/>
    <p:sldId id="394" r:id="rId13"/>
    <p:sldId id="396" r:id="rId14"/>
    <p:sldId id="462" r:id="rId15"/>
    <p:sldId id="398" r:id="rId16"/>
    <p:sldId id="403" r:id="rId17"/>
    <p:sldId id="401" r:id="rId18"/>
    <p:sldId id="407" r:id="rId19"/>
    <p:sldId id="422" r:id="rId20"/>
    <p:sldId id="411" r:id="rId21"/>
    <p:sldId id="412" r:id="rId22"/>
    <p:sldId id="489" r:id="rId23"/>
    <p:sldId id="490" r:id="rId24"/>
    <p:sldId id="491" r:id="rId25"/>
    <p:sldId id="492" r:id="rId26"/>
    <p:sldId id="493" r:id="rId27"/>
    <p:sldId id="494" r:id="rId28"/>
    <p:sldId id="421" r:id="rId29"/>
    <p:sldId id="497" r:id="rId30"/>
    <p:sldId id="498" r:id="rId31"/>
    <p:sldId id="469" r:id="rId32"/>
    <p:sldId id="475" r:id="rId33"/>
    <p:sldId id="476" r:id="rId34"/>
    <p:sldId id="478" r:id="rId35"/>
    <p:sldId id="499" r:id="rId36"/>
    <p:sldId id="515" r:id="rId37"/>
    <p:sldId id="505" r:id="rId38"/>
    <p:sldId id="425" r:id="rId39"/>
    <p:sldId id="522" r:id="rId40"/>
    <p:sldId id="504" r:id="rId41"/>
    <p:sldId id="441" r:id="rId42"/>
    <p:sldId id="524" r:id="rId43"/>
    <p:sldId id="525" r:id="rId44"/>
    <p:sldId id="526" r:id="rId45"/>
    <p:sldId id="510" r:id="rId46"/>
    <p:sldId id="509" r:id="rId47"/>
    <p:sldId id="511" r:id="rId48"/>
    <p:sldId id="444" r:id="rId49"/>
    <p:sldId id="445" r:id="rId50"/>
    <p:sldId id="523" r:id="rId51"/>
    <p:sldId id="450" r:id="rId52"/>
    <p:sldId id="452" r:id="rId53"/>
    <p:sldId id="463" r:id="rId54"/>
    <p:sldId id="514" r:id="rId55"/>
    <p:sldId id="430" r:id="rId56"/>
    <p:sldId id="527" r:id="rId57"/>
    <p:sldId id="51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0000"/>
    <a:srgbClr val="C00000"/>
    <a:srgbClr val="000000"/>
    <a:srgbClr val="262626"/>
    <a:srgbClr val="AAAAAA"/>
    <a:srgbClr val="B6BBC2"/>
    <a:srgbClr val="FF6699"/>
    <a:srgbClr val="CBCFD4"/>
    <a:srgbClr val="A5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58124" autoAdjust="0"/>
  </p:normalViewPr>
  <p:slideViewPr>
    <p:cSldViewPr snapToGrid="0">
      <p:cViewPr varScale="1">
        <p:scale>
          <a:sx n="47" d="100"/>
          <a:sy n="47" d="100"/>
        </p:scale>
        <p:origin x="19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FEFAC-580A-42FC-BEC7-F7973EC1214B}" type="datetimeFigureOut">
              <a:rPr lang="en-US" smtClean="0"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8A2A-C24A-4262-B77A-2D6F2F564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3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9F2F-191C-412C-A945-88306CD09799}" type="datetimeFigureOut">
              <a:rPr lang="en-US" smtClean="0"/>
              <a:t>8/13/2014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48B8D-B393-43CD-9C82-81498D5BC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5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you.</a:t>
            </a:r>
          </a:p>
          <a:p>
            <a:endParaRPr lang="en-US" dirty="0" smtClean="0"/>
          </a:p>
          <a:p>
            <a:r>
              <a:rPr lang="en-US" dirty="0" smtClean="0"/>
              <a:t>Today I will talk about similarity theory</a:t>
            </a:r>
            <a:r>
              <a:rPr lang="en-US" baseline="0" dirty="0" smtClean="0"/>
              <a:t> and its applications in graphics.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6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rendering is our main application.</a:t>
            </a:r>
          </a:p>
          <a:p>
            <a:endParaRPr lang="en-US" dirty="0" smtClean="0"/>
          </a:p>
          <a:p>
            <a:r>
              <a:rPr lang="en-US" dirty="0" smtClean="0"/>
              <a:t>Given a set of scattering parameters, </a:t>
            </a:r>
            <a:r>
              <a:rPr lang="en-US" b="1" dirty="0" smtClean="0"/>
              <a:t>[click]</a:t>
            </a:r>
            <a:r>
              <a:rPr lang="en-US" dirty="0" smtClean="0"/>
              <a:t> our approach takes a user-specified parameter </a:t>
            </a:r>
            <a:r>
              <a:rPr lang="en-US" b="1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and outputs</a:t>
            </a:r>
            <a:r>
              <a:rPr lang="en-US" baseline="0" dirty="0" smtClean="0"/>
              <a:t> another set that leads to approximately identical appearance.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method is simple yet powerful.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It can be implemented with just a few hundred lines of MATLAB code.</a:t>
            </a:r>
          </a:p>
          <a:p>
            <a:r>
              <a:rPr lang="en-US" b="1" baseline="0" dirty="0" smtClean="0"/>
              <a:t>[Click] </a:t>
            </a:r>
            <a:r>
              <a:rPr lang="en-US" b="0" baseline="0" dirty="0" smtClean="0"/>
              <a:t>But the </a:t>
            </a:r>
            <a:r>
              <a:rPr lang="en-US" baseline="0" dirty="0" smtClean="0"/>
              <a:t>parameters it produces can result in speedups up to 10X.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Comparing to first-order methods,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our approach can offer much better accuracy.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insights brought by similarity theory can also benefit inverse rendering applications.</a:t>
            </a:r>
          </a:p>
          <a:p>
            <a:endParaRPr lang="en-US" dirty="0" smtClean="0"/>
          </a:p>
          <a:p>
            <a:r>
              <a:rPr lang="en-US" b="1" baseline="0" dirty="0" smtClean="0"/>
              <a:t>[Click] </a:t>
            </a:r>
            <a:r>
              <a:rPr lang="en-US" dirty="0" smtClean="0"/>
              <a:t>In</a:t>
            </a:r>
            <a:r>
              <a:rPr lang="en-US" baseline="0" dirty="0" smtClean="0"/>
              <a:t> particular, w</a:t>
            </a:r>
            <a:r>
              <a:rPr lang="en-US" dirty="0" smtClean="0"/>
              <a:t>e show</a:t>
            </a:r>
            <a:r>
              <a:rPr lang="en-US" baseline="0" dirty="0" smtClean="0"/>
              <a:t> that one can </a:t>
            </a:r>
            <a:r>
              <a:rPr lang="en-US" baseline="0" dirty="0" err="1" smtClean="0"/>
              <a:t>reparameterize</a:t>
            </a:r>
            <a:r>
              <a:rPr lang="en-US" baseline="0" dirty="0" smtClean="0"/>
              <a:t> the search space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to greatly improve the performance of gradient descent methods.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I do not have time to go through the details.</a:t>
            </a:r>
          </a:p>
          <a:p>
            <a:r>
              <a:rPr lang="en-US" baseline="0" dirty="0" smtClean="0"/>
              <a:t>If you are interested in this application, please see our paper.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4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Next, let me give some background</a:t>
            </a:r>
            <a:r>
              <a:rPr lang="en-US" baseline="0" dirty="0" smtClean="0"/>
              <a:t> on material scattering parameters.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24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While a light particle travels,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it always go straight for a random distance before interacting with the surrounding medium.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 extinction coefficient controls the average of such distance, or “mean free path”.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particle interacts with the medium, it has a chance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to be absorbed.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 scattering coefficient controls how likely this happens.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 difference between the extinction and the scattering coefficient is called the absorption coefficient.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If the particle is not absorbed, it will be scattered into a random direction.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 phase function controls the distribution of this new direction.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42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practice, the phase function f is often parameterized as a function of the angle \theta, or the cosine of this angle, between the original and the new directions.</a:t>
            </a:r>
          </a:p>
          <a:p>
            <a:endParaRPr lang="en-US" dirty="0" smtClean="0"/>
          </a:p>
          <a:p>
            <a:r>
              <a:rPr lang="en-US" b="1" dirty="0" smtClean="0"/>
              <a:t>[Click]</a:t>
            </a:r>
            <a:r>
              <a:rPr lang="en-US" dirty="0" smtClean="0"/>
              <a:t> When f is constant, the light particle </a:t>
            </a:r>
            <a:r>
              <a:rPr lang="en-US" baseline="0" dirty="0" smtClean="0"/>
              <a:t>is scattered uniformly over all directions.</a:t>
            </a:r>
          </a:p>
          <a:p>
            <a:r>
              <a:rPr lang="en-US" baseline="0" dirty="0" smtClean="0"/>
              <a:t>This is called isotropic scattering.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On the other hand, if f concentrates energy around the original, which is also known as the “forward”, direction, the material is considered “forward scattering”.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Here we show 3D polar plots of the two phase functions where the original directions point to the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briefly reviewed the scattering parameters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Next, I will describe how similarity theory works.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53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Similarity theory reasons about phase functions based on their</a:t>
            </a:r>
            <a:r>
              <a:rPr lang="en-US" baseline="0" dirty="0" smtClean="0"/>
              <a:t> Legendre moments.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moments are defined as integrals of the phase function times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the Legendre polynomials, a function basis defined between -1 and 1.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 0-th Legendre moment of any phase function equals 1 since they are probability densities.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[Click]</a:t>
            </a:r>
            <a:r>
              <a:rPr lang="en-US" b="0" baseline="0" dirty="0" smtClean="0"/>
              <a:t> The 1-st moment of a phase function is sometimes called its “average cosine”.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3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Assume there is an object under certain environment such that the radiance field inside has low angular frequency.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Precisely, the radiance at any point is band-limited up to order-N in the spherical harmonics domain.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consider another object with an altered set of parameters denoted with star-superscripts.</a:t>
            </a:r>
          </a:p>
          <a:p>
            <a:r>
              <a:rPr lang="en-US" baseline="0" dirty="0" smtClean="0"/>
              <a:t>If the conditions shown on the bottom are satisfied,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When putting this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36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putting this new object under the same environment, </a:t>
            </a:r>
            <a:r>
              <a:rPr lang="en-US" baseline="0" dirty="0" smtClean="0"/>
              <a:t>it will appear exactly </a:t>
            </a:r>
            <a:r>
              <a:rPr lang="en-US" baseline="0" dirty="0" smtClean="0"/>
              <a:t>the same as </a:t>
            </a:r>
            <a:r>
              <a:rPr lang="en-US" baseline="0" dirty="0" smtClean="0"/>
              <a:t>the original.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 set of conditions that guarantees this to happen is called similarity relation of order-N.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In our paper, we provide a complete derivation of these relations.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2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practice,</a:t>
            </a:r>
            <a:r>
              <a:rPr lang="en-US" baseline="0" dirty="0" smtClean="0"/>
              <a:t> the radiance in the original object may NOT </a:t>
            </a:r>
            <a:r>
              <a:rPr lang="en-US" baseline="0" smtClean="0"/>
              <a:t>be low-frequency everywhere</a:t>
            </a:r>
            <a:r>
              <a:rPr lang="en-US" baseline="0" dirty="0" smtClean="0"/>
              <a:t>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In this case, the two objects will appear approximately the same.</a:t>
            </a:r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Normally, altered parameters satisfying higher-order similarity relations offer better accuracy.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1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</a:t>
            </a:r>
            <a:r>
              <a:rPr lang="en-US" baseline="0" dirty="0" smtClean="0"/>
              <a:t> real world, translucency is everywhere.</a:t>
            </a:r>
          </a:p>
          <a:p>
            <a:endParaRPr lang="en-US" baseline="0" dirty="0" smtClean="0"/>
          </a:p>
          <a:p>
            <a:r>
              <a:rPr lang="en-US" dirty="0" smtClean="0"/>
              <a:t>For example, a wide range of things that we</a:t>
            </a:r>
            <a:r>
              <a:rPr lang="en-US" baseline="0" dirty="0" smtClean="0"/>
              <a:t>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eat and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wear are </a:t>
            </a:r>
            <a:r>
              <a:rPr lang="en-US" dirty="0" smtClean="0"/>
              <a:t>translucent.</a:t>
            </a:r>
          </a:p>
          <a:p>
            <a:endParaRPr lang="en-US" dirty="0" smtClean="0"/>
          </a:p>
          <a:p>
            <a:r>
              <a:rPr lang="en-US" b="1" dirty="0" smtClean="0"/>
              <a:t>[Click]</a:t>
            </a:r>
            <a:r>
              <a:rPr lang="en-US" dirty="0" smtClean="0"/>
              <a:t> Our body also</a:t>
            </a:r>
            <a:r>
              <a:rPr lang="en-US" baseline="0" dirty="0" smtClean="0"/>
              <a:t> scatters light.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Many beautiful architectures involve translucency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64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set of </a:t>
            </a:r>
            <a:r>
              <a:rPr lang="en-US" baseline="0" dirty="0" smtClean="0"/>
              <a:t>original parameters, finding altered ones satisfying high-order similarity relations is nontrivial.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Next, we introduce a novel approach to solve this problem.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3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(Wait for the next slide …)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43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explain how</a:t>
            </a:r>
            <a:r>
              <a:rPr lang="en-US" baseline="0" dirty="0" smtClean="0"/>
              <a:t> our approach works using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Suppose we are given a set of parameters, as shown on the top,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and would like to find an altered set such that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similarity relation of order-N is satisfied.</a:t>
            </a:r>
          </a:p>
          <a:p>
            <a:endParaRPr lang="en-US" dirty="0" smtClean="0"/>
          </a:p>
          <a:p>
            <a:r>
              <a:rPr lang="en-US" altLang="zh-CN" dirty="0" smtClean="0"/>
              <a:t>Unfortunately</a:t>
            </a:r>
            <a:r>
              <a:rPr lang="en-US" dirty="0" smtClean="0"/>
              <a:t>, </a:t>
            </a:r>
            <a:r>
              <a:rPr lang="en-US" b="1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only the altered absorption coefficient is directly given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b="1" dirty="0" smtClean="0"/>
              <a:t>[Click]</a:t>
            </a:r>
            <a:r>
              <a:rPr lang="en-US" baseline="0" dirty="0" smtClean="0"/>
              <a:t> The remaining equations are constraints.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dirty="0" smtClean="0"/>
              <a:t>Now consider \alpha defined as </a:t>
            </a:r>
            <a:r>
              <a:rPr lang="en-US" baseline="0" dirty="0" smtClean="0"/>
              <a:t>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7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consider \alpha defined as the ratio between</a:t>
            </a:r>
            <a:r>
              <a:rPr lang="en-US" baseline="0" dirty="0" smtClean="0"/>
              <a:t> the altered and the original scattering coefficients.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easy </a:t>
            </a:r>
            <a:r>
              <a:rPr lang="en-US" baseline="0" dirty="0" smtClean="0"/>
              <a:t>to </a:t>
            </a:r>
            <a:r>
              <a:rPr lang="en-US" baseline="0" dirty="0" smtClean="0"/>
              <a:t>see that \</a:t>
            </a:r>
            <a:r>
              <a:rPr lang="en-US" baseline="0" dirty="0" err="1" smtClean="0"/>
              <a:t>sigma_s</a:t>
            </a:r>
            <a:r>
              <a:rPr lang="en-US" baseline="0" dirty="0" smtClean="0"/>
              <a:t>^* and the Legendre moments of f^* are uniquely determined by \alpha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dirty="0" smtClean="0"/>
              <a:t>Let us assume \alpha</a:t>
            </a:r>
            <a:r>
              <a:rPr lang="en-US" baseline="0" dirty="0" smtClean="0"/>
              <a:t> is given for now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46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us assume \alpha</a:t>
            </a:r>
            <a:r>
              <a:rPr lang="en-US" baseline="0" dirty="0" smtClean="0"/>
              <a:t> is given for now.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Then the value of the altered scattering coefficient can be obtained.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At this point, only the altered phase function remains unknown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120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At this point, only the altered phase function remains unknown.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Instead, we know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2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Instead, we know the Legendre moments</a:t>
            </a:r>
            <a:r>
              <a:rPr lang="en-US" baseline="0" dirty="0" smtClean="0"/>
              <a:t> this function needs to have,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which can be computed using \alpha and the moment values of the original phase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07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can compute</a:t>
            </a:r>
            <a:r>
              <a:rPr lang="en-US" baseline="0" dirty="0" smtClean="0"/>
              <a:t> the desired Legendre moment of any order.</a:t>
            </a:r>
          </a:p>
          <a:p>
            <a:r>
              <a:rPr lang="en-US" baseline="0" dirty="0" smtClean="0"/>
              <a:t>Remember that the 0-th moment needs to be 1 since f^* is a probability density.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To satisfy the order-1 similarity relation, f^* needs to match the given moment values up to order-1.</a:t>
            </a:r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To satisfy the order-2 relation, f^* needs to match up moments to order-2.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And so 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at some point, there will be no function matching all these moments.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So we would like to find the greatest N such that similarity relation of that order is </a:t>
            </a:r>
            <a:r>
              <a:rPr lang="en-US" baseline="0" dirty="0" err="1" smtClean="0"/>
              <a:t>satisfiable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28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achieve</a:t>
            </a:r>
            <a:r>
              <a:rPr lang="en-US" baseline="0" dirty="0" smtClean="0"/>
              <a:t> this</a:t>
            </a:r>
            <a:r>
              <a:rPr lang="en-US" dirty="0" smtClean="0"/>
              <a:t>, the key is</a:t>
            </a:r>
            <a:r>
              <a:rPr lang="en-US" baseline="0" dirty="0" smtClean="0"/>
              <a:t> to find the conditions for f^* to exist.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dirty="0" smtClean="0"/>
              <a:t>Fortunately,</a:t>
            </a:r>
            <a:r>
              <a:rPr lang="en-US" baseline="0" dirty="0" smtClean="0"/>
              <a:t> this problem has been studied in probability theory, and it has been shown that f^* exists if and only if certain </a:t>
            </a:r>
            <a:r>
              <a:rPr lang="en-US" baseline="0" dirty="0" err="1" smtClean="0"/>
              <a:t>Hankel</a:t>
            </a:r>
            <a:r>
              <a:rPr lang="en-US" baseline="0" dirty="0" smtClean="0"/>
              <a:t> matrices built using the given Legendre moments are positive semi-definite.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knowing</a:t>
            </a:r>
            <a:r>
              <a:rPr lang="en-US" baseline="0" dirty="0" smtClean="0"/>
              <a:t> the existence condition of f^*, we can easily find 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example,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similarity relations up to order-3 are </a:t>
            </a:r>
            <a:r>
              <a:rPr lang="en-US" baseline="0" dirty="0" err="1" smtClean="0"/>
              <a:t>satisfiable</a:t>
            </a:r>
            <a:r>
              <a:rPr lang="en-US" baseline="0" dirty="0" smtClean="0"/>
              <a:t>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but not for the order-4 version.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So we pick N = 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Next, we need to 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reproduce the appearance of a translucent object, a set of scattering parameters</a:t>
            </a:r>
            <a:r>
              <a:rPr lang="en-US" baseline="0" dirty="0" smtClean="0"/>
              <a:t> are used.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parameters can then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be fed into the radiative transfer framework,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to obtain the object appearance.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dirty="0" smtClean="0"/>
              <a:t>Interestingly,</a:t>
            </a:r>
            <a:r>
              <a:rPr lang="en-US" baseline="0" dirty="0" smtClean="0"/>
              <a:t> different sets of parameters, …)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07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we need to build</a:t>
            </a:r>
            <a:r>
              <a:rPr lang="en-US" baseline="0" dirty="0" smtClean="0"/>
              <a:t> a function f^* such that its 0-th through 3-rd Legendre moments match the given values.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 </a:t>
            </a:r>
          </a:p>
          <a:p>
            <a:endParaRPr lang="en-US" b="1" baseline="0" dirty="0" smtClean="0"/>
          </a:p>
          <a:p>
            <a:r>
              <a:rPr lang="en-US" baseline="0" dirty="0" smtClean="0"/>
              <a:t>Unfortunately, there are infinitely many functions with these moment values.</a:t>
            </a:r>
          </a:p>
          <a:p>
            <a:r>
              <a:rPr lang="en-US" baseline="0" dirty="0" smtClean="0"/>
              <a:t>Three examples are shown on the bottom.</a:t>
            </a:r>
          </a:p>
          <a:p>
            <a:endParaRPr lang="en-US" dirty="0" smtClean="0"/>
          </a:p>
          <a:p>
            <a:r>
              <a:rPr lang="en-US" dirty="0" smtClean="0"/>
              <a:t>Another challenge is that f^*</a:t>
            </a:r>
            <a:r>
              <a:rPr lang="en-US" baseline="0" dirty="0" smtClean="0"/>
              <a:t>, as a phase function, needs to be non-negative.</a:t>
            </a:r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So the first example is not valid.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I will describe how to find a solution that is both valid and able to produce high-quality renderings.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79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represent f^* as a tabulated (or piece-wise constant) function with k equal-sized pieces.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="0" baseline="0" dirty="0" smtClean="0"/>
              <a:t> </a:t>
            </a:r>
            <a:r>
              <a:rPr lang="en-US" baseline="0" dirty="0" smtClean="0"/>
              <a:t>The remaining problem is to solve for the vector containing the function value in each piece.</a:t>
            </a:r>
          </a:p>
          <a:p>
            <a:r>
              <a:rPr lang="en-US" b="1" baseline="0" dirty="0" smtClean="0"/>
              <a:t>[Click]</a:t>
            </a:r>
            <a:r>
              <a:rPr lang="en-US" b="0" baseline="0" dirty="0" smtClean="0"/>
              <a:t> We denote this vector as “</a:t>
            </a:r>
            <a:r>
              <a:rPr lang="en-US" baseline="0" dirty="0" smtClean="0"/>
              <a:t>bold c”.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Recall that we need f^* to have a given set of Legendre moments and to be non-negative.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Since f^* is now tabulated, the second constraint becomes that c must be non-negative component-wise.</a:t>
            </a:r>
          </a:p>
          <a:p>
            <a:r>
              <a:rPr lang="en-US" b="1" dirty="0" smtClean="0"/>
              <a:t>[Click]</a:t>
            </a:r>
            <a:r>
              <a:rPr lang="en-US" dirty="0" smtClean="0"/>
              <a:t> Due to linearity of integral, the first constraint</a:t>
            </a:r>
            <a:r>
              <a:rPr lang="en-US" baseline="0" dirty="0" smtClean="0"/>
              <a:t> can be written as a linear system,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where bold f^* is a vector containing 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7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where bold</a:t>
            </a:r>
            <a:r>
              <a:rPr lang="en-US" baseline="0" dirty="0" smtClean="0"/>
              <a:t> f^* is a vector containing the desired Legendre moments, and G is constant.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596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we solve an optimization problem subject</a:t>
            </a:r>
            <a:r>
              <a:rPr lang="en-US" baseline="0" dirty="0" smtClean="0"/>
              <a:t> to these constraints.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Precisely, we minimize a smoothness term that favors solutions that redirect light uniformly into a range of directions.</a:t>
            </a:r>
          </a:p>
          <a:p>
            <a:r>
              <a:rPr lang="en-US" baseline="0" dirty="0" smtClean="0"/>
              <a:t>Such </a:t>
            </a:r>
            <a:r>
              <a:rPr lang="en-US" baseline="0" dirty="0" smtClean="0"/>
              <a:t>“uniform” solutions generalize better to different environments.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49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optimization can be solved using quadratic programming.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Fortunately, this is a standard problem and can be solved efficiently using many existing tools and libraries.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We have made our MATLAB implementation publicly available.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28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</a:t>
            </a:r>
            <a:r>
              <a:rPr lang="en-US" dirty="0" smtClean="0"/>
              <a:t>the </a:t>
            </a:r>
            <a:r>
              <a:rPr lang="en-US" dirty="0" smtClean="0"/>
              <a:t>example.</a:t>
            </a:r>
          </a:p>
          <a:p>
            <a:endParaRPr lang="en-US" dirty="0" smtClean="0"/>
          </a:p>
          <a:p>
            <a:r>
              <a:rPr lang="en-US" b="1" dirty="0" smtClean="0"/>
              <a:t>[Click]</a:t>
            </a:r>
            <a:r>
              <a:rPr lang="en-US" baseline="0" dirty="0" smtClean="0"/>
              <a:t> With the method I just described, an altered phase function f^* can be constructed,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completing our search for altered parameters.</a:t>
            </a:r>
            <a:endParaRPr lang="en-US" baseline="0" dirty="0"/>
          </a:p>
          <a:p>
            <a:endParaRPr lang="en-US" baseline="0" dirty="0" smtClean="0"/>
          </a:p>
          <a:p>
            <a:r>
              <a:rPr lang="en-US" baseline="0" dirty="0" smtClean="0"/>
              <a:t>(Preview: This phase function has an interesting …)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0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phase function </a:t>
            </a:r>
            <a:r>
              <a:rPr lang="en-US" baseline="0" dirty="0" smtClean="0"/>
              <a:t>has an interesting “wine-glass shape”.</a:t>
            </a:r>
          </a:p>
          <a:p>
            <a:r>
              <a:rPr lang="en-US" baseline="0" dirty="0" smtClean="0"/>
              <a:t>It sends a considerable amount of light forward but to off-axis directions.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b="0" baseline="0" dirty="0" smtClean="0"/>
              <a:t>In summary, to find the altered parameters,  …)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272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In summary, to find the altered parameters, our method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keeps the absorption coefficient unchanged and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scales the scattering coefficient based on the user-specified parameter \alpha.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To obtain the altered phase function, our method first finds the highest order of similarity relation that is </a:t>
            </a:r>
            <a:r>
              <a:rPr lang="en-US" b="0" baseline="0" dirty="0" err="1" smtClean="0"/>
              <a:t>satisfiable</a:t>
            </a:r>
            <a:r>
              <a:rPr lang="en-US" b="0" baseline="0" dirty="0" smtClean="0"/>
              <a:t>, and then solves an optimization problem to construct f^* numerically.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Next, I will explain</a:t>
            </a:r>
            <a:r>
              <a:rPr lang="en-US" baseline="0" dirty="0" smtClean="0"/>
              <a:t> </a:t>
            </a:r>
            <a:r>
              <a:rPr lang="en-US" dirty="0" smtClean="0"/>
              <a:t>how </a:t>
            </a:r>
            <a:r>
              <a:rPr lang="en-US" baseline="0" dirty="0" smtClean="0"/>
              <a:t>our approach benefits forward rendering of translucent media.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Inverse rendering applications are discussed in the 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4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approach can be used to find altered parameters that produce approximately identical appearance while take less time to render.</a:t>
            </a:r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Note that such speedup is effort-free, as we do not have to modify the core rendering algorithm at all!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our approach, the user-specified parameter \alpha plays an important role by controlling the tradeoff between resulting performance and accuracy.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97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Interestingly,</a:t>
            </a:r>
            <a:r>
              <a:rPr lang="en-US" baseline="0" dirty="0" smtClean="0"/>
              <a:t> different sets of parameters, under the same environment, can produce approximately identical appearance.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dirty="0" smtClean="0"/>
              <a:t>Many prior work in graphics …)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5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particular, this parameter ranges from 0 to 1.</a:t>
            </a:r>
          </a:p>
          <a:p>
            <a:endParaRPr lang="en-US" dirty="0" smtClean="0"/>
          </a:p>
          <a:p>
            <a:r>
              <a:rPr lang="en-US" b="1" dirty="0" smtClean="0"/>
              <a:t>[Click]</a:t>
            </a:r>
            <a:r>
              <a:rPr lang="en-US" dirty="0" smtClean="0"/>
              <a:t> \alpha being </a:t>
            </a:r>
            <a:r>
              <a:rPr lang="en-US" baseline="0" dirty="0" smtClean="0"/>
              <a:t>one corresponds to setting the altered parameters identical to the original.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When deviating from \alpha = 1, we start to gain speedup as the cost of losing accuracy.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When alpha is large, good accuracy can be obtained, but the speedup will be relatively limited.</a:t>
            </a:r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When alpha is low, on the other hand, the resulting accuracy will be worse, but the speedup can be greater.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aseline="0" dirty="0" smtClean="0"/>
          </a:p>
          <a:p>
            <a:r>
              <a:rPr lang="en-US" dirty="0" smtClean="0"/>
              <a:t>To obtain</a:t>
            </a:r>
            <a:r>
              <a:rPr lang="en-US" baseline="0" dirty="0" smtClean="0"/>
              <a:t> the optimal \alpha, we perform test renderings of low-resolution images.</a:t>
            </a:r>
          </a:p>
          <a:p>
            <a:r>
              <a:rPr lang="en-US" baseline="0" dirty="0" smtClean="0"/>
              <a:t>Note that after finding the best \alpha value, it can be reused to render high-resolution images or videos.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We recommend starting with \alpha = 0.3 for the test renderings.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8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</a:t>
            </a:r>
            <a:r>
              <a:rPr lang="en-US" baseline="0" dirty="0" smtClean="0"/>
              <a:t>, I will show some of the experimental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287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show the</a:t>
            </a:r>
            <a:r>
              <a:rPr lang="en-US" baseline="0" dirty="0" smtClean="0"/>
              <a:t> rendering of a translucent dragon generated using path tracing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When rendered using altered parameters given by \alpha = 0.05, an 8X-speedup is achieved, but the accuracy is quite bad.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(Preview: If using \alpha = 0.1,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726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using \alpha = 0.1, we get better accuracy but the speedup goes down to 5.6X.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14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If one keeps increasing \alpha, more performance can be traded for accuracy.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In this example, when \alpha goes beyond 0.2, the resulting renderings are visually identical to the reference.</a:t>
            </a:r>
          </a:p>
          <a:p>
            <a:r>
              <a:rPr lang="en-US" b="1" baseline="0" dirty="0" smtClean="0"/>
              <a:t>[Click] </a:t>
            </a:r>
            <a:r>
              <a:rPr lang="en-US" baseline="0" dirty="0" smtClean="0"/>
              <a:t>So \alpha = 0.2 is a good choice for this material.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4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 demonstrate the power of higher-order similarity relations.</a:t>
            </a:r>
          </a:p>
          <a:p>
            <a:endParaRPr lang="en-US" b="0" dirty="0" smtClean="0"/>
          </a:p>
          <a:p>
            <a:r>
              <a:rPr lang="en-US" b="0" dirty="0" smtClean="0"/>
              <a:t>Consider the example we saw earlier</a:t>
            </a:r>
            <a:r>
              <a:rPr lang="en-US" b="0" baseline="0" dirty="0" smtClean="0"/>
              <a:t>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[Click] </a:t>
            </a:r>
            <a:r>
              <a:rPr lang="en-US" b="0" baseline="0" dirty="0" smtClean="0"/>
              <a:t>Using the traditional first-order approach, another set of altered parameters can be obtained.</a:t>
            </a:r>
          </a:p>
          <a:p>
            <a:r>
              <a:rPr lang="en-US" b="1" baseline="0" dirty="0" smtClean="0"/>
              <a:t>[Click]</a:t>
            </a:r>
            <a:r>
              <a:rPr lang="en-US" b="0" baseline="0" dirty="0" smtClean="0"/>
              <a:t> This approach simply sets the altered phase function to isotropic, and reduces the scattering coefficient accordingly.</a:t>
            </a:r>
          </a:p>
          <a:p>
            <a:r>
              <a:rPr lang="en-US" b="1" baseline="0" dirty="0" smtClean="0"/>
              <a:t>[Click]</a:t>
            </a:r>
            <a:r>
              <a:rPr lang="en-US" b="0" baseline="0" dirty="0" smtClean="0"/>
              <a:t> The resulting </a:t>
            </a:r>
            <a:r>
              <a:rPr lang="en-US" b="0" baseline="0" dirty="0" err="1" smtClean="0"/>
              <a:t>sigma_s</a:t>
            </a:r>
            <a:r>
              <a:rPr lang="en-US" b="0" baseline="0" dirty="0" smtClean="0"/>
              <a:t>^* is often called the “reduced scattering coefficient”.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7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Note</a:t>
            </a:r>
            <a:r>
              <a:rPr lang="en-US" b="0" baseline="0" dirty="0" smtClean="0"/>
              <a:t> that, c</a:t>
            </a:r>
            <a:r>
              <a:rPr lang="en-US" b="0" dirty="0" smtClean="0"/>
              <a:t>omparing to the parameters found by our method, </a:t>
            </a:r>
            <a:r>
              <a:rPr lang="en-US" b="1" baseline="0" dirty="0" smtClean="0"/>
              <a:t>[click]</a:t>
            </a:r>
            <a:r>
              <a:rPr lang="en-US" b="0" baseline="0" dirty="0" smtClean="0"/>
              <a:t> </a:t>
            </a:r>
            <a:r>
              <a:rPr lang="en-US" b="0" dirty="0" smtClean="0"/>
              <a:t>the only difference</a:t>
            </a:r>
            <a:r>
              <a:rPr lang="en-US" b="0" baseline="0" dirty="0" smtClean="0"/>
              <a:t> is the two phase functions.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90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 us</a:t>
            </a:r>
            <a:r>
              <a:rPr lang="en-US" baseline="0" dirty="0" smtClean="0"/>
              <a:t> see how these altered parameters perform.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This is a path-traced rendering of</a:t>
            </a:r>
            <a:r>
              <a:rPr lang="en-US" baseline="0" dirty="0" smtClean="0"/>
              <a:t> a translucent capital with the original parameters.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When rendered with the same amount of </a:t>
            </a:r>
            <a:r>
              <a:rPr lang="en-US" baseline="0" dirty="0" smtClean="0"/>
              <a:t>samples</a:t>
            </a:r>
            <a:r>
              <a:rPr lang="en-US" baseline="0" dirty="0" smtClean="0"/>
              <a:t>, using the altered version satisfying the order-1 relation gives a 3.6X speedup, but the accuracy is not ideal.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On the other hand, the parameters found with our approach provide much better accuracy with even slightly better performance!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17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show a sculpture containing regions with greatly varying densities.</a:t>
            </a:r>
          </a:p>
          <a:p>
            <a:r>
              <a:rPr lang="en-US" baseline="0" dirty="0" smtClean="0"/>
              <a:t>When rendered with equal number </a:t>
            </a:r>
            <a:r>
              <a:rPr lang="en-US" baseline="0" smtClean="0"/>
              <a:t>of samples, our </a:t>
            </a:r>
            <a:r>
              <a:rPr lang="en-US" baseline="0" dirty="0" smtClean="0"/>
              <a:t>method offers a 2.7X speedup with very good accuracy.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rendered in similar time, the rendering of our method has a much lower noise-level.</a:t>
            </a:r>
          </a:p>
          <a:p>
            <a:r>
              <a:rPr lang="en-US" baseline="0" dirty="0" smtClean="0"/>
              <a:t>(Wait 5 seconds).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096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conclusion, we have introduced higher-order</a:t>
            </a:r>
            <a:r>
              <a:rPr lang="en-US" baseline="0" dirty="0" smtClean="0"/>
              <a:t> similarity relations to graphics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In addition, we developed a novel algorithm to solve for the altered parameters satisfying these </a:t>
            </a:r>
            <a:r>
              <a:rPr lang="en-US" b="0" baseline="0" dirty="0" smtClean="0"/>
              <a:t>relations, </a:t>
            </a:r>
            <a:r>
              <a:rPr lang="en-US" b="0" baseline="0" dirty="0" smtClean="0"/>
              <a:t>which can offer “effort-free” speedups to forward rendering of translucent media.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In the paper, we show how similarity theory benefits inverse rendering applications.</a:t>
            </a:r>
          </a:p>
          <a:p>
            <a:endParaRPr lang="en-US" b="0" dirty="0" smtClean="0"/>
          </a:p>
          <a:p>
            <a:r>
              <a:rPr lang="en-US" baseline="0" dirty="0" smtClean="0"/>
              <a:t>We </a:t>
            </a:r>
            <a:r>
              <a:rPr lang="en-US" baseline="0" smtClean="0"/>
              <a:t>believe this theory </a:t>
            </a:r>
            <a:r>
              <a:rPr lang="en-US" baseline="0" dirty="0" smtClean="0"/>
              <a:t>is fundamentally important for rendering and can benefit many future applications.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6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prior work in graphics has</a:t>
            </a:r>
            <a:r>
              <a:rPr lang="en-US" baseline="0" dirty="0" smtClean="0"/>
              <a:t> exploited this effect to speedup the rendering of participating media.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alter the material scattering parameters so that </a:t>
            </a:r>
            <a:r>
              <a:rPr lang="en-US" b="1" baseline="0" dirty="0" smtClean="0"/>
              <a:t>[click] </a:t>
            </a:r>
            <a:r>
              <a:rPr lang="en-US" baseline="0" dirty="0" smtClean="0"/>
              <a:t>the resulting new material has a similar appearance but can be much cheaper to render.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methods, however, are based on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a first-order approximation of radiative transfer, </a:t>
            </a:r>
            <a:r>
              <a:rPr lang="en-US" b="1" baseline="0" dirty="0" smtClean="0"/>
              <a:t>[click]</a:t>
            </a:r>
            <a:r>
              <a:rPr lang="en-US" baseline="0" dirty="0" smtClean="0"/>
              <a:t> and has limited accuracy.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(Preview: </a:t>
            </a:r>
            <a:r>
              <a:rPr lang="en-US" dirty="0" smtClean="0"/>
              <a:t>Similarity theory is a significant theoretical generalization</a:t>
            </a:r>
            <a:r>
              <a:rPr lang="en-US" baseline="0" dirty="0" smtClean="0"/>
              <a:t> …)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21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future, we would like to be able to select the value of \alpha, which currently</a:t>
            </a:r>
            <a:r>
              <a:rPr lang="en-US" baseline="0" dirty="0" smtClean="0"/>
              <a:t> needs to be provided by the user, in automated and adaptive ways.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In addition, </a:t>
            </a:r>
            <a:r>
              <a:rPr lang="en-US" baseline="0" dirty="0" smtClean="0"/>
              <a:t>we would like to explore other possibilities to relate scattering parameters, based on methods proposed in applied physics and neutron transfer.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314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</a:rPr>
              <a:t>We would like to thank our funding agencies, and thank you for your attention.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11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</a:t>
            </a:r>
            <a:r>
              <a:rPr lang="en-US" baseline="0" dirty="0" smtClean="0"/>
              <a:t>, I will show some of the experimental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 results are available in the 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858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take a closer look at the similarity</a:t>
            </a:r>
            <a:r>
              <a:rPr lang="en-US" baseline="0" dirty="0" smtClean="0"/>
              <a:t> relations, starting from the simplest order-1 version.</a:t>
            </a:r>
          </a:p>
          <a:p>
            <a:r>
              <a:rPr lang="en-US" baseline="0" dirty="0" smtClean="0"/>
              <a:t>It is easy to find altered parameters satisfying this relation.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Consider a special case where we set the altered phase function to isotropic.</a:t>
            </a:r>
          </a:p>
          <a:p>
            <a:r>
              <a:rPr lang="en-US" baseline="0" dirty="0" smtClean="0"/>
              <a:t>In the case, its first Legendre moment equals 0.</a:t>
            </a:r>
          </a:p>
          <a:p>
            <a:r>
              <a:rPr lang="en-US" baseline="0" dirty="0" smtClean="0"/>
              <a:t>Then, we can simply set the altered scattering coefficient to \</a:t>
            </a:r>
            <a:r>
              <a:rPr lang="en-US" baseline="0" dirty="0" err="1" smtClean="0"/>
              <a:t>sigma_s</a:t>
            </a:r>
            <a:r>
              <a:rPr lang="en-US" baseline="0" dirty="0" smtClean="0"/>
              <a:t> (1 – f_1) to satisfy the order-1 relation.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this altered scattering coefficient is often called the “reduced scattering coefficient” and is used extensively by diffusion methods.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025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Wyman’s work where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similarity theory was first introduced, a simple approach was proposed to solve for the altered parameters.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approach takes an order N and constructs a phase function satisfying similarity relation of this order.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Unlike our method that allows choosing the value of \alpha continuously, this method fixes \alpha to one value such that f^*_N is 0.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it does not offer as much flexibility as our method.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method previously proposed to solve for the altered parameters is the discrete scattering angle method.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represents f^* as the sum of a number of delta functions.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as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mentioned earlier in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talk, such “spiky” phase functions do not generalize to difference environments as well as the more “uniform” ones, which are favored by our method.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52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show how the resulting quality measured using a visual metric and the rendering time changes with \alpha.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284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</a:t>
            </a:r>
            <a:r>
              <a:rPr lang="en-US" baseline="0" dirty="0" smtClean="0"/>
              <a:t>, I will show some of the experimental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More results are available in the paper.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2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Similarity theory is a significant theoretical generalization</a:t>
            </a:r>
            <a:r>
              <a:rPr lang="en-US" baseline="0" dirty="0" smtClean="0"/>
              <a:t> of the first-order approach.</a:t>
            </a:r>
          </a:p>
          <a:p>
            <a:r>
              <a:rPr lang="en-US" b="1" dirty="0" smtClean="0"/>
              <a:t>[Click]</a:t>
            </a:r>
            <a:r>
              <a:rPr lang="en-US" dirty="0" smtClean="0"/>
              <a:t> It</a:t>
            </a:r>
            <a:r>
              <a:rPr lang="en-US" baseline="0" dirty="0" smtClean="0"/>
              <a:t> relates different scattering parameters using a series of equivalence relations, called “similarity relations”.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9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theory </a:t>
            </a:r>
            <a:r>
              <a:rPr lang="en-US" dirty="0" smtClean="0"/>
              <a:t>provides fundamental </a:t>
            </a:r>
            <a:r>
              <a:rPr lang="en-US" baseline="0" dirty="0" smtClean="0"/>
              <a:t>insights into the structure of material parameter space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8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Similarity theory is originally proposed by Wyman et al. in applied optics.</a:t>
            </a:r>
          </a:p>
          <a:p>
            <a:r>
              <a:rPr lang="en-US" baseline="0" dirty="0" smtClean="0"/>
              <a:t>Similar ideas have been explored by the neutron transfer community.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0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paper provides a complete exposition of similarity theory, in its</a:t>
            </a:r>
            <a:r>
              <a:rPr lang="en-US" baseline="0" dirty="0" smtClean="0"/>
              <a:t> general high-order form.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[Click]</a:t>
            </a:r>
            <a:r>
              <a:rPr lang="en-US" baseline="0" dirty="0" smtClean="0"/>
              <a:t> We also introduce novel algorithms which utilize this theory and can benefit forward and inverse rendering of translucent media.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8B8D-B393-43CD-9C82-81498D5BC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0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1B87-2633-47A3-990D-D29BD4914FBC}" type="datetime1">
              <a:rPr lang="en-US" smtClean="0"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7D1F-1FE8-44DC-A9C8-A23EA3AC91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83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6424"/>
            <a:ext cx="10515600" cy="50705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90C-2244-49F1-8E37-0ADAB03BBBDA}" type="datetime1">
              <a:rPr lang="en-US" smtClean="0"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7D1F-1FE8-44DC-A9C8-A23EA3AC91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" y="1"/>
            <a:ext cx="8473440" cy="8760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7304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7EEA-2A27-46B9-8B19-221AD37FDC93}" type="datetime1">
              <a:rPr lang="en-US" smtClean="0"/>
              <a:t>8/13/2014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7D1F-1FE8-44DC-A9C8-A23EA3AC91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" y="1"/>
            <a:ext cx="8473440" cy="8760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077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BA2-F2C0-4FFD-9370-83A73293DAE5}" type="datetime1">
              <a:rPr lang="en-US" smtClean="0"/>
              <a:t>8/13/2014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7D1F-1FE8-44DC-A9C8-A23EA3AC91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484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15AB-4231-4B26-B954-F405AA5AD04A}" type="datetime1">
              <a:rPr lang="en-US" smtClean="0"/>
              <a:t>8/13/2014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7D1F-1FE8-44DC-A9C8-A23EA3AC916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52" y="38080"/>
            <a:ext cx="2791243" cy="8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74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  <p:sldLayoutId id="2147483687" r:id="rId4"/>
  </p:sldLayoutIdLst>
  <p:transition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26.png"/><Relationship Id="rId17" Type="http://schemas.microsoft.com/office/2007/relationships/hdphoto" Target="../media/hdphoto2.wdp"/><Relationship Id="rId2" Type="http://schemas.openxmlformats.org/officeDocument/2006/relationships/tags" Target="../tags/tag7.xml"/><Relationship Id="rId16" Type="http://schemas.openxmlformats.org/officeDocument/2006/relationships/image" Target="../media/image2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5.png"/><Relationship Id="rId5" Type="http://schemas.openxmlformats.org/officeDocument/2006/relationships/tags" Target="../tags/tag10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tags" Target="../tags/tag9.xml"/><Relationship Id="rId9" Type="http://schemas.openxmlformats.org/officeDocument/2006/relationships/image" Target="../media/image23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3.xml"/><Relationship Id="rId7" Type="http://schemas.openxmlformats.org/officeDocument/2006/relationships/image" Target="../media/image3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3.png"/><Relationship Id="rId4" Type="http://schemas.openxmlformats.org/officeDocument/2006/relationships/tags" Target="../tags/tag14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tags" Target="../tags/tag17.xml"/><Relationship Id="rId21" Type="http://schemas.openxmlformats.org/officeDocument/2006/relationships/image" Target="../media/image43.png"/><Relationship Id="rId7" Type="http://schemas.openxmlformats.org/officeDocument/2006/relationships/tags" Target="../tags/tag21.xml"/><Relationship Id="rId12" Type="http://schemas.openxmlformats.org/officeDocument/2006/relationships/image" Target="../media/image6.png"/><Relationship Id="rId17" Type="http://schemas.openxmlformats.org/officeDocument/2006/relationships/image" Target="../media/image39.png"/><Relationship Id="rId2" Type="http://schemas.openxmlformats.org/officeDocument/2006/relationships/tags" Target="../tags/tag1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19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41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tags" Target="../tags/tag26.xml"/><Relationship Id="rId21" Type="http://schemas.openxmlformats.org/officeDocument/2006/relationships/image" Target="../media/image6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notesSlide" Target="../notesSlides/notesSlide18.xml"/><Relationship Id="rId25" Type="http://schemas.openxmlformats.org/officeDocument/2006/relationships/image" Target="../media/image41.png"/><Relationship Id="rId2" Type="http://schemas.openxmlformats.org/officeDocument/2006/relationships/tags" Target="../tags/tag25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4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37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36.png"/><Relationship Id="rId10" Type="http://schemas.openxmlformats.org/officeDocument/2006/relationships/tags" Target="../tags/tag33.xml"/><Relationship Id="rId19" Type="http://schemas.openxmlformats.org/officeDocument/2006/relationships/image" Target="../media/image39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35.png"/><Relationship Id="rId27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9.png"/><Relationship Id="rId18" Type="http://schemas.openxmlformats.org/officeDocument/2006/relationships/image" Target="../media/image37.png"/><Relationship Id="rId3" Type="http://schemas.openxmlformats.org/officeDocument/2006/relationships/tags" Target="../tags/tag41.xml"/><Relationship Id="rId21" Type="http://schemas.openxmlformats.org/officeDocument/2006/relationships/image" Target="../media/image43.png"/><Relationship Id="rId7" Type="http://schemas.openxmlformats.org/officeDocument/2006/relationships/tags" Target="../tags/tag45.xml"/><Relationship Id="rId12" Type="http://schemas.openxmlformats.org/officeDocument/2006/relationships/image" Target="../media/image38.png"/><Relationship Id="rId17" Type="http://schemas.openxmlformats.org/officeDocument/2006/relationships/image" Target="../media/image36.png"/><Relationship Id="rId2" Type="http://schemas.openxmlformats.org/officeDocument/2006/relationships/tags" Target="../tags/tag40.xml"/><Relationship Id="rId16" Type="http://schemas.openxmlformats.org/officeDocument/2006/relationships/image" Target="../media/image35.png"/><Relationship Id="rId20" Type="http://schemas.openxmlformats.org/officeDocument/2006/relationships/image" Target="../media/image4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4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41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39.png"/><Relationship Id="rId3" Type="http://schemas.openxmlformats.org/officeDocument/2006/relationships/tags" Target="../tags/tag50.xml"/><Relationship Id="rId21" Type="http://schemas.openxmlformats.org/officeDocument/2006/relationships/image" Target="../media/image35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image" Target="../media/image38.png"/><Relationship Id="rId2" Type="http://schemas.openxmlformats.org/officeDocument/2006/relationships/tags" Target="../tags/tag49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6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slideLayout" Target="../slideLayouts/slideLayout3.xml"/><Relationship Id="rId23" Type="http://schemas.openxmlformats.org/officeDocument/2006/relationships/image" Target="../media/image37.png"/><Relationship Id="rId10" Type="http://schemas.openxmlformats.org/officeDocument/2006/relationships/tags" Target="../tags/tag57.xml"/><Relationship Id="rId19" Type="http://schemas.openxmlformats.org/officeDocument/2006/relationships/image" Target="../media/image40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39.png"/><Relationship Id="rId18" Type="http://schemas.openxmlformats.org/officeDocument/2006/relationships/image" Target="../media/image48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38.png"/><Relationship Id="rId17" Type="http://schemas.openxmlformats.org/officeDocument/2006/relationships/image" Target="../media/image47.png"/><Relationship Id="rId2" Type="http://schemas.openxmlformats.org/officeDocument/2006/relationships/tags" Target="../tags/tag63.xm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44.png"/><Relationship Id="rId5" Type="http://schemas.openxmlformats.org/officeDocument/2006/relationships/tags" Target="../tags/tag66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22.xml"/><Relationship Id="rId19" Type="http://schemas.microsoft.com/office/2007/relationships/hdphoto" Target="../media/hdphoto3.wdp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tags" Target="../tags/tag72.xml"/><Relationship Id="rId21" Type="http://schemas.openxmlformats.org/officeDocument/2006/relationships/image" Target="../media/image52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71.xml"/><Relationship Id="rId16" Type="http://schemas.openxmlformats.org/officeDocument/2006/relationships/image" Target="../media/image44.png"/><Relationship Id="rId20" Type="http://schemas.openxmlformats.org/officeDocument/2006/relationships/image" Target="../media/image51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46.png"/><Relationship Id="rId5" Type="http://schemas.openxmlformats.org/officeDocument/2006/relationships/tags" Target="../tags/tag74.xml"/><Relationship Id="rId15" Type="http://schemas.openxmlformats.org/officeDocument/2006/relationships/notesSlide" Target="../notesSlides/notesSlide23.xml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tags" Target="../tags/tag79.xml"/><Relationship Id="rId19" Type="http://schemas.openxmlformats.org/officeDocument/2006/relationships/image" Target="../media/image50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53.png"/><Relationship Id="rId27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54.png"/><Relationship Id="rId26" Type="http://schemas.openxmlformats.org/officeDocument/2006/relationships/image" Target="../media/image48.png"/><Relationship Id="rId3" Type="http://schemas.openxmlformats.org/officeDocument/2006/relationships/tags" Target="../tags/tag85.xml"/><Relationship Id="rId21" Type="http://schemas.openxmlformats.org/officeDocument/2006/relationships/image" Target="../media/image53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tags" Target="../tags/tag84.xml"/><Relationship Id="rId16" Type="http://schemas.openxmlformats.org/officeDocument/2006/relationships/image" Target="../media/image39.png"/><Relationship Id="rId20" Type="http://schemas.openxmlformats.org/officeDocument/2006/relationships/image" Target="../media/image5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46.png"/><Relationship Id="rId5" Type="http://schemas.openxmlformats.org/officeDocument/2006/relationships/tags" Target="../tags/tag87.xml"/><Relationship Id="rId15" Type="http://schemas.openxmlformats.org/officeDocument/2006/relationships/image" Target="../media/image44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tags" Target="../tags/tag92.xml"/><Relationship Id="rId19" Type="http://schemas.openxmlformats.org/officeDocument/2006/relationships/image" Target="../media/image51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notesSlide" Target="../notesSlides/notesSlide24.xml"/><Relationship Id="rId22" Type="http://schemas.openxmlformats.org/officeDocument/2006/relationships/image" Target="../media/image55.png"/><Relationship Id="rId27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image" Target="../media/image52.png"/><Relationship Id="rId26" Type="http://schemas.microsoft.com/office/2007/relationships/hdphoto" Target="../media/hdphoto3.wdp"/><Relationship Id="rId3" Type="http://schemas.openxmlformats.org/officeDocument/2006/relationships/tags" Target="../tags/tag97.xml"/><Relationship Id="rId21" Type="http://schemas.openxmlformats.org/officeDocument/2006/relationships/image" Target="../media/image55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image" Target="../media/image54.png"/><Relationship Id="rId25" Type="http://schemas.openxmlformats.org/officeDocument/2006/relationships/image" Target="../media/image48.png"/><Relationship Id="rId2" Type="http://schemas.openxmlformats.org/officeDocument/2006/relationships/tags" Target="../tags/tag96.xml"/><Relationship Id="rId16" Type="http://schemas.openxmlformats.org/officeDocument/2006/relationships/notesSlide" Target="../notesSlides/notesSlide25.xml"/><Relationship Id="rId20" Type="http://schemas.openxmlformats.org/officeDocument/2006/relationships/image" Target="../media/image44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image" Target="../media/image47.png"/><Relationship Id="rId5" Type="http://schemas.openxmlformats.org/officeDocument/2006/relationships/tags" Target="../tags/tag99.xml"/><Relationship Id="rId15" Type="http://schemas.openxmlformats.org/officeDocument/2006/relationships/slideLayout" Target="../slideLayouts/slideLayout3.xml"/><Relationship Id="rId23" Type="http://schemas.openxmlformats.org/officeDocument/2006/relationships/image" Target="../media/image46.png"/><Relationship Id="rId10" Type="http://schemas.openxmlformats.org/officeDocument/2006/relationships/tags" Target="../tags/tag104.xml"/><Relationship Id="rId19" Type="http://schemas.openxmlformats.org/officeDocument/2006/relationships/image" Target="../media/image53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tags" Target="../tags/tag111.xml"/><Relationship Id="rId21" Type="http://schemas.openxmlformats.org/officeDocument/2006/relationships/image" Target="../media/image48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55.png"/><Relationship Id="rId25" Type="http://schemas.openxmlformats.org/officeDocument/2006/relationships/image" Target="../media/image52.png"/><Relationship Id="rId2" Type="http://schemas.openxmlformats.org/officeDocument/2006/relationships/tags" Target="../tags/tag110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29" Type="http://schemas.openxmlformats.org/officeDocument/2006/relationships/image" Target="../media/image58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56.png"/><Relationship Id="rId5" Type="http://schemas.openxmlformats.org/officeDocument/2006/relationships/tags" Target="../tags/tag113.xml"/><Relationship Id="rId15" Type="http://schemas.openxmlformats.org/officeDocument/2006/relationships/notesSlide" Target="../notesSlides/notesSlide26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tags" Target="../tags/tag118.xml"/><Relationship Id="rId19" Type="http://schemas.openxmlformats.org/officeDocument/2006/relationships/image" Target="../media/image46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slideLayout" Target="../slideLayouts/slideLayout3.xml"/><Relationship Id="rId22" Type="http://schemas.microsoft.com/office/2007/relationships/hdphoto" Target="../media/hdphoto3.wdp"/><Relationship Id="rId27" Type="http://schemas.openxmlformats.org/officeDocument/2006/relationships/image" Target="../media/image57.png"/><Relationship Id="rId30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60.pn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57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55.png"/><Relationship Id="rId5" Type="http://schemas.openxmlformats.org/officeDocument/2006/relationships/tags" Target="../tags/tag126.xml"/><Relationship Id="rId10" Type="http://schemas.openxmlformats.org/officeDocument/2006/relationships/image" Target="../media/image44.png"/><Relationship Id="rId4" Type="http://schemas.openxmlformats.org/officeDocument/2006/relationships/tags" Target="../tags/tag125.xml"/><Relationship Id="rId9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131.xml"/><Relationship Id="rId7" Type="http://schemas.openxmlformats.org/officeDocument/2006/relationships/image" Target="../media/image61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2.xml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1.pn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29.xml"/><Relationship Id="rId12" Type="http://schemas.openxmlformats.org/officeDocument/2006/relationships/image" Target="../media/image6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0.png"/><Relationship Id="rId5" Type="http://schemas.openxmlformats.org/officeDocument/2006/relationships/tags" Target="../tags/tag137.xml"/><Relationship Id="rId10" Type="http://schemas.openxmlformats.org/officeDocument/2006/relationships/image" Target="../media/image57.png"/><Relationship Id="rId4" Type="http://schemas.openxmlformats.org/officeDocument/2006/relationships/tags" Target="../tags/tag136.xml"/><Relationship Id="rId9" Type="http://schemas.openxmlformats.org/officeDocument/2006/relationships/image" Target="../media/image55.png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7.png"/><Relationship Id="rId3" Type="http://schemas.openxmlformats.org/officeDocument/2006/relationships/tags" Target="../tags/tag140.xml"/><Relationship Id="rId7" Type="http://schemas.openxmlformats.org/officeDocument/2006/relationships/notesSlide" Target="../notesSlides/notesSlide30.xml"/><Relationship Id="rId12" Type="http://schemas.openxmlformats.org/officeDocument/2006/relationships/image" Target="../media/image5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0.png"/><Relationship Id="rId5" Type="http://schemas.openxmlformats.org/officeDocument/2006/relationships/tags" Target="../tags/tag142.xml"/><Relationship Id="rId15" Type="http://schemas.openxmlformats.org/officeDocument/2006/relationships/image" Target="../media/image69.png"/><Relationship Id="rId10" Type="http://schemas.openxmlformats.org/officeDocument/2006/relationships/image" Target="../media/image66.png"/><Relationship Id="rId4" Type="http://schemas.openxmlformats.org/officeDocument/2006/relationships/tags" Target="../tags/tag141.xml"/><Relationship Id="rId9" Type="http://schemas.openxmlformats.org/officeDocument/2006/relationships/image" Target="../media/image55.png"/><Relationship Id="rId1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74.png"/><Relationship Id="rId3" Type="http://schemas.openxmlformats.org/officeDocument/2006/relationships/tags" Target="../tags/tag145.xml"/><Relationship Id="rId21" Type="http://schemas.openxmlformats.org/officeDocument/2006/relationships/notesSlide" Target="../notesSlides/notesSlide31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73.png"/><Relationship Id="rId33" Type="http://schemas.openxmlformats.org/officeDocument/2006/relationships/image" Target="../media/image79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slideLayout" Target="../slideLayouts/slideLayout3.xml"/><Relationship Id="rId29" Type="http://schemas.openxmlformats.org/officeDocument/2006/relationships/image" Target="../media/image75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72.png"/><Relationship Id="rId32" Type="http://schemas.openxmlformats.org/officeDocument/2006/relationships/image" Target="../media/image78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71.png"/><Relationship Id="rId28" Type="http://schemas.openxmlformats.org/officeDocument/2006/relationships/image" Target="../media/image62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77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70.png"/><Relationship Id="rId27" Type="http://schemas.openxmlformats.org/officeDocument/2006/relationships/image" Target="../media/image63.png"/><Relationship Id="rId30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7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76.png"/><Relationship Id="rId2" Type="http://schemas.openxmlformats.org/officeDocument/2006/relationships/tags" Target="../tags/tag163.xml"/><Relationship Id="rId16" Type="http://schemas.openxmlformats.org/officeDocument/2006/relationships/image" Target="../media/image79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62.png"/><Relationship Id="rId5" Type="http://schemas.openxmlformats.org/officeDocument/2006/relationships/tags" Target="../tags/tag166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tags" Target="../tags/tag165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79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81.png"/><Relationship Id="rId17" Type="http://schemas.openxmlformats.org/officeDocument/2006/relationships/image" Target="../media/image75.png"/><Relationship Id="rId2" Type="http://schemas.openxmlformats.org/officeDocument/2006/relationships/tags" Target="../tags/tag170.xml"/><Relationship Id="rId16" Type="http://schemas.openxmlformats.org/officeDocument/2006/relationships/image" Target="../media/image71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notesSlide" Target="../notesSlides/notesSlide33.xml"/><Relationship Id="rId5" Type="http://schemas.openxmlformats.org/officeDocument/2006/relationships/tags" Target="../tags/tag173.xml"/><Relationship Id="rId15" Type="http://schemas.openxmlformats.org/officeDocument/2006/relationships/image" Target="../media/image70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80.xml"/><Relationship Id="rId7" Type="http://schemas.openxmlformats.org/officeDocument/2006/relationships/image" Target="../media/image79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81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7.png"/><Relationship Id="rId3" Type="http://schemas.openxmlformats.org/officeDocument/2006/relationships/tags" Target="../tags/tag183.xml"/><Relationship Id="rId7" Type="http://schemas.openxmlformats.org/officeDocument/2006/relationships/notesSlide" Target="../notesSlides/notesSlide35.xml"/><Relationship Id="rId12" Type="http://schemas.openxmlformats.org/officeDocument/2006/relationships/image" Target="../media/image69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0.png"/><Relationship Id="rId5" Type="http://schemas.openxmlformats.org/officeDocument/2006/relationships/tags" Target="../tags/tag185.xml"/><Relationship Id="rId15" Type="http://schemas.openxmlformats.org/officeDocument/2006/relationships/image" Target="../media/image83.png"/><Relationship Id="rId10" Type="http://schemas.openxmlformats.org/officeDocument/2006/relationships/image" Target="../media/image66.png"/><Relationship Id="rId4" Type="http://schemas.openxmlformats.org/officeDocument/2006/relationships/tags" Target="../tags/tag184.xml"/><Relationship Id="rId9" Type="http://schemas.openxmlformats.org/officeDocument/2006/relationships/image" Target="../media/image55.png"/><Relationship Id="rId1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188.xml"/><Relationship Id="rId7" Type="http://schemas.openxmlformats.org/officeDocument/2006/relationships/image" Target="../media/image44.png"/><Relationship Id="rId12" Type="http://schemas.microsoft.com/office/2007/relationships/hdphoto" Target="../media/hdphoto4.wdp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36.xml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68.png"/><Relationship Id="rId4" Type="http://schemas.openxmlformats.org/officeDocument/2006/relationships/tags" Target="../tags/tag189.xml"/><Relationship Id="rId9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image" Target="../media/image45.png"/><Relationship Id="rId26" Type="http://schemas.openxmlformats.org/officeDocument/2006/relationships/image" Target="../media/image83.png"/><Relationship Id="rId3" Type="http://schemas.openxmlformats.org/officeDocument/2006/relationships/tags" Target="../tags/tag192.xml"/><Relationship Id="rId21" Type="http://schemas.openxmlformats.org/officeDocument/2006/relationships/image" Target="../media/image48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notesSlide" Target="../notesSlides/notesSlide37.xml"/><Relationship Id="rId25" Type="http://schemas.openxmlformats.org/officeDocument/2006/relationships/image" Target="../media/image55.png"/><Relationship Id="rId2" Type="http://schemas.openxmlformats.org/officeDocument/2006/relationships/tags" Target="../tags/tag191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47.png"/><Relationship Id="rId29" Type="http://schemas.microsoft.com/office/2007/relationships/hdphoto" Target="../media/hdphoto4.wdp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24" Type="http://schemas.openxmlformats.org/officeDocument/2006/relationships/image" Target="../media/image44.png"/><Relationship Id="rId32" Type="http://schemas.openxmlformats.org/officeDocument/2006/relationships/image" Target="../media/image51.png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23" Type="http://schemas.openxmlformats.org/officeDocument/2006/relationships/image" Target="../media/image49.png"/><Relationship Id="rId28" Type="http://schemas.openxmlformats.org/officeDocument/2006/relationships/image" Target="../media/image84.png"/><Relationship Id="rId10" Type="http://schemas.openxmlformats.org/officeDocument/2006/relationships/tags" Target="../tags/tag199.xml"/><Relationship Id="rId19" Type="http://schemas.openxmlformats.org/officeDocument/2006/relationships/image" Target="../media/image46.png"/><Relationship Id="rId31" Type="http://schemas.openxmlformats.org/officeDocument/2006/relationships/image" Target="../media/image38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Relationship Id="rId22" Type="http://schemas.microsoft.com/office/2007/relationships/hdphoto" Target="../media/hdphoto3.wdp"/><Relationship Id="rId27" Type="http://schemas.openxmlformats.org/officeDocument/2006/relationships/image" Target="../media/image68.png"/><Relationship Id="rId30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87.png"/><Relationship Id="rId5" Type="http://schemas.openxmlformats.org/officeDocument/2006/relationships/tags" Target="../tags/tag210.xml"/><Relationship Id="rId10" Type="http://schemas.openxmlformats.org/officeDocument/2006/relationships/image" Target="../media/image86.png"/><Relationship Id="rId4" Type="http://schemas.openxmlformats.org/officeDocument/2006/relationships/tags" Target="../tags/tag209.xml"/><Relationship Id="rId9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jpg"/><Relationship Id="rId5" Type="http://schemas.openxmlformats.org/officeDocument/2006/relationships/image" Target="../media/image90.jpeg"/><Relationship Id="rId4" Type="http://schemas.openxmlformats.org/officeDocument/2006/relationships/image" Target="../media/image89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91.jpg"/><Relationship Id="rId7" Type="http://schemas.openxmlformats.org/officeDocument/2006/relationships/image" Target="../media/image9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jpg"/><Relationship Id="rId5" Type="http://schemas.openxmlformats.org/officeDocument/2006/relationships/image" Target="../media/image89.jpg"/><Relationship Id="rId4" Type="http://schemas.openxmlformats.org/officeDocument/2006/relationships/image" Target="../media/image88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g"/><Relationship Id="rId3" Type="http://schemas.openxmlformats.org/officeDocument/2006/relationships/image" Target="../media/image94.jp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Relationship Id="rId9" Type="http://schemas.openxmlformats.org/officeDocument/2006/relationships/image" Target="../media/image93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44.png"/><Relationship Id="rId18" Type="http://schemas.microsoft.com/office/2007/relationships/hdphoto" Target="../media/hdphoto1.wdp"/><Relationship Id="rId3" Type="http://schemas.openxmlformats.org/officeDocument/2006/relationships/tags" Target="../tags/tag214.xml"/><Relationship Id="rId21" Type="http://schemas.openxmlformats.org/officeDocument/2006/relationships/image" Target="../media/image47.png"/><Relationship Id="rId7" Type="http://schemas.openxmlformats.org/officeDocument/2006/relationships/tags" Target="../tags/tag218.xml"/><Relationship Id="rId12" Type="http://schemas.openxmlformats.org/officeDocument/2006/relationships/image" Target="../media/image98.png"/><Relationship Id="rId17" Type="http://schemas.openxmlformats.org/officeDocument/2006/relationships/image" Target="../media/image27.png"/><Relationship Id="rId2" Type="http://schemas.openxmlformats.org/officeDocument/2006/relationships/tags" Target="../tags/tag213.xml"/><Relationship Id="rId16" Type="http://schemas.openxmlformats.org/officeDocument/2006/relationships/image" Target="../media/image26.png"/><Relationship Id="rId20" Type="http://schemas.openxmlformats.org/officeDocument/2006/relationships/image" Target="../media/image46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notesSlide" Target="../notesSlides/notesSlide45.xml"/><Relationship Id="rId24" Type="http://schemas.openxmlformats.org/officeDocument/2006/relationships/image" Target="../media/image49.png"/><Relationship Id="rId5" Type="http://schemas.openxmlformats.org/officeDocument/2006/relationships/tags" Target="../tags/tag216.xml"/><Relationship Id="rId15" Type="http://schemas.openxmlformats.org/officeDocument/2006/relationships/image" Target="../media/image83.png"/><Relationship Id="rId23" Type="http://schemas.microsoft.com/office/2007/relationships/hdphoto" Target="../media/hdphoto3.wdp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45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image" Target="../media/image55.png"/><Relationship Id="rId2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68.png"/><Relationship Id="rId26" Type="http://schemas.openxmlformats.org/officeDocument/2006/relationships/image" Target="../media/image49.png"/><Relationship Id="rId3" Type="http://schemas.openxmlformats.org/officeDocument/2006/relationships/tags" Target="../tags/tag223.xml"/><Relationship Id="rId21" Type="http://schemas.openxmlformats.org/officeDocument/2006/relationships/image" Target="../media/image45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83.png"/><Relationship Id="rId25" Type="http://schemas.microsoft.com/office/2007/relationships/hdphoto" Target="../media/hdphoto3.wdp"/><Relationship Id="rId2" Type="http://schemas.openxmlformats.org/officeDocument/2006/relationships/tags" Target="../tags/tag222.xml"/><Relationship Id="rId16" Type="http://schemas.openxmlformats.org/officeDocument/2006/relationships/image" Target="../media/image55.png"/><Relationship Id="rId20" Type="http://schemas.microsoft.com/office/2007/relationships/hdphoto" Target="../media/hdphoto4.wdp"/><Relationship Id="rId29" Type="http://schemas.microsoft.com/office/2007/relationships/hdphoto" Target="../media/hdphoto1.wdp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48.png"/><Relationship Id="rId5" Type="http://schemas.openxmlformats.org/officeDocument/2006/relationships/tags" Target="../tags/tag225.xml"/><Relationship Id="rId15" Type="http://schemas.openxmlformats.org/officeDocument/2006/relationships/image" Target="../media/image44.png"/><Relationship Id="rId23" Type="http://schemas.openxmlformats.org/officeDocument/2006/relationships/image" Target="../media/image47.png"/><Relationship Id="rId28" Type="http://schemas.openxmlformats.org/officeDocument/2006/relationships/image" Target="../media/image27.png"/><Relationship Id="rId10" Type="http://schemas.openxmlformats.org/officeDocument/2006/relationships/tags" Target="../tags/tag230.xml"/><Relationship Id="rId19" Type="http://schemas.openxmlformats.org/officeDocument/2006/relationships/image" Target="../media/image84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notesSlide" Target="../notesSlides/notesSlide46.xml"/><Relationship Id="rId22" Type="http://schemas.openxmlformats.org/officeDocument/2006/relationships/image" Target="../media/image46.png"/><Relationship Id="rId27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7" Type="http://schemas.openxmlformats.org/officeDocument/2006/relationships/image" Target="../media/image10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jpg"/><Relationship Id="rId5" Type="http://schemas.openxmlformats.org/officeDocument/2006/relationships/image" Target="../media/image101.jpeg"/><Relationship Id="rId4" Type="http://schemas.openxmlformats.org/officeDocument/2006/relationships/image" Target="../media/image10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jpg"/><Relationship Id="rId5" Type="http://schemas.openxmlformats.org/officeDocument/2006/relationships/image" Target="../media/image106.jpeg"/><Relationship Id="rId4" Type="http://schemas.openxmlformats.org/officeDocument/2006/relationships/image" Target="../media/image105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image" Target="../media/image39.png"/><Relationship Id="rId18" Type="http://schemas.openxmlformats.org/officeDocument/2006/relationships/image" Target="../media/image36.pn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38.png"/><Relationship Id="rId17" Type="http://schemas.openxmlformats.org/officeDocument/2006/relationships/image" Target="../media/image35.png"/><Relationship Id="rId2" Type="http://schemas.openxmlformats.org/officeDocument/2006/relationships/tags" Target="../tags/tag234.xml"/><Relationship Id="rId16" Type="http://schemas.openxmlformats.org/officeDocument/2006/relationships/image" Target="../media/image109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notesSlide" Target="../notesSlides/notesSlide49.xml"/><Relationship Id="rId5" Type="http://schemas.openxmlformats.org/officeDocument/2006/relationships/tags" Target="../tags/tag23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110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2.xml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3.jpe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12.jpeg"/><Relationship Id="rId11" Type="http://schemas.microsoft.com/office/2007/relationships/hdphoto" Target="../media/hdphoto4.wdp"/><Relationship Id="rId5" Type="http://schemas.openxmlformats.org/officeDocument/2006/relationships/image" Target="../media/image111.jpeg"/><Relationship Id="rId10" Type="http://schemas.openxmlformats.org/officeDocument/2006/relationships/image" Target="../media/image84.png"/><Relationship Id="rId4" Type="http://schemas.openxmlformats.org/officeDocument/2006/relationships/notesSlide" Target="../notesSlides/notesSlide51.xml"/><Relationship Id="rId9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39.pn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38.png"/><Relationship Id="rId2" Type="http://schemas.openxmlformats.org/officeDocument/2006/relationships/tags" Target="../tags/tag246.xml"/><Relationship Id="rId16" Type="http://schemas.openxmlformats.org/officeDocument/2006/relationships/image" Target="../media/image115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notesSlide" Target="../notesSlides/notesSlide53.xml"/><Relationship Id="rId5" Type="http://schemas.openxmlformats.org/officeDocument/2006/relationships/tags" Target="../tags/tag249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tags" Target="../tags/tag256.xml"/><Relationship Id="rId7" Type="http://schemas.openxmlformats.org/officeDocument/2006/relationships/notesSlide" Target="../notesSlides/notesSlide54.xml"/><Relationship Id="rId12" Type="http://schemas.openxmlformats.org/officeDocument/2006/relationships/image" Target="../media/image76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2.png"/><Relationship Id="rId5" Type="http://schemas.openxmlformats.org/officeDocument/2006/relationships/tags" Target="../tags/tag258.xml"/><Relationship Id="rId10" Type="http://schemas.openxmlformats.org/officeDocument/2006/relationships/image" Target="../media/image117.png"/><Relationship Id="rId4" Type="http://schemas.openxmlformats.org/officeDocument/2006/relationships/tags" Target="../tags/tag257.xml"/><Relationship Id="rId9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82.png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12" Type="http://schemas.openxmlformats.org/officeDocument/2006/relationships/image" Target="../media/image79.png"/><Relationship Id="rId2" Type="http://schemas.openxmlformats.org/officeDocument/2006/relationships/tags" Target="../tags/tag260.xml"/><Relationship Id="rId16" Type="http://schemas.openxmlformats.org/officeDocument/2006/relationships/image" Target="../media/image119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image" Target="../media/image118.png"/><Relationship Id="rId5" Type="http://schemas.openxmlformats.org/officeDocument/2006/relationships/tags" Target="../tags/tag263.xml"/><Relationship Id="rId15" Type="http://schemas.openxmlformats.org/officeDocument/2006/relationships/image" Target="../media/image21.png"/><Relationship Id="rId10" Type="http://schemas.openxmlformats.org/officeDocument/2006/relationships/image" Target="../media/image76.png"/><Relationship Id="rId4" Type="http://schemas.openxmlformats.org/officeDocument/2006/relationships/tags" Target="../tags/tag262.xml"/><Relationship Id="rId9" Type="http://schemas.openxmlformats.org/officeDocument/2006/relationships/image" Target="../media/image62.png"/><Relationship Id="rId1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High-Order </a:t>
            </a:r>
            <a:r>
              <a:rPr lang="en-US" sz="4800" b="1" dirty="0" smtClean="0">
                <a:solidFill>
                  <a:schemeClr val="accent2"/>
                </a:solidFill>
              </a:rPr>
              <a:t>Similarity Relations</a:t>
            </a:r>
            <a:r>
              <a:rPr lang="en-US" sz="4800" dirty="0" smtClean="0"/>
              <a:t> in Radiative Transfer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953175"/>
            <a:ext cx="9144000" cy="1781175"/>
          </a:xfrm>
        </p:spPr>
        <p:txBody>
          <a:bodyPr/>
          <a:lstStyle/>
          <a:p>
            <a:r>
              <a:rPr lang="en-US" sz="2800" dirty="0" smtClean="0"/>
              <a:t>Shuang Zhao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, Ravi Ramamoorthi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, and </a:t>
            </a:r>
            <a:r>
              <a:rPr lang="en-US" sz="2800" dirty="0" err="1" smtClean="0"/>
              <a:t>Kavita</a:t>
            </a:r>
            <a:r>
              <a:rPr lang="en-US" sz="2800" dirty="0" smtClean="0"/>
              <a:t> Bala</a:t>
            </a:r>
            <a:r>
              <a:rPr lang="en-US" sz="2800" baseline="30000" dirty="0" smtClean="0"/>
              <a:t>1</a:t>
            </a:r>
          </a:p>
          <a:p>
            <a:pPr>
              <a:spcBef>
                <a:spcPts val="3500"/>
              </a:spcBef>
            </a:pPr>
            <a:r>
              <a:rPr lang="en-US" baseline="30000" dirty="0" smtClean="0"/>
              <a:t>1</a:t>
            </a:r>
            <a:r>
              <a:rPr lang="en-US" dirty="0" smtClean="0"/>
              <a:t>Cornell University</a:t>
            </a:r>
            <a:br>
              <a:rPr lang="en-US" dirty="0" smtClean="0"/>
            </a:br>
            <a:r>
              <a:rPr lang="en-US" baseline="30000" dirty="0" smtClean="0"/>
              <a:t>2</a:t>
            </a:r>
            <a:r>
              <a:rPr lang="en-US" dirty="0" smtClean="0"/>
              <a:t>University of California, San Diego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Our contribution: forward rendering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982691" y="2560044"/>
            <a:ext cx="1481119" cy="1128944"/>
            <a:chOff x="9598725" y="1420159"/>
            <a:chExt cx="1481119" cy="1128944"/>
          </a:xfrm>
        </p:grpSpPr>
        <p:sp>
          <p:nvSpPr>
            <p:cNvPr id="35" name="TextBox 34"/>
            <p:cNvSpPr txBox="1"/>
            <p:nvPr/>
          </p:nvSpPr>
          <p:spPr>
            <a:xfrm>
              <a:off x="9782694" y="1841217"/>
              <a:ext cx="12971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Better</a:t>
              </a:r>
              <a:br>
                <a:rPr lang="en-US" sz="2000" b="1" dirty="0" smtClean="0">
                  <a:solidFill>
                    <a:schemeClr val="accent6"/>
                  </a:solidFill>
                </a:rPr>
              </a:br>
              <a:r>
                <a:rPr lang="en-US" sz="2000" b="1" dirty="0" smtClean="0">
                  <a:solidFill>
                    <a:schemeClr val="accent6"/>
                  </a:solidFill>
                </a:rPr>
                <a:t>accuracy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3" name="Up Arrow 2"/>
            <p:cNvSpPr/>
            <p:nvPr/>
          </p:nvSpPr>
          <p:spPr>
            <a:xfrm rot="19777990">
              <a:off x="9598725" y="1420159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479748" y="3100303"/>
            <a:ext cx="1760707" cy="11588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approach</a:t>
            </a:r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81275" y="939380"/>
            <a:ext cx="4557658" cy="1948100"/>
            <a:chOff x="3109851" y="840439"/>
            <a:chExt cx="4557658" cy="1948100"/>
          </a:xfrm>
        </p:grpSpPr>
        <p:sp>
          <p:nvSpPr>
            <p:cNvPr id="29" name="Right Arrow 28"/>
            <p:cNvSpPr/>
            <p:nvPr/>
          </p:nvSpPr>
          <p:spPr>
            <a:xfrm rot="5400000">
              <a:off x="4910726" y="1973837"/>
              <a:ext cx="955901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109851" y="840439"/>
              <a:ext cx="4557658" cy="862036"/>
              <a:chOff x="3929446" y="699082"/>
              <a:chExt cx="4557658" cy="86203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390267" y="699082"/>
                <a:ext cx="21547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User-specified</a:t>
                </a:r>
                <a:endParaRPr lang="en-US" sz="240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024" y="734706"/>
                <a:ext cx="1499620" cy="37947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3929446" y="1161008"/>
                <a:ext cx="45576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(balancing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performance</a:t>
                </a:r>
                <a:r>
                  <a:rPr lang="en-US" sz="2000" dirty="0" smtClean="0"/>
                  <a:t> and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accuracy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577209" y="2109708"/>
            <a:ext cx="3951622" cy="3158948"/>
            <a:chOff x="6605785" y="1983471"/>
            <a:chExt cx="3951622" cy="3158948"/>
          </a:xfrm>
        </p:grpSpPr>
        <p:sp>
          <p:nvSpPr>
            <p:cNvPr id="31" name="TextBox 30"/>
            <p:cNvSpPr txBox="1"/>
            <p:nvPr/>
          </p:nvSpPr>
          <p:spPr>
            <a:xfrm>
              <a:off x="6868576" y="1983471"/>
              <a:ext cx="3688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Approx. </a:t>
              </a:r>
              <a:r>
                <a:rPr lang="en-US" sz="2000" b="1" dirty="0">
                  <a:solidFill>
                    <a:schemeClr val="accent2"/>
                  </a:solidFill>
                </a:rPr>
                <a:t>identical</a:t>
              </a:r>
              <a:r>
                <a:rPr lang="en-US" sz="2000" dirty="0"/>
                <a:t> appearance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61685" y="4742309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Cheaper</a:t>
              </a:r>
              <a:r>
                <a:rPr lang="en-US" sz="2000" dirty="0" smtClean="0"/>
                <a:t> to render</a:t>
              </a:r>
              <a:endParaRPr lang="en-US" sz="2000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374412" y="2212649"/>
              <a:ext cx="2681647" cy="2681647"/>
              <a:chOff x="2001948" y="3900134"/>
              <a:chExt cx="2275795" cy="227579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1948" y="3900134"/>
                <a:ext cx="2275795" cy="22757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618814" y="4762916"/>
                <a:ext cx="1038256" cy="54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6605785" y="3216721"/>
              <a:ext cx="955901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4174711" y="4868546"/>
            <a:ext cx="2370777" cy="977511"/>
          </a:xfrm>
          <a:prstGeom prst="wedgeRoundRectCallout">
            <a:avLst>
              <a:gd name="adj1" fmla="val -22136"/>
              <a:gd name="adj2" fmla="val -893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100</a:t>
            </a:r>
            <a:r>
              <a:rPr lang="en-US" sz="2000" dirty="0" smtClean="0"/>
              <a:t> ~ </a:t>
            </a:r>
            <a:r>
              <a:rPr lang="en-US" sz="2000" b="1" dirty="0" smtClean="0"/>
              <a:t>200</a:t>
            </a:r>
            <a:r>
              <a:rPr lang="en-US" sz="2000" dirty="0" smtClean="0"/>
              <a:t> lines of MATLAB code</a:t>
            </a:r>
            <a:endParaRPr lang="en-US" sz="2000" dirty="0"/>
          </a:p>
        </p:txBody>
      </p:sp>
      <p:sp>
        <p:nvSpPr>
          <p:cNvPr id="82" name="Right Arrow 81"/>
          <p:cNvSpPr/>
          <p:nvPr/>
        </p:nvSpPr>
        <p:spPr>
          <a:xfrm>
            <a:off x="3182421" y="3342958"/>
            <a:ext cx="955901" cy="67350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32531" y="2338886"/>
            <a:ext cx="2681647" cy="2681647"/>
            <a:chOff x="3721429" y="4034885"/>
            <a:chExt cx="2017495" cy="2017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sp>
        <p:nvSpPr>
          <p:cNvPr id="27" name="Rounded Rectangular Callout 26"/>
          <p:cNvSpPr/>
          <p:nvPr/>
        </p:nvSpPr>
        <p:spPr>
          <a:xfrm>
            <a:off x="7432223" y="5684858"/>
            <a:ext cx="2504383" cy="779712"/>
          </a:xfrm>
          <a:prstGeom prst="wedgeRoundRectCallout">
            <a:avLst>
              <a:gd name="adj1" fmla="val -22136"/>
              <a:gd name="adj2" fmla="val -893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Up to </a:t>
            </a:r>
            <a:r>
              <a:rPr lang="en-US" sz="2000" b="1" dirty="0" smtClean="0"/>
              <a:t>10X</a:t>
            </a:r>
            <a:r>
              <a:rPr lang="en-US" sz="2000" dirty="0" smtClean="0"/>
              <a:t> speedup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2074892"/>
      </p:ext>
    </p:extLst>
  </p:cSld>
  <p:clrMapOvr>
    <a:masterClrMapping/>
  </p:clrMapOvr>
  <p:transition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23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24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29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30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2" grpId="0" animBg="1"/>
          <p:bldP spid="82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3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3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3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3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2" grpId="0" animBg="1"/>
          <p:bldP spid="82" grpId="0" animBg="1"/>
          <p:bldP spid="27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Our contribution: inverse rendering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60930" y="2852518"/>
            <a:ext cx="2786340" cy="3176836"/>
            <a:chOff x="1660930" y="2072230"/>
            <a:chExt cx="2786340" cy="31768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512" y="2072230"/>
              <a:ext cx="2715171" cy="271517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1660930" y="4787401"/>
              <a:ext cx="2786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Parameter space 1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05045" y="2999802"/>
            <a:ext cx="5826031" cy="2882266"/>
            <a:chOff x="4705045" y="2219514"/>
            <a:chExt cx="5826031" cy="28822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318" y="2219514"/>
              <a:ext cx="2715171" cy="24206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Right Arrow 20"/>
            <p:cNvSpPr/>
            <p:nvPr/>
          </p:nvSpPr>
          <p:spPr>
            <a:xfrm>
              <a:off x="4732615" y="3093062"/>
              <a:ext cx="2729536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5045" y="2631397"/>
              <a:ext cx="2480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Reparameterize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44736" y="4640115"/>
              <a:ext cx="27863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Parameter space </a:t>
              </a:r>
              <a:r>
                <a:rPr lang="en-US" sz="2400" dirty="0"/>
                <a:t>2</a:t>
              </a: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7900041" y="1259771"/>
            <a:ext cx="2475724" cy="1209039"/>
          </a:xfrm>
          <a:prstGeom prst="wedgeRoundRectCallout">
            <a:avLst>
              <a:gd name="adj1" fmla="val -21274"/>
              <a:gd name="adj2" fmla="val 779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Gradient descent </a:t>
            </a:r>
            <a:r>
              <a:rPr lang="en-US" sz="2000" b="1" dirty="0" smtClean="0"/>
              <a:t>methods</a:t>
            </a:r>
            <a:r>
              <a:rPr lang="en-US" sz="2000" dirty="0" smtClean="0"/>
              <a:t> perform much better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401817"/>
      </p:ext>
    </p:extLst>
  </p:cSld>
  <p:clrMapOvr>
    <a:masterClrMapping/>
  </p:clrMapOvr>
  <p:transition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12" dur="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13" dur="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9463" y="2921169"/>
            <a:ext cx="4673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Background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8759018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scattering parameters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39280" y="2379119"/>
            <a:ext cx="298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Extinction coefficient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1" y="1118098"/>
            <a:ext cx="4713651" cy="471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76" y="2536808"/>
            <a:ext cx="306325" cy="221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13632" y="3849501"/>
            <a:ext cx="3037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Scattering coefficient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546" y="3987152"/>
            <a:ext cx="328613" cy="2257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21211" y="4584692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Phase function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24" y="4643498"/>
            <a:ext cx="191453" cy="34575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734525" y="2977397"/>
            <a:ext cx="210233" cy="368234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34525" y="2977397"/>
            <a:ext cx="514389" cy="889753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642698" y="2885570"/>
            <a:ext cx="183654" cy="183654"/>
          </a:xfrm>
          <a:prstGeom prst="ellipse">
            <a:avLst/>
          </a:prstGeom>
          <a:solidFill>
            <a:srgbClr val="262626"/>
          </a:solidFill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42698" y="2880070"/>
            <a:ext cx="183654" cy="18365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23803" y="245587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Light particle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-6600000">
            <a:off x="3280208" y="3521284"/>
            <a:ext cx="210233" cy="368234"/>
          </a:xfrm>
          <a:prstGeom prst="line">
            <a:avLst/>
          </a:prstGeom>
          <a:ln w="28575">
            <a:solidFill>
              <a:schemeClr val="accent2"/>
            </a:solidFill>
            <a:headEnd type="none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63398" y="3780617"/>
            <a:ext cx="183654" cy="172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70351" y="3114310"/>
            <a:ext cx="3123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Absorption coefficient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76" y="3273308"/>
            <a:ext cx="2050542" cy="2217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7" y="3745066"/>
            <a:ext cx="230322" cy="245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6006" y="392017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Absorbed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6006" y="3918679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Scattered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1560" y="3916677"/>
            <a:ext cx="1380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Interaction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4271 0.1305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6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9" grpId="0"/>
      <p:bldP spid="39" grpId="0" animBg="1"/>
      <p:bldP spid="23" grpId="0" animBg="1"/>
      <p:bldP spid="23" grpId="1" animBg="1"/>
      <p:bldP spid="35" grpId="0" animBg="1"/>
      <p:bldP spid="44" grpId="0"/>
      <p:bldP spid="11" grpId="0"/>
      <p:bldP spid="11" grpId="1"/>
      <p:bldP spid="29" grpId="0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c 14"/>
          <p:cNvSpPr/>
          <p:nvPr/>
        </p:nvSpPr>
        <p:spPr>
          <a:xfrm>
            <a:off x="6250156" y="1786173"/>
            <a:ext cx="914400" cy="914400"/>
          </a:xfrm>
          <a:prstGeom prst="arc">
            <a:avLst>
              <a:gd name="adj1" fmla="val 18098145"/>
              <a:gd name="adj2" fmla="val 214102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function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33682" y="1563584"/>
            <a:ext cx="2724637" cy="792338"/>
            <a:chOff x="4581563" y="1662104"/>
            <a:chExt cx="2222998" cy="64645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68967" y="2216736"/>
              <a:ext cx="1522893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4581563" y="2124909"/>
              <a:ext cx="183654" cy="183654"/>
            </a:xfrm>
            <a:prstGeom prst="ellipse">
              <a:avLst/>
            </a:prstGeom>
            <a:solidFill>
              <a:schemeClr val="bg1">
                <a:lumMod val="75000"/>
                <a:lumOff val="25000"/>
              </a:schemeClr>
            </a:solidFill>
            <a:ln w="19050"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104456" y="2124909"/>
              <a:ext cx="183654" cy="18365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203735" y="2216736"/>
              <a:ext cx="600826" cy="0"/>
            </a:xfrm>
            <a:prstGeom prst="line">
              <a:avLst/>
            </a:prstGeom>
            <a:ln w="38100">
              <a:solidFill>
                <a:srgbClr val="ED7D31">
                  <a:alpha val="30196"/>
                </a:srgbClr>
              </a:solidFill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-3600000">
              <a:off x="6053529" y="1962517"/>
              <a:ext cx="600826" cy="0"/>
            </a:xfrm>
            <a:prstGeom prst="line">
              <a:avLst/>
            </a:prstGeom>
            <a:ln w="38100">
              <a:tailEnd type="stealth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12" y="1786173"/>
            <a:ext cx="149352" cy="256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29" y="2142686"/>
            <a:ext cx="213360" cy="160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65" y="1258102"/>
            <a:ext cx="304038" cy="2880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66796" y="2336371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Scattered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87026" y="2914299"/>
            <a:ext cx="7217948" cy="461665"/>
            <a:chOff x="2534072" y="2614046"/>
            <a:chExt cx="7217948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2534072" y="2614046"/>
              <a:ext cx="6189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Probability density for      , parameterized as</a:t>
              </a:r>
              <a:endParaRPr lang="en-US" sz="2400" dirty="0"/>
            </a:p>
          </p:txBody>
        </p:sp>
        <p:pic>
          <p:nvPicPr>
            <p:cNvPr id="24" name="Picture 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455" y="2639553"/>
              <a:ext cx="349030" cy="33066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995" y="2675734"/>
              <a:ext cx="1083025" cy="3382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160408" y="3930625"/>
            <a:ext cx="3578971" cy="2431236"/>
            <a:chOff x="2636388" y="3693024"/>
            <a:chExt cx="3134037" cy="21289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388" y="3693024"/>
              <a:ext cx="3012609" cy="15866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001718" y="5360346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Isotropic scattering</a:t>
              </a:r>
              <a:endParaRPr lang="en-US" sz="24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45" y="4494289"/>
            <a:ext cx="617831" cy="61614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06042" y="4054859"/>
            <a:ext cx="1427382" cy="400110"/>
            <a:chOff x="3238093" y="4138184"/>
            <a:chExt cx="1249931" cy="350369"/>
          </a:xfrm>
        </p:grpSpPr>
        <p:sp>
          <p:nvSpPr>
            <p:cNvPr id="11" name="Right Arrow 10"/>
            <p:cNvSpPr/>
            <p:nvPr/>
          </p:nvSpPr>
          <p:spPr>
            <a:xfrm>
              <a:off x="4223785" y="4197678"/>
              <a:ext cx="264239" cy="23138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38093" y="4138184"/>
              <a:ext cx="985692" cy="35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Forward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23653" y="3930625"/>
            <a:ext cx="3506468" cy="2431238"/>
            <a:chOff x="6539447" y="3677255"/>
            <a:chExt cx="3093288" cy="21447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447" y="3677255"/>
              <a:ext cx="3026759" cy="15940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6897691" y="5360346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Forward scattering</a:t>
              </a:r>
              <a:endParaRPr lang="en-US" sz="24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230970" y="4181785"/>
            <a:ext cx="497924" cy="13095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roup 31"/>
          <p:cNvGrpSpPr/>
          <p:nvPr/>
        </p:nvGrpSpPr>
        <p:grpSpPr>
          <a:xfrm>
            <a:off x="7724738" y="4076363"/>
            <a:ext cx="1425163" cy="400109"/>
            <a:chOff x="3230793" y="4142193"/>
            <a:chExt cx="1257231" cy="352963"/>
          </a:xfrm>
        </p:grpSpPr>
        <p:sp>
          <p:nvSpPr>
            <p:cNvPr id="33" name="Right Arrow 32"/>
            <p:cNvSpPr/>
            <p:nvPr/>
          </p:nvSpPr>
          <p:spPr>
            <a:xfrm>
              <a:off x="4223785" y="4197678"/>
              <a:ext cx="264239" cy="23138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0793" y="4142193"/>
              <a:ext cx="992992" cy="352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Forward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0202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424" y="2921169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Similarity Theory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765653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72882" y="1418064"/>
            <a:ext cx="1967205" cy="1495140"/>
            <a:chOff x="5957018" y="959302"/>
            <a:chExt cx="1967205" cy="1495140"/>
          </a:xfrm>
        </p:grpSpPr>
        <p:sp>
          <p:nvSpPr>
            <p:cNvPr id="20" name="Rounded Rectangle 19"/>
            <p:cNvSpPr/>
            <p:nvPr/>
          </p:nvSpPr>
          <p:spPr>
            <a:xfrm>
              <a:off x="6718435" y="1790299"/>
              <a:ext cx="444371" cy="664143"/>
            </a:xfrm>
            <a:prstGeom prst="round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7018" y="959302"/>
              <a:ext cx="19672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</a:t>
              </a:r>
              <a:r>
                <a:rPr lang="en-US" sz="2400" baseline="30000" dirty="0" smtClean="0"/>
                <a:t>th</a:t>
              </a:r>
              <a:r>
                <a:rPr lang="en-US" sz="2400" dirty="0" smtClean="0"/>
                <a:t> Legendre</a:t>
              </a:r>
              <a:br>
                <a:rPr lang="en-US" sz="2400" dirty="0" smtClean="0"/>
              </a:br>
              <a:r>
                <a:rPr lang="en-US" sz="2400" dirty="0" smtClean="0"/>
                <a:t>moment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function moments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63152" y="1418064"/>
            <a:ext cx="1659430" cy="1495140"/>
            <a:chOff x="6363152" y="959302"/>
            <a:chExt cx="1659430" cy="1495140"/>
          </a:xfrm>
        </p:grpSpPr>
        <p:sp>
          <p:nvSpPr>
            <p:cNvPr id="9" name="Rounded Rectangle 8"/>
            <p:cNvSpPr/>
            <p:nvPr/>
          </p:nvSpPr>
          <p:spPr>
            <a:xfrm>
              <a:off x="6718435" y="1790299"/>
              <a:ext cx="952900" cy="66414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152" y="959302"/>
              <a:ext cx="16594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Legendre</a:t>
              </a:r>
              <a:br>
                <a:rPr lang="en-US" sz="2400" dirty="0" smtClean="0"/>
              </a:br>
              <a:r>
                <a:rPr lang="en-US" sz="2400" dirty="0" smtClean="0"/>
                <a:t>polynomial</a:t>
              </a:r>
              <a:endParaRPr lang="en-US" sz="2400" dirty="0"/>
            </a:p>
          </p:txBody>
        </p:sp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84" y="2122863"/>
            <a:ext cx="3997833" cy="885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62" y="3217390"/>
            <a:ext cx="3503610" cy="293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4312121" y="3977529"/>
            <a:ext cx="3567757" cy="461665"/>
            <a:chOff x="1597794" y="3368842"/>
            <a:chExt cx="3567757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1597794" y="3368842"/>
              <a:ext cx="2991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 a phase function</a:t>
              </a:r>
              <a:endParaRPr lang="en-US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484" y="3420985"/>
              <a:ext cx="536067" cy="35737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97" y="4753835"/>
            <a:ext cx="936117" cy="32270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82155" y="4677308"/>
            <a:ext cx="3289248" cy="461665"/>
            <a:chOff x="5582155" y="4343673"/>
            <a:chExt cx="3289248" cy="461665"/>
          </a:xfrm>
        </p:grpSpPr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155" y="4420200"/>
              <a:ext cx="272034" cy="322707"/>
            </a:xfrm>
            <a:prstGeom prst="rect">
              <a:avLst/>
            </a:prstGeom>
          </p:spPr>
        </p:pic>
        <p:sp>
          <p:nvSpPr>
            <p:cNvPr id="25" name="Left Arrow 24"/>
            <p:cNvSpPr/>
            <p:nvPr/>
          </p:nvSpPr>
          <p:spPr>
            <a:xfrm>
              <a:off x="5970861" y="4391325"/>
              <a:ext cx="352619" cy="366363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63152" y="4343673"/>
              <a:ext cx="2508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“Average cosine”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89030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relations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72948" y="1273201"/>
            <a:ext cx="2377283" cy="2377283"/>
            <a:chOff x="2372948" y="1273201"/>
            <a:chExt cx="2377283" cy="23772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948" y="1273201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54" y="2870654"/>
              <a:ext cx="567118" cy="3318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1983928"/>
              <a:ext cx="309067" cy="1921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2422674"/>
              <a:ext cx="285293" cy="19217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912221" y="1656351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Low-frequency</a:t>
            </a:r>
            <a:r>
              <a:rPr lang="en-US" sz="2800" dirty="0" smtClean="0"/>
              <a:t> radiance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4767803" y="2310172"/>
            <a:ext cx="4513059" cy="11550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Band-limited up to </a:t>
            </a:r>
            <a:r>
              <a:rPr lang="en-US" sz="2400" b="1" dirty="0" smtClean="0">
                <a:solidFill>
                  <a:schemeClr val="tx1"/>
                </a:solidFill>
              </a:rPr>
              <a:t>order-</a:t>
            </a:r>
            <a:r>
              <a:rPr lang="en-US" sz="2400" b="1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/>
              <a:t> in spherical harmonics domain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81219" y="4399873"/>
            <a:ext cx="4086225" cy="1898269"/>
            <a:chOff x="4981219" y="4399873"/>
            <a:chExt cx="4086225" cy="1898269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966" y="4399873"/>
              <a:ext cx="1266444" cy="377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16" y="5072920"/>
              <a:ext cx="3897630" cy="38290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219" y="5915237"/>
              <a:ext cx="4086225" cy="38290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3652" y="5455825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957542" y="6488668"/>
            <a:ext cx="2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[Wyman et al. 1989]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70814" y="4075730"/>
            <a:ext cx="2377283" cy="2377283"/>
            <a:chOff x="2370814" y="4075730"/>
            <a:chExt cx="2377283" cy="23772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14" y="4075730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61" y="5673182"/>
              <a:ext cx="718185" cy="3318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4720829"/>
              <a:ext cx="309067" cy="3268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5197005"/>
              <a:ext cx="303123" cy="326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63401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39471" y="3791447"/>
            <a:ext cx="4887013" cy="2705605"/>
            <a:chOff x="3839471" y="3772197"/>
            <a:chExt cx="4887013" cy="2705605"/>
          </a:xfrm>
        </p:grpSpPr>
        <p:sp>
          <p:nvSpPr>
            <p:cNvPr id="36" name="Rounded Rectangle 35"/>
            <p:cNvSpPr/>
            <p:nvPr/>
          </p:nvSpPr>
          <p:spPr>
            <a:xfrm>
              <a:off x="3839471" y="4239891"/>
              <a:ext cx="4513059" cy="223791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57195" y="3772197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similarity relation</a:t>
              </a:r>
              <a:endParaRPr lang="en-US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5400000">
              <a:off x="7424589" y="5153286"/>
              <a:ext cx="2234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[Wyman et al. 1989]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relations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81219" y="4399873"/>
            <a:ext cx="4086225" cy="1898269"/>
            <a:chOff x="4981219" y="4399873"/>
            <a:chExt cx="4086225" cy="1898269"/>
          </a:xfrm>
        </p:grpSpPr>
        <p:pic>
          <p:nvPicPr>
            <p:cNvPr id="25" name="Picture 2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966" y="4399873"/>
              <a:ext cx="1266444" cy="37719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16" y="5072920"/>
              <a:ext cx="3897630" cy="38290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219" y="5915237"/>
              <a:ext cx="4086225" cy="38290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3652" y="5455825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66158" y="2063423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identical </a:t>
            </a:r>
            <a:r>
              <a:rPr lang="en-US" sz="2400" dirty="0" smtClean="0"/>
              <a:t>appearance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88" y="4397103"/>
            <a:ext cx="4086225" cy="1898269"/>
            <a:chOff x="4052888" y="4397103"/>
            <a:chExt cx="4086225" cy="1898269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635" y="4397103"/>
              <a:ext cx="1266444" cy="3771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185" y="5070150"/>
              <a:ext cx="3897630" cy="38290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88" y="5912467"/>
              <a:ext cx="4086225" cy="3829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25321" y="5453055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93827" y="4901042"/>
            <a:ext cx="2756356" cy="954107"/>
            <a:chOff x="893827" y="4901042"/>
            <a:chExt cx="2756356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893827" y="4901042"/>
              <a:ext cx="20858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chemeClr val="accent2"/>
                  </a:solidFill>
                </a:rPr>
                <a:t>Derivation</a:t>
              </a:r>
              <a:br>
                <a:rPr lang="en-US" sz="2800" b="1" dirty="0" smtClean="0">
                  <a:solidFill>
                    <a:schemeClr val="accent2"/>
                  </a:solidFill>
                </a:rPr>
              </a:br>
              <a:r>
                <a:rPr lang="en-US" sz="2800" dirty="0" smtClean="0"/>
                <a:t>in the paper</a:t>
              </a:r>
              <a:endParaRPr lang="en-US" sz="28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123600" y="5135780"/>
              <a:ext cx="526583" cy="4846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72948" y="1273201"/>
            <a:ext cx="2377283" cy="2377283"/>
            <a:chOff x="2372948" y="1273201"/>
            <a:chExt cx="2377283" cy="23772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948" y="1273201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54" y="2870654"/>
              <a:ext cx="567118" cy="33185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1983928"/>
              <a:ext cx="309067" cy="19217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2422674"/>
              <a:ext cx="285293" cy="19217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2370814" y="4075730"/>
            <a:ext cx="2377283" cy="2377283"/>
            <a:chOff x="2370814" y="4075730"/>
            <a:chExt cx="2377283" cy="237728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14" y="4075730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61" y="5673182"/>
              <a:ext cx="718185" cy="33185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4720829"/>
              <a:ext cx="309067" cy="32689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5197005"/>
              <a:ext cx="303123" cy="326898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421958" y="1273201"/>
            <a:ext cx="2377283" cy="2377283"/>
            <a:chOff x="2370814" y="4075730"/>
            <a:chExt cx="2377283" cy="237728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14" y="4075730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61" y="5673182"/>
              <a:ext cx="718185" cy="33185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4720829"/>
              <a:ext cx="309067" cy="32689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5197005"/>
              <a:ext cx="303123" cy="32689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63306" y="2050093"/>
            <a:ext cx="2427723" cy="1015663"/>
            <a:chOff x="9249057" y="1686607"/>
            <a:chExt cx="2427723" cy="1015663"/>
          </a:xfrm>
        </p:grpSpPr>
        <p:sp>
          <p:nvSpPr>
            <p:cNvPr id="39" name="TextBox 38"/>
            <p:cNvSpPr txBox="1"/>
            <p:nvPr/>
          </p:nvSpPr>
          <p:spPr>
            <a:xfrm>
              <a:off x="9249057" y="1686607"/>
              <a:ext cx="19223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Radiance</a:t>
              </a:r>
            </a:p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ow-frequency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everywhere</a:t>
              </a:r>
              <a:endParaRPr lang="en-US" sz="2000" b="1" dirty="0"/>
            </a:p>
          </p:txBody>
        </p:sp>
        <p:sp>
          <p:nvSpPr>
            <p:cNvPr id="40" name="Up Arrow 39"/>
            <p:cNvSpPr/>
            <p:nvPr/>
          </p:nvSpPr>
          <p:spPr>
            <a:xfrm rot="5400000">
              <a:off x="11221333" y="1982029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32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1.11111E-6 L -0.07617 -1.11111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0.41432 -0.40879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16" y="-20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24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2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1.11111E-6 L -0.07617 -1.11111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0.41432 -0.40879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16" y="-20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3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39471" y="3791447"/>
            <a:ext cx="4513059" cy="2705605"/>
            <a:chOff x="3839471" y="3772197"/>
            <a:chExt cx="4513059" cy="2705605"/>
          </a:xfrm>
        </p:grpSpPr>
        <p:sp>
          <p:nvSpPr>
            <p:cNvPr id="36" name="Rounded Rectangle 35"/>
            <p:cNvSpPr/>
            <p:nvPr/>
          </p:nvSpPr>
          <p:spPr>
            <a:xfrm>
              <a:off x="3839471" y="4239891"/>
              <a:ext cx="4513059" cy="223791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57195" y="3772197"/>
              <a:ext cx="3677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similarity relation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relations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52888" y="4397103"/>
            <a:ext cx="4086225" cy="1898269"/>
            <a:chOff x="4052888" y="4397103"/>
            <a:chExt cx="4086225" cy="1898269"/>
          </a:xfrm>
        </p:grpSpPr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635" y="4397103"/>
              <a:ext cx="1266444" cy="3771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185" y="5070150"/>
              <a:ext cx="3897630" cy="38290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88" y="5912467"/>
              <a:ext cx="4086225" cy="3829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5925321" y="5453055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99199" y="2730744"/>
            <a:ext cx="2393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Higher</a:t>
            </a:r>
            <a:r>
              <a:rPr lang="en-US" sz="2400" dirty="0" smtClean="0"/>
              <a:t> order,</a:t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accent1"/>
                </a:solidFill>
              </a:rPr>
              <a:t>Better</a:t>
            </a:r>
            <a:r>
              <a:rPr lang="en-US" sz="2400" dirty="0" smtClean="0"/>
              <a:t> accuracy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72948" y="1273201"/>
            <a:ext cx="2377283" cy="2377283"/>
            <a:chOff x="2372948" y="1273201"/>
            <a:chExt cx="2377283" cy="237728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948" y="1273201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54" y="2870654"/>
              <a:ext cx="567118" cy="3318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1983928"/>
              <a:ext cx="309067" cy="1921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2422674"/>
              <a:ext cx="285293" cy="19217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421958" y="1273201"/>
            <a:ext cx="2377283" cy="2377283"/>
            <a:chOff x="2370814" y="4075730"/>
            <a:chExt cx="2377283" cy="23772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14" y="4075730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361" y="5673182"/>
              <a:ext cx="718185" cy="33185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4720829"/>
              <a:ext cx="309067" cy="32689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675" y="5197005"/>
              <a:ext cx="303123" cy="32689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4797791" y="1578790"/>
            <a:ext cx="268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Approximately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6158" y="2063423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identical </a:t>
            </a:r>
            <a:r>
              <a:rPr lang="en-US" sz="2400" dirty="0" smtClean="0"/>
              <a:t>appearance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263306" y="2050093"/>
            <a:ext cx="2427723" cy="1015663"/>
            <a:chOff x="9249057" y="1686607"/>
            <a:chExt cx="2427723" cy="1015663"/>
          </a:xfrm>
        </p:grpSpPr>
        <p:sp>
          <p:nvSpPr>
            <p:cNvPr id="46" name="TextBox 45"/>
            <p:cNvSpPr txBox="1"/>
            <p:nvPr/>
          </p:nvSpPr>
          <p:spPr>
            <a:xfrm>
              <a:off x="9249057" y="1686607"/>
              <a:ext cx="192232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Radiance</a:t>
              </a:r>
            </a:p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ow-frequency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everywhere</a:t>
              </a:r>
              <a:endParaRPr lang="en-US" sz="2000" b="1" dirty="0"/>
            </a:p>
          </p:txBody>
        </p:sp>
        <p:sp>
          <p:nvSpPr>
            <p:cNvPr id="47" name="Up Arrow 46"/>
            <p:cNvSpPr/>
            <p:nvPr/>
          </p:nvSpPr>
          <p:spPr>
            <a:xfrm rot="5400000">
              <a:off x="11221333" y="1982029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Multiply 2"/>
          <p:cNvSpPr/>
          <p:nvPr/>
        </p:nvSpPr>
        <p:spPr>
          <a:xfrm>
            <a:off x="288136" y="1621594"/>
            <a:ext cx="1872660" cy="1872660"/>
          </a:xfrm>
          <a:prstGeom prst="mathMultiply">
            <a:avLst/>
          </a:prstGeom>
          <a:solidFill>
            <a:srgbClr val="C00000">
              <a:alpha val="69804"/>
            </a:srgb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7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8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3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Translucency is everywhere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7728" y="1189924"/>
            <a:ext cx="3758657" cy="2355629"/>
            <a:chOff x="1867728" y="1257299"/>
            <a:chExt cx="3758657" cy="23556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0" b="18813"/>
            <a:stretch/>
          </p:blipFill>
          <p:spPr>
            <a:xfrm>
              <a:off x="1867728" y="1257299"/>
              <a:ext cx="3143104" cy="23556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10832" y="1978578"/>
              <a:ext cx="615553" cy="91307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 smtClean="0"/>
                <a:t>Food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76135" y="1189924"/>
            <a:ext cx="3748138" cy="2355629"/>
            <a:chOff x="6576135" y="1257299"/>
            <a:chExt cx="3748138" cy="235562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" t="50181" b="-5"/>
            <a:stretch/>
          </p:blipFill>
          <p:spPr bwMode="auto">
            <a:xfrm>
              <a:off x="6576135" y="1257299"/>
              <a:ext cx="3132585" cy="23556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708720" y="2039492"/>
              <a:ext cx="615553" cy="7912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 smtClean="0"/>
                <a:t>Skin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67728" y="3818824"/>
            <a:ext cx="3758656" cy="2353259"/>
            <a:chOff x="1867728" y="3886199"/>
            <a:chExt cx="3758656" cy="23532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" r="2048"/>
            <a:stretch/>
          </p:blipFill>
          <p:spPr>
            <a:xfrm>
              <a:off x="1867728" y="3886199"/>
              <a:ext cx="3143104" cy="23532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010831" y="4406719"/>
              <a:ext cx="615553" cy="131221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800" dirty="0" smtClean="0"/>
                <a:t>Jewelry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76135" y="3818824"/>
            <a:ext cx="3748138" cy="2353259"/>
            <a:chOff x="6576135" y="3886199"/>
            <a:chExt cx="3748138" cy="23532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6" b="-1"/>
            <a:stretch/>
          </p:blipFill>
          <p:spPr>
            <a:xfrm>
              <a:off x="6576135" y="3886199"/>
              <a:ext cx="3132585" cy="23532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9708720" y="4057264"/>
              <a:ext cx="615553" cy="20111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dirty="0" smtClean="0"/>
                <a:t>Architecture</a:t>
              </a:r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24246" y="6488668"/>
            <a:ext cx="396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Slide courtesy of </a:t>
            </a:r>
            <a:r>
              <a:rPr lang="en-US" dirty="0" err="1" smtClean="0"/>
              <a:t>Ioannis</a:t>
            </a:r>
            <a:r>
              <a:rPr lang="en-US" dirty="0" smtClean="0"/>
              <a:t> </a:t>
            </a:r>
            <a:r>
              <a:rPr lang="en-US" dirty="0" err="1" smtClean="0"/>
              <a:t>Gkioulekas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892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39471" y="1733811"/>
            <a:ext cx="4513059" cy="2705605"/>
            <a:chOff x="3839471" y="1733811"/>
            <a:chExt cx="4513059" cy="2705605"/>
          </a:xfrm>
        </p:grpSpPr>
        <p:grpSp>
          <p:nvGrpSpPr>
            <p:cNvPr id="43" name="Group 42"/>
            <p:cNvGrpSpPr/>
            <p:nvPr/>
          </p:nvGrpSpPr>
          <p:grpSpPr>
            <a:xfrm>
              <a:off x="3839471" y="1733811"/>
              <a:ext cx="4513059" cy="2705605"/>
              <a:chOff x="3839471" y="3772197"/>
              <a:chExt cx="4513059" cy="2705605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3839471" y="4239891"/>
                <a:ext cx="4513059" cy="223791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257195" y="3772197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Order-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similarity relation</a:t>
                </a:r>
                <a:endParaRPr lang="en-US" sz="2400" dirty="0"/>
              </a:p>
            </p:txBody>
          </p:sp>
        </p:grpSp>
        <p:grpSp>
          <p:nvGrpSpPr>
            <p:cNvPr id="16" name="Group 15"/>
            <p:cNvGrpSpPr/>
            <p:nvPr>
              <p:custDataLst>
                <p:tags r:id="rId11"/>
              </p:custDataLst>
            </p:nvPr>
          </p:nvGrpSpPr>
          <p:grpSpPr>
            <a:xfrm>
              <a:off x="4052888" y="2339467"/>
              <a:ext cx="4086225" cy="1898269"/>
              <a:chOff x="4052888" y="2339467"/>
              <a:chExt cx="4086225" cy="1898269"/>
            </a:xfrm>
          </p:grpSpPr>
          <p:pic>
            <p:nvPicPr>
              <p:cNvPr id="15" name="Picture 1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1635" y="2339467"/>
                <a:ext cx="1266444" cy="37719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185" y="3012514"/>
                <a:ext cx="3897630" cy="38290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888" y="3854831"/>
                <a:ext cx="4086225" cy="382905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5925321" y="3395419"/>
                <a:ext cx="615553" cy="45140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839471" y="3791447"/>
            <a:ext cx="4513059" cy="2705605"/>
            <a:chOff x="3839471" y="3791447"/>
            <a:chExt cx="4513059" cy="2705605"/>
          </a:xfrm>
        </p:grpSpPr>
        <p:grpSp>
          <p:nvGrpSpPr>
            <p:cNvPr id="34" name="Group 33"/>
            <p:cNvGrpSpPr/>
            <p:nvPr/>
          </p:nvGrpSpPr>
          <p:grpSpPr>
            <a:xfrm>
              <a:off x="3839471" y="3791447"/>
              <a:ext cx="4513059" cy="2705605"/>
              <a:chOff x="3839471" y="3772197"/>
              <a:chExt cx="4513059" cy="2705605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839471" y="4239891"/>
                <a:ext cx="4513059" cy="223791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57195" y="3772197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Order-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similarity relation</a:t>
                </a:r>
                <a:endParaRPr lang="en-US" sz="2400" dirty="0"/>
              </a:p>
            </p:txBody>
          </p:sp>
        </p:grpSp>
        <p:grpSp>
          <p:nvGrpSpPr>
            <p:cNvPr id="20" name="Group 19"/>
            <p:cNvGrpSpPr/>
            <p:nvPr>
              <p:custDataLst>
                <p:tags r:id="rId7"/>
              </p:custDataLst>
            </p:nvPr>
          </p:nvGrpSpPr>
          <p:grpSpPr>
            <a:xfrm>
              <a:off x="4052888" y="4397103"/>
              <a:ext cx="4086225" cy="1898269"/>
              <a:chOff x="4052888" y="4397103"/>
              <a:chExt cx="4086225" cy="1898269"/>
            </a:xfrm>
          </p:grpSpPr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1635" y="4397103"/>
                <a:ext cx="1266444" cy="37719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7185" y="5070150"/>
                <a:ext cx="3897630" cy="38290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888" y="5912467"/>
                <a:ext cx="4086225" cy="382905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925321" y="5453055"/>
                <a:ext cx="615553" cy="45140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430134" y="4396709"/>
            <a:ext cx="142539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Original</a:t>
            </a:r>
            <a:br>
              <a:rPr lang="en-US" sz="2800" dirty="0" smtClean="0"/>
            </a:br>
            <a:r>
              <a:rPr lang="en-US" sz="2400" dirty="0" smtClean="0"/>
              <a:t>(given)</a:t>
            </a:r>
            <a:endParaRPr lang="en-US" sz="2800" dirty="0"/>
          </a:p>
        </p:txBody>
      </p:sp>
      <p:sp>
        <p:nvSpPr>
          <p:cNvPr id="87" name="TextBox 86"/>
          <p:cNvSpPr txBox="1"/>
          <p:nvPr/>
        </p:nvSpPr>
        <p:spPr>
          <a:xfrm>
            <a:off x="9116187" y="4493586"/>
            <a:ext cx="16241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Altered</a:t>
            </a:r>
            <a:br>
              <a:rPr lang="en-US" sz="2800" dirty="0" smtClean="0"/>
            </a:br>
            <a:r>
              <a:rPr lang="en-US" sz="2400" dirty="0" smtClean="0"/>
              <a:t>(unknown)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372948" y="1273201"/>
            <a:ext cx="2377283" cy="2377283"/>
            <a:chOff x="2372948" y="1273201"/>
            <a:chExt cx="2377283" cy="23772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948" y="1273201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54" y="2870654"/>
              <a:ext cx="567118" cy="33185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1983928"/>
              <a:ext cx="309067" cy="1921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2422674"/>
              <a:ext cx="285293" cy="192176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960373" y="2116303"/>
            <a:ext cx="2377283" cy="2377283"/>
            <a:chOff x="2372948" y="1273201"/>
            <a:chExt cx="2377283" cy="237728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948" y="1273201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654" y="2870654"/>
              <a:ext cx="567118" cy="33185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1983928"/>
              <a:ext cx="309067" cy="19217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438" y="2422674"/>
              <a:ext cx="285293" cy="19217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739628" y="2116303"/>
            <a:ext cx="2377283" cy="2377283"/>
            <a:chOff x="8739628" y="2116303"/>
            <a:chExt cx="2377283" cy="237728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28" y="2116303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9465204" y="2520116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21957" y="1267172"/>
            <a:ext cx="2377283" cy="2377283"/>
            <a:chOff x="8739628" y="2116303"/>
            <a:chExt cx="2377283" cy="23772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9628" y="2116303"/>
              <a:ext cx="2377283" cy="23772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8" name="TextBox 67"/>
            <p:cNvSpPr txBox="1"/>
            <p:nvPr/>
          </p:nvSpPr>
          <p:spPr>
            <a:xfrm>
              <a:off x="9465204" y="2520116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9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7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-0.11576 0.123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6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794 0.1240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6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3818" y="2459504"/>
            <a:ext cx="7284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Solving for</a:t>
            </a:r>
            <a:br>
              <a:rPr lang="en-US" sz="6000" b="1" dirty="0" smtClean="0"/>
            </a:br>
            <a:r>
              <a:rPr lang="en-US" sz="6000" b="1" dirty="0" smtClean="0"/>
              <a:t>Altered Parameters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2564915"/>
      </p:ext>
    </p:extLst>
  </p:cSld>
  <p:clrMapOvr>
    <a:masterClrMapping/>
  </p:clrMapOvr>
  <p:transition advTm="1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73343" y="2581793"/>
            <a:ext cx="1927654" cy="1136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25833" y="25486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47" y="2961608"/>
            <a:ext cx="1540764" cy="3771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35" y="4442524"/>
            <a:ext cx="1266444" cy="3771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85" y="5115571"/>
            <a:ext cx="3897630" cy="38290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888" y="5957888"/>
            <a:ext cx="4086225" cy="38290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25321" y="5498476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550859" y="2550038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501423" y="2550039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2158518" y="4958609"/>
            <a:ext cx="24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Order-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similarity relation</a:t>
            </a:r>
            <a:endParaRPr lang="en-US" sz="24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883929" y="4898952"/>
            <a:ext cx="5067057" cy="1650453"/>
            <a:chOff x="3856801" y="1721949"/>
            <a:chExt cx="5067057" cy="1650453"/>
          </a:xfrm>
        </p:grpSpPr>
        <p:sp>
          <p:nvSpPr>
            <p:cNvPr id="55" name="TextBox 54"/>
            <p:cNvSpPr txBox="1"/>
            <p:nvPr/>
          </p:nvSpPr>
          <p:spPr>
            <a:xfrm>
              <a:off x="8369860" y="1721949"/>
              <a:ext cx="553998" cy="165045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en-US" sz="2400" dirty="0" smtClean="0"/>
                <a:t>Constraints</a:t>
              </a:r>
              <a:endParaRPr lang="en-US" sz="24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3856801" y="1799926"/>
              <a:ext cx="4513059" cy="14945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30" name="Group 29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32" name="Picture 3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1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9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41" name="Right Arrow 40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36" name="Picture 35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Rounded Rectangle 30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6876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9232 -0.2159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-1081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/>
      <p:bldP spid="47" grpId="0"/>
      <p:bldP spid="50" grpId="0"/>
      <p:bldP spid="51" grpId="0"/>
      <p:bldP spid="51" grpId="1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73343" y="2581793"/>
            <a:ext cx="1927654" cy="1136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25833" y="25486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47" y="2961608"/>
            <a:ext cx="1540764" cy="37719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550859" y="2550038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983102" y="4134025"/>
            <a:ext cx="5156011" cy="2480166"/>
            <a:chOff x="2983102" y="4134025"/>
            <a:chExt cx="5156011" cy="2480166"/>
          </a:xfrm>
        </p:grpSpPr>
        <p:pic>
          <p:nvPicPr>
            <p:cNvPr id="45" name="Picture 4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185" y="5115571"/>
              <a:ext cx="3897630" cy="382905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88" y="5957888"/>
              <a:ext cx="4086225" cy="38290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5925321" y="5498476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2158518" y="4958609"/>
              <a:ext cx="2480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</a:t>
              </a:r>
              <a:br>
                <a:rPr lang="en-US" sz="2400" dirty="0" smtClean="0"/>
              </a:br>
              <a:r>
                <a:rPr lang="en-US" sz="2400" dirty="0" smtClean="0"/>
                <a:t>similarity relation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3343" y="4134025"/>
            <a:ext cx="5156011" cy="2480166"/>
            <a:chOff x="2983102" y="4134025"/>
            <a:chExt cx="5156011" cy="2480166"/>
          </a:xfrm>
        </p:grpSpPr>
        <p:pic>
          <p:nvPicPr>
            <p:cNvPr id="30" name="Picture 2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185" y="5115571"/>
              <a:ext cx="3897630" cy="38290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88" y="5957888"/>
              <a:ext cx="4086225" cy="38290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925321" y="5498476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158518" y="4958609"/>
              <a:ext cx="2480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</a:t>
              </a:r>
              <a:br>
                <a:rPr lang="en-US" sz="2400" dirty="0" smtClean="0"/>
              </a:br>
              <a:r>
                <a:rPr lang="en-US" sz="2400" dirty="0" smtClean="0"/>
                <a:t>similarity relation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64228" y="3718615"/>
            <a:ext cx="2063544" cy="796171"/>
            <a:chOff x="5064228" y="3718615"/>
            <a:chExt cx="2063544" cy="796171"/>
          </a:xfrm>
        </p:grpSpPr>
        <p:sp>
          <p:nvSpPr>
            <p:cNvPr id="4" name="Rectangle 3"/>
            <p:cNvSpPr/>
            <p:nvPr/>
          </p:nvSpPr>
          <p:spPr>
            <a:xfrm>
              <a:off x="5064228" y="3718615"/>
              <a:ext cx="2063544" cy="79617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746" y="3917856"/>
              <a:ext cx="1778508" cy="3794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257948" y="4545184"/>
            <a:ext cx="5121675" cy="1792179"/>
            <a:chOff x="6257948" y="4545184"/>
            <a:chExt cx="5121675" cy="1792179"/>
          </a:xfrm>
        </p:grpSpPr>
        <p:pic>
          <p:nvPicPr>
            <p:cNvPr id="41" name="Picture 4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756" y="4545184"/>
              <a:ext cx="1760220" cy="3771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989" y="5124776"/>
              <a:ext cx="3266695" cy="37947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9418735" y="5498475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190" y="5957887"/>
              <a:ext cx="3456433" cy="379476"/>
            </a:xfrm>
            <a:prstGeom prst="rect">
              <a:avLst/>
            </a:prstGeom>
          </p:spPr>
        </p:pic>
        <p:sp>
          <p:nvSpPr>
            <p:cNvPr id="19" name="Right Arrow 18"/>
            <p:cNvSpPr/>
            <p:nvPr/>
          </p:nvSpPr>
          <p:spPr>
            <a:xfrm>
              <a:off x="6257948" y="4993541"/>
              <a:ext cx="1265760" cy="626965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38" name="Group 37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40" name="Picture 39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51" name="Picture 50"/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52" name="Picture 51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2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7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55" name="Right Arrow 54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49" name="Picture 4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Rounded Rectangle 38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0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8932 -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73343" y="2581793"/>
            <a:ext cx="1927654" cy="1136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25833" y="25486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47" y="2961608"/>
            <a:ext cx="1540764" cy="37719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550859" y="2550038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3343" y="4134025"/>
            <a:ext cx="5156011" cy="2480166"/>
            <a:chOff x="2983102" y="4134025"/>
            <a:chExt cx="5156011" cy="2480166"/>
          </a:xfrm>
        </p:grpSpPr>
        <p:pic>
          <p:nvPicPr>
            <p:cNvPr id="30" name="Picture 2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7185" y="5115571"/>
              <a:ext cx="3897630" cy="38290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88" y="5957888"/>
              <a:ext cx="4086225" cy="38290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925321" y="5498476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2158518" y="4958609"/>
              <a:ext cx="2480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</a:t>
              </a:r>
              <a:br>
                <a:rPr lang="en-US" sz="2400" dirty="0" smtClean="0"/>
              </a:br>
              <a:r>
                <a:rPr lang="en-US" sz="2400" dirty="0" smtClean="0"/>
                <a:t>similarity relation</a:t>
              </a:r>
              <a:endParaRPr lang="en-US" sz="24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89" y="3942570"/>
            <a:ext cx="1380744" cy="2628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56" y="4545184"/>
            <a:ext cx="1760220" cy="3771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9" y="5124776"/>
            <a:ext cx="3266695" cy="3794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418735" y="5498475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90" y="5957887"/>
            <a:ext cx="3456433" cy="379476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6257948" y="4993541"/>
            <a:ext cx="1265760" cy="62696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9" y="2959310"/>
            <a:ext cx="1540764" cy="377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35" name="Group 34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38" name="Picture 3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46" name="Picture 45"/>
                  <p:cNvPicPr>
                    <a:picLocks noChangeAspect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2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7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48" name="Right Arrow 47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44" name="Picture 43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Rounded Rectangle 35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557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23073 -0.231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phase function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89" y="3942570"/>
            <a:ext cx="1380744" cy="262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9" y="5124776"/>
            <a:ext cx="3266695" cy="37947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418735" y="5498475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90" y="5957887"/>
            <a:ext cx="3456433" cy="3794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73343" y="2548684"/>
            <a:ext cx="7301413" cy="1200329"/>
            <a:chOff x="673343" y="2548684"/>
            <a:chExt cx="7301413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5" name="Picture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99310" y="5953982"/>
            <a:ext cx="10193380" cy="385140"/>
            <a:chOff x="256426" y="5360854"/>
            <a:chExt cx="10193380" cy="385140"/>
          </a:xfrm>
        </p:grpSpPr>
        <p:pic>
          <p:nvPicPr>
            <p:cNvPr id="34" name="Picture 3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204" y="5360854"/>
              <a:ext cx="3266695" cy="379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373" y="5366518"/>
              <a:ext cx="3456433" cy="3794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26" y="5419147"/>
              <a:ext cx="1380744" cy="26289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 rot="16200000">
            <a:off x="6656743" y="5799977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673343" y="4148888"/>
            <a:ext cx="7301413" cy="1200329"/>
            <a:chOff x="673343" y="2548684"/>
            <a:chExt cx="7301413" cy="1200329"/>
          </a:xfrm>
        </p:grpSpPr>
        <p:sp>
          <p:nvSpPr>
            <p:cNvPr id="54" name="Rounded Rectangle 53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41" name="Group 40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44" name="Picture 4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50" name="Picture 49"/>
                  <p:cNvPicPr>
                    <a:picLocks noChangeAspect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2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6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51" name="Group 50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52" name="Right Arrow 51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48" name="Picture 47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Rounded Rectangle 41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932485" y="3961099"/>
            <a:ext cx="1891005" cy="712125"/>
            <a:chOff x="9157035" y="4201702"/>
            <a:chExt cx="1891005" cy="712125"/>
          </a:xfrm>
        </p:grpSpPr>
        <p:sp>
          <p:nvSpPr>
            <p:cNvPr id="63" name="TextBox 62"/>
            <p:cNvSpPr txBox="1"/>
            <p:nvPr/>
          </p:nvSpPr>
          <p:spPr>
            <a:xfrm>
              <a:off x="9635474" y="4201702"/>
              <a:ext cx="1412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Remaining</a:t>
              </a:r>
              <a:br>
                <a:rPr lang="en-US" sz="2000" dirty="0" smtClean="0"/>
              </a:br>
              <a:r>
                <a:rPr lang="en-US" sz="2000" dirty="0" smtClean="0"/>
                <a:t>unknown</a:t>
              </a:r>
              <a:endParaRPr lang="en-US" sz="2000" dirty="0"/>
            </a:p>
          </p:txBody>
        </p:sp>
        <p:sp>
          <p:nvSpPr>
            <p:cNvPr id="64" name="Down Arrow 63"/>
            <p:cNvSpPr/>
            <p:nvPr/>
          </p:nvSpPr>
          <p:spPr>
            <a:xfrm rot="4140771">
              <a:off x="9209133" y="4465740"/>
              <a:ext cx="395989" cy="5001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5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41432 0.1215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6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1524 0.0009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34388 0.3016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50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2.70833E-6 0.2328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</a:t>
            </a:r>
            <a:r>
              <a:rPr lang="en-US" dirty="0"/>
              <a:t>phase function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73343" y="4148888"/>
            <a:ext cx="7301413" cy="1200329"/>
            <a:chOff x="673343" y="2548684"/>
            <a:chExt cx="7301413" cy="1200329"/>
          </a:xfrm>
        </p:grpSpPr>
        <p:sp>
          <p:nvSpPr>
            <p:cNvPr id="42" name="Rounded Rectangle 41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45" name="Picture 4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37" name="Group 36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47" name="Picture 4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49" name="Group 48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55" name="Picture 54"/>
                  <p:cNvPicPr>
                    <a:picLocks noChangeAspect="1"/>
                  </p:cNvPicPr>
                  <p:nvPr>
                    <p:custDataLst>
                      <p:tags r:id="rId11"/>
                    </p:custDataLst>
                  </p:nvPr>
                </p:nvPicPr>
                <p:blipFill>
                  <a:blip r:embed="rId2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2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57" name="Right Arrow 56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53" name="Picture 52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Rounded Rectangle 42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932485" y="3961099"/>
            <a:ext cx="1891005" cy="712125"/>
            <a:chOff x="9157035" y="4201702"/>
            <a:chExt cx="1891005" cy="712125"/>
          </a:xfrm>
        </p:grpSpPr>
        <p:sp>
          <p:nvSpPr>
            <p:cNvPr id="60" name="TextBox 59"/>
            <p:cNvSpPr txBox="1"/>
            <p:nvPr/>
          </p:nvSpPr>
          <p:spPr>
            <a:xfrm>
              <a:off x="9635474" y="4201702"/>
              <a:ext cx="1412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Remaining</a:t>
              </a:r>
              <a:br>
                <a:rPr lang="en-US" sz="2000" dirty="0" smtClean="0"/>
              </a:br>
              <a:r>
                <a:rPr lang="en-US" sz="2000" dirty="0" smtClean="0"/>
                <a:t>unknown</a:t>
              </a:r>
              <a:endParaRPr lang="en-US" sz="2000" dirty="0"/>
            </a:p>
          </p:txBody>
        </p:sp>
        <p:sp>
          <p:nvSpPr>
            <p:cNvPr id="61" name="Down Arrow 60"/>
            <p:cNvSpPr/>
            <p:nvPr/>
          </p:nvSpPr>
          <p:spPr>
            <a:xfrm rot="4140771">
              <a:off x="9209133" y="4465740"/>
              <a:ext cx="395989" cy="500186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80723" y="5264300"/>
            <a:ext cx="3912896" cy="461665"/>
            <a:chOff x="7075497" y="4730862"/>
            <a:chExt cx="3912896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7075497" y="4730862"/>
              <a:ext cx="3180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Legendre moments of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0871" y="4775038"/>
              <a:ext cx="747522" cy="379476"/>
            </a:xfrm>
            <a:prstGeom prst="rect">
              <a:avLst/>
            </a:prstGeom>
          </p:spPr>
        </p:pic>
      </p:grpSp>
      <p:sp>
        <p:nvSpPr>
          <p:cNvPr id="50" name="Rounded Rectangle 49"/>
          <p:cNvSpPr/>
          <p:nvPr/>
        </p:nvSpPr>
        <p:spPr>
          <a:xfrm>
            <a:off x="2693773" y="5791309"/>
            <a:ext cx="8686799" cy="694332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6088" y="5717903"/>
            <a:ext cx="8266602" cy="621219"/>
            <a:chOff x="2926088" y="5717903"/>
            <a:chExt cx="8266602" cy="621219"/>
          </a:xfrm>
        </p:grpSpPr>
        <p:pic>
          <p:nvPicPr>
            <p:cNvPr id="34" name="Picture 3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88" y="5953982"/>
              <a:ext cx="3266695" cy="37947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57" y="5959646"/>
              <a:ext cx="3456433" cy="37947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16200000">
              <a:off x="6656743" y="5799977"/>
              <a:ext cx="615553" cy="45140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5959679"/>
            <a:ext cx="8090154" cy="3737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0" y="6012275"/>
            <a:ext cx="1380744" cy="2628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93772" y="2542256"/>
            <a:ext cx="8686799" cy="1233481"/>
            <a:chOff x="2693772" y="2542256"/>
            <a:chExt cx="8686799" cy="1233481"/>
          </a:xfrm>
        </p:grpSpPr>
        <p:pic>
          <p:nvPicPr>
            <p:cNvPr id="41" name="Picture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6088" y="3286607"/>
              <a:ext cx="8119872" cy="337751"/>
            </a:xfrm>
            <a:prstGeom prst="rect">
              <a:avLst/>
            </a:prstGeom>
          </p:spPr>
        </p:pic>
        <p:sp>
          <p:nvSpPr>
            <p:cNvPr id="62" name="Rounded Rectangle 61"/>
            <p:cNvSpPr/>
            <p:nvPr/>
          </p:nvSpPr>
          <p:spPr>
            <a:xfrm>
              <a:off x="2693772" y="3078773"/>
              <a:ext cx="8686799" cy="69696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116444" y="2542256"/>
              <a:ext cx="3739160" cy="461665"/>
              <a:chOff x="5008071" y="2534651"/>
              <a:chExt cx="3739160" cy="46166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008071" y="2534651"/>
                <a:ext cx="3180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Legendre moments of</a:t>
                </a:r>
                <a:endParaRPr lang="en-US" sz="2400" dirty="0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445" y="2578827"/>
                <a:ext cx="573786" cy="37947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0669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Altered phase function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73343" y="4148887"/>
            <a:ext cx="7301413" cy="1200329"/>
            <a:chOff x="673343" y="2548684"/>
            <a:chExt cx="7301413" cy="1200329"/>
          </a:xfrm>
        </p:grpSpPr>
        <p:sp>
          <p:nvSpPr>
            <p:cNvPr id="42" name="Rounded Rectangle 41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45" name="Picture 4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5959679"/>
            <a:ext cx="8090154" cy="37377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73343" y="1105684"/>
            <a:ext cx="7301413" cy="1200329"/>
            <a:chOff x="673343" y="2548684"/>
            <a:chExt cx="7301413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2510941"/>
            <a:ext cx="8090154" cy="3737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3375" y="2974539"/>
            <a:ext cx="3435758" cy="593794"/>
            <a:chOff x="1053375" y="2789184"/>
            <a:chExt cx="3435758" cy="593794"/>
          </a:xfrm>
        </p:grpSpPr>
        <p:sp>
          <p:nvSpPr>
            <p:cNvPr id="3" name="Right Bracket 2"/>
            <p:cNvSpPr/>
            <p:nvPr/>
          </p:nvSpPr>
          <p:spPr>
            <a:xfrm rot="5400000">
              <a:off x="2706930" y="1135629"/>
              <a:ext cx="128647" cy="343575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8325" y="2921313"/>
              <a:ext cx="1245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Order-1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3374" y="3616238"/>
            <a:ext cx="5198137" cy="630301"/>
            <a:chOff x="1053374" y="3430883"/>
            <a:chExt cx="5198137" cy="630301"/>
          </a:xfrm>
        </p:grpSpPr>
        <p:sp>
          <p:nvSpPr>
            <p:cNvPr id="52" name="Right Bracket 51"/>
            <p:cNvSpPr/>
            <p:nvPr/>
          </p:nvSpPr>
          <p:spPr>
            <a:xfrm rot="5400000">
              <a:off x="3583659" y="900598"/>
              <a:ext cx="137568" cy="5198137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29516" y="3599519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Order-2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3374" y="4249988"/>
            <a:ext cx="9256953" cy="1662115"/>
            <a:chOff x="1053374" y="4064633"/>
            <a:chExt cx="9256953" cy="1662115"/>
          </a:xfrm>
        </p:grpSpPr>
        <p:sp>
          <p:nvSpPr>
            <p:cNvPr id="56" name="Right Bracket 55"/>
            <p:cNvSpPr/>
            <p:nvPr/>
          </p:nvSpPr>
          <p:spPr>
            <a:xfrm rot="5400000">
              <a:off x="4704532" y="413475"/>
              <a:ext cx="159282" cy="746159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5597" y="4220885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Order-3</a:t>
              </a:r>
              <a:endParaRPr lang="en-US" sz="2400" dirty="0"/>
            </a:p>
          </p:txBody>
        </p:sp>
        <p:sp>
          <p:nvSpPr>
            <p:cNvPr id="59" name="Right Bracket 58"/>
            <p:cNvSpPr/>
            <p:nvPr/>
          </p:nvSpPr>
          <p:spPr>
            <a:xfrm rot="5400000">
              <a:off x="5600186" y="149995"/>
              <a:ext cx="163330" cy="9256953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58924" y="4860137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Order-4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2123260">
              <a:off x="6300847" y="520352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24811" y="6073226"/>
            <a:ext cx="4942380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Finding </a:t>
            </a:r>
            <a:r>
              <a:rPr lang="en-US" sz="2400" b="1" dirty="0" smtClean="0">
                <a:solidFill>
                  <a:schemeClr val="accent2"/>
                </a:solidFill>
              </a:rPr>
              <a:t>highest</a:t>
            </a:r>
            <a:r>
              <a:rPr lang="en-US" sz="2400" dirty="0" smtClean="0"/>
              <a:t> </a:t>
            </a:r>
            <a:r>
              <a:rPr lang="en-US" sz="2400" dirty="0" err="1"/>
              <a:t>satisfiable</a:t>
            </a:r>
            <a:r>
              <a:rPr lang="en-US" sz="2400" dirty="0"/>
              <a:t> </a:t>
            </a:r>
            <a:r>
              <a:rPr lang="en-US" sz="2400" dirty="0" smtClean="0"/>
              <a:t>order </a:t>
            </a:r>
            <a:r>
              <a:rPr lang="en-US" sz="2400" i="1" dirty="0" smtClean="0">
                <a:solidFill>
                  <a:schemeClr val="accent5"/>
                </a:solidFill>
              </a:rPr>
              <a:t>N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5" y="2516532"/>
            <a:ext cx="1547622" cy="37377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892212" y="2974605"/>
            <a:ext cx="1879040" cy="1218562"/>
            <a:chOff x="9491754" y="1330541"/>
            <a:chExt cx="1879040" cy="1218562"/>
          </a:xfrm>
        </p:grpSpPr>
        <p:sp>
          <p:nvSpPr>
            <p:cNvPr id="30" name="TextBox 29"/>
            <p:cNvSpPr txBox="1"/>
            <p:nvPr/>
          </p:nvSpPr>
          <p:spPr>
            <a:xfrm>
              <a:off x="9491754" y="1841217"/>
              <a:ext cx="18790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Normalization</a:t>
              </a:r>
              <a:br>
                <a:rPr lang="en-US" sz="2000" b="1" dirty="0" smtClean="0">
                  <a:solidFill>
                    <a:schemeClr val="accent2"/>
                  </a:solidFill>
                </a:rPr>
              </a:br>
              <a:r>
                <a:rPr lang="en-US" sz="2000" dirty="0" smtClean="0"/>
                <a:t>constraint</a:t>
              </a:r>
              <a:endParaRPr lang="en-US" sz="2000" dirty="0"/>
            </a:p>
          </p:txBody>
        </p:sp>
        <p:sp>
          <p:nvSpPr>
            <p:cNvPr id="32" name="Up Arrow 31"/>
            <p:cNvSpPr/>
            <p:nvPr/>
          </p:nvSpPr>
          <p:spPr>
            <a:xfrm>
              <a:off x="10180714" y="1330541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83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11111E-6 L 2.70833E-6 -0.44375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6 L -4.79167E-6 -0.50348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5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grpId="0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45" dur="3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46" dur="3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11111E-6 L 2.70833E-6 -0.44375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3.7037E-6 L -4.79167E-6 -0.50348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51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3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34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3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3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3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order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72849" y="2829822"/>
            <a:ext cx="7846302" cy="523220"/>
            <a:chOff x="1066384" y="2105062"/>
            <a:chExt cx="7846302" cy="523220"/>
          </a:xfrm>
        </p:grpSpPr>
        <p:pic>
          <p:nvPicPr>
            <p:cNvPr id="5" name="Picture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406" y="2177210"/>
              <a:ext cx="2240280" cy="38004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384" y="2105062"/>
              <a:ext cx="56060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Given desired Legendre moments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94432" y="1685493"/>
            <a:ext cx="5603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(Truncated </a:t>
            </a:r>
            <a:r>
              <a:rPr lang="en-US" sz="2400" dirty="0" err="1">
                <a:solidFill>
                  <a:prstClr val="white"/>
                </a:solidFill>
              </a:rPr>
              <a:t>Hausdorff</a:t>
            </a:r>
            <a:r>
              <a:rPr lang="en-US" sz="2400" dirty="0">
                <a:solidFill>
                  <a:prstClr val="white"/>
                </a:solidFill>
              </a:rPr>
              <a:t> moment problem)</a:t>
            </a:r>
            <a:endParaRPr lang="en-US" sz="3200" dirty="0">
              <a:solidFill>
                <a:prstClr val="white"/>
              </a:solidFill>
            </a:endParaRPr>
          </a:p>
          <a:p>
            <a:pPr algn="ctr"/>
            <a:r>
              <a:rPr lang="en-US" dirty="0" smtClean="0"/>
              <a:t>[</a:t>
            </a:r>
            <a:r>
              <a:rPr lang="en-US" dirty="0" err="1" smtClean="0"/>
              <a:t>Curto</a:t>
            </a:r>
            <a:r>
              <a:rPr lang="en-US" dirty="0" smtClean="0"/>
              <a:t> and </a:t>
            </a:r>
            <a:r>
              <a:rPr lang="en-US" dirty="0" err="1" smtClean="0"/>
              <a:t>Fialkow</a:t>
            </a:r>
            <a:r>
              <a:rPr lang="en-US" dirty="0" smtClean="0"/>
              <a:t> 1991]</a:t>
            </a:r>
            <a:endParaRPr lang="en-US" sz="2400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82158" y="3858782"/>
            <a:ext cx="9627684" cy="1384995"/>
            <a:chOff x="1101485" y="3660250"/>
            <a:chExt cx="9627684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101485" y="4089626"/>
              <a:ext cx="3513718" cy="523220"/>
              <a:chOff x="1101485" y="4079999"/>
              <a:chExt cx="3513718" cy="523220"/>
            </a:xfrm>
          </p:grpSpPr>
          <p:pic>
            <p:nvPicPr>
              <p:cNvPr id="11" name="Picture 10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9395" y="4153008"/>
                <a:ext cx="745808" cy="38290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01485" y="4079999"/>
                <a:ext cx="27622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/>
                    </a:solidFill>
                  </a:rPr>
                  <a:t>Phase function</a:t>
                </a:r>
                <a:endParaRPr lang="en-US" sz="2800" dirty="0"/>
              </a:p>
            </p:txBody>
          </p:sp>
        </p:grpSp>
        <p:sp>
          <p:nvSpPr>
            <p:cNvPr id="6" name="Left-Right Arrow 5"/>
            <p:cNvSpPr/>
            <p:nvPr/>
          </p:nvSpPr>
          <p:spPr>
            <a:xfrm>
              <a:off x="5907502" y="4111771"/>
              <a:ext cx="870719" cy="484632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67213" y="3660250"/>
              <a:ext cx="3861956" cy="1384995"/>
              <a:chOff x="6452334" y="3776155"/>
              <a:chExt cx="3861956" cy="138499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52334" y="3776155"/>
                <a:ext cx="386195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 err="1" smtClean="0"/>
                  <a:t>Hankel</a:t>
                </a:r>
                <a:r>
                  <a:rPr lang="en-US" sz="2800" i="1" dirty="0" smtClean="0"/>
                  <a:t> matrices</a:t>
                </a:r>
                <a:r>
                  <a:rPr lang="en-US" sz="2800" dirty="0" smtClean="0"/>
                  <a:t> built</a:t>
                </a:r>
              </a:p>
              <a:p>
                <a:pPr algn="ctr"/>
                <a:r>
                  <a:rPr lang="en-US" sz="2800" dirty="0" smtClean="0"/>
                  <a:t>using                    are</a:t>
                </a:r>
                <a:br>
                  <a:rPr lang="en-US" sz="2800" dirty="0" smtClean="0"/>
                </a:br>
                <a:r>
                  <a:rPr lang="en-US" sz="2800" b="1" dirty="0" smtClean="0">
                    <a:solidFill>
                      <a:schemeClr val="accent2"/>
                    </a:solidFill>
                  </a:rPr>
                  <a:t>positive semi-definite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0648" y="4285034"/>
                <a:ext cx="1668780" cy="380048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4647187" y="4089626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exists</a:t>
              </a:r>
              <a:endParaRPr 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69643" y="1218727"/>
            <a:ext cx="405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Existence condition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8487" y="4288158"/>
            <a:ext cx="5715026" cy="523220"/>
            <a:chOff x="1171036" y="1943065"/>
            <a:chExt cx="5715026" cy="523220"/>
          </a:xfrm>
        </p:grpSpPr>
        <p:sp>
          <p:nvSpPr>
            <p:cNvPr id="22" name="TextBox 21"/>
            <p:cNvSpPr txBox="1"/>
            <p:nvPr/>
          </p:nvSpPr>
          <p:spPr>
            <a:xfrm>
              <a:off x="1171036" y="1943065"/>
              <a:ext cx="5715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Does 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phase function </a:t>
              </a:r>
              <a:r>
                <a:rPr lang="en-US" sz="2800" dirty="0" smtClean="0"/>
                <a:t>          exist?</a:t>
              </a:r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0806" y="2013222"/>
              <a:ext cx="745808" cy="382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80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Finding order </a:t>
            </a:r>
            <a:r>
              <a:rPr lang="en-US" i="1" dirty="0">
                <a:solidFill>
                  <a:srgbClr val="5B9BD5"/>
                </a:solidFill>
              </a:rPr>
              <a:t>N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73343" y="1105684"/>
            <a:ext cx="7301413" cy="1200329"/>
            <a:chOff x="673343" y="2548684"/>
            <a:chExt cx="7301413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2510941"/>
            <a:ext cx="8090154" cy="3737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3375" y="2974539"/>
            <a:ext cx="3435758" cy="593794"/>
            <a:chOff x="1053375" y="2789184"/>
            <a:chExt cx="3435758" cy="593794"/>
          </a:xfrm>
        </p:grpSpPr>
        <p:sp>
          <p:nvSpPr>
            <p:cNvPr id="3" name="Right Bracket 2"/>
            <p:cNvSpPr/>
            <p:nvPr/>
          </p:nvSpPr>
          <p:spPr>
            <a:xfrm rot="5400000">
              <a:off x="2706930" y="1135629"/>
              <a:ext cx="128647" cy="343575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8325" y="2921313"/>
              <a:ext cx="1245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Order-1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3374" y="3616238"/>
            <a:ext cx="5198137" cy="630301"/>
            <a:chOff x="1053374" y="3430883"/>
            <a:chExt cx="5198137" cy="630301"/>
          </a:xfrm>
        </p:grpSpPr>
        <p:sp>
          <p:nvSpPr>
            <p:cNvPr id="52" name="Right Bracket 51"/>
            <p:cNvSpPr/>
            <p:nvPr/>
          </p:nvSpPr>
          <p:spPr>
            <a:xfrm rot="5400000">
              <a:off x="3583659" y="900598"/>
              <a:ext cx="137568" cy="5198137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29516" y="3599519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Order-2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53374" y="4249988"/>
            <a:ext cx="9256953" cy="1662115"/>
            <a:chOff x="1053374" y="4064633"/>
            <a:chExt cx="9256953" cy="1662115"/>
          </a:xfrm>
        </p:grpSpPr>
        <p:sp>
          <p:nvSpPr>
            <p:cNvPr id="56" name="Right Bracket 55"/>
            <p:cNvSpPr/>
            <p:nvPr/>
          </p:nvSpPr>
          <p:spPr>
            <a:xfrm rot="5400000">
              <a:off x="4704532" y="413475"/>
              <a:ext cx="159282" cy="746159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5597" y="4220885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Order-3</a:t>
              </a:r>
              <a:endParaRPr lang="en-US" sz="2400" dirty="0"/>
            </a:p>
          </p:txBody>
        </p:sp>
        <p:sp>
          <p:nvSpPr>
            <p:cNvPr id="59" name="Right Bracket 58"/>
            <p:cNvSpPr/>
            <p:nvPr/>
          </p:nvSpPr>
          <p:spPr>
            <a:xfrm rot="5400000">
              <a:off x="5600186" y="149995"/>
              <a:ext cx="163330" cy="9256953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58924" y="4860137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Order-4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 rot="2123260">
              <a:off x="6300847" y="520352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…</a:t>
              </a:r>
              <a:endParaRPr lang="en-US" sz="28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24811" y="6073226"/>
            <a:ext cx="4942380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Finding </a:t>
            </a:r>
            <a:r>
              <a:rPr lang="en-US" sz="2400" b="1" dirty="0" smtClean="0">
                <a:solidFill>
                  <a:schemeClr val="accent2"/>
                </a:solidFill>
              </a:rPr>
              <a:t>highest</a:t>
            </a:r>
            <a:r>
              <a:rPr lang="en-US" sz="2400" dirty="0" smtClean="0"/>
              <a:t> </a:t>
            </a:r>
            <a:r>
              <a:rPr lang="en-US" sz="2400" dirty="0" err="1"/>
              <a:t>satisfiable</a:t>
            </a:r>
            <a:r>
              <a:rPr lang="en-US" sz="2400" dirty="0"/>
              <a:t> </a:t>
            </a:r>
            <a:r>
              <a:rPr lang="en-US" sz="2400" dirty="0" smtClean="0"/>
              <a:t>order </a:t>
            </a:r>
            <a:r>
              <a:rPr lang="en-US" sz="2400" i="1" dirty="0" smtClean="0">
                <a:solidFill>
                  <a:schemeClr val="accent5"/>
                </a:solidFill>
              </a:rPr>
              <a:t>N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5" y="2516532"/>
            <a:ext cx="1547622" cy="3737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80" y="3171251"/>
            <a:ext cx="442115" cy="3329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70" y="3849231"/>
            <a:ext cx="442115" cy="332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451" y="4467546"/>
            <a:ext cx="442115" cy="3329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78" y="5109849"/>
            <a:ext cx="312870" cy="3329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52" y="6172335"/>
            <a:ext cx="1012698" cy="2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Rendering translucency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10831" y="3037169"/>
            <a:ext cx="3218832" cy="1254688"/>
            <a:chOff x="3667517" y="3037169"/>
            <a:chExt cx="3218832" cy="1254688"/>
          </a:xfrm>
        </p:grpSpPr>
        <p:sp>
          <p:nvSpPr>
            <p:cNvPr id="11" name="Rounded Rectangle 10"/>
            <p:cNvSpPr/>
            <p:nvPr/>
          </p:nvSpPr>
          <p:spPr>
            <a:xfrm>
              <a:off x="4636321" y="3037169"/>
              <a:ext cx="2250028" cy="125468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Radiative</a:t>
              </a:r>
              <a:br>
                <a:rPr lang="en-US" sz="2400" dirty="0" smtClean="0"/>
              </a:br>
              <a:r>
                <a:rPr lang="en-US" sz="2400" dirty="0" smtClean="0"/>
                <a:t>transfer</a:t>
              </a:r>
              <a:endParaRPr lang="en-US" sz="24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667517" y="3422197"/>
              <a:ext cx="742950" cy="4846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75349" y="2323687"/>
            <a:ext cx="2681647" cy="2681647"/>
            <a:chOff x="3721429" y="4034885"/>
            <a:chExt cx="2017495" cy="201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55517" y="2323687"/>
            <a:ext cx="3650451" cy="2681647"/>
            <a:chOff x="7107836" y="2349869"/>
            <a:chExt cx="3650451" cy="2681647"/>
          </a:xfrm>
        </p:grpSpPr>
        <p:sp>
          <p:nvSpPr>
            <p:cNvPr id="13" name="Right Arrow 12"/>
            <p:cNvSpPr/>
            <p:nvPr/>
          </p:nvSpPr>
          <p:spPr>
            <a:xfrm>
              <a:off x="7107836" y="3448155"/>
              <a:ext cx="742950" cy="4846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6640" y="2349869"/>
              <a:ext cx="2681647" cy="26816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9329691" y="2349869"/>
              <a:ext cx="1428596" cy="369332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Appearance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9396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Altered phase function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73343" y="1105684"/>
            <a:ext cx="7301413" cy="1200329"/>
            <a:chOff x="673343" y="2548684"/>
            <a:chExt cx="7301413" cy="1200329"/>
          </a:xfrm>
        </p:grpSpPr>
        <p:sp>
          <p:nvSpPr>
            <p:cNvPr id="37" name="Rounded Rectangle 36"/>
            <p:cNvSpPr/>
            <p:nvPr/>
          </p:nvSpPr>
          <p:spPr>
            <a:xfrm>
              <a:off x="673343" y="2581793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25833" y="2548684"/>
              <a:ext cx="7489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 smtClean="0"/>
                <a:t>?</a:t>
              </a:r>
              <a:endParaRPr lang="en-US" sz="7200" b="1" dirty="0"/>
            </a:p>
          </p:txBody>
        </p:sp>
        <p:pic>
          <p:nvPicPr>
            <p:cNvPr id="47" name="Picture 4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2961608"/>
              <a:ext cx="1540764" cy="37719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2959310"/>
              <a:ext cx="1540764" cy="3771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2510940"/>
            <a:ext cx="5516118" cy="37377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3374" y="4249988"/>
            <a:ext cx="7461598" cy="617917"/>
            <a:chOff x="1053374" y="4249988"/>
            <a:chExt cx="7461598" cy="617917"/>
          </a:xfrm>
        </p:grpSpPr>
        <p:sp>
          <p:nvSpPr>
            <p:cNvPr id="56" name="Right Bracket 55"/>
            <p:cNvSpPr/>
            <p:nvPr/>
          </p:nvSpPr>
          <p:spPr>
            <a:xfrm rot="5400000">
              <a:off x="4704532" y="598830"/>
              <a:ext cx="159282" cy="746159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55597" y="4406240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Order-3</a:t>
              </a:r>
              <a:endParaRPr lang="en-US" sz="24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5" y="2516532"/>
            <a:ext cx="1547622" cy="37377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47725" y="2974539"/>
            <a:ext cx="7461598" cy="617917"/>
            <a:chOff x="1053374" y="4249988"/>
            <a:chExt cx="7461598" cy="617917"/>
          </a:xfrm>
        </p:grpSpPr>
        <p:sp>
          <p:nvSpPr>
            <p:cNvPr id="44" name="Right Bracket 43"/>
            <p:cNvSpPr/>
            <p:nvPr/>
          </p:nvSpPr>
          <p:spPr>
            <a:xfrm rot="5400000">
              <a:off x="4704532" y="598830"/>
              <a:ext cx="159282" cy="746159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55597" y="4406240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Order-3</a:t>
              </a:r>
              <a:endParaRPr lang="en-US" sz="2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3259" y="3661317"/>
            <a:ext cx="5501827" cy="461665"/>
            <a:chOff x="4747683" y="5421086"/>
            <a:chExt cx="5501827" cy="461665"/>
          </a:xfrm>
        </p:grpSpPr>
        <p:pic>
          <p:nvPicPr>
            <p:cNvPr id="50" name="Picture 4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492" y="5465029"/>
              <a:ext cx="747522" cy="37377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747683" y="5421086"/>
              <a:ext cx="5501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Problem:</a:t>
              </a:r>
              <a:r>
                <a:rPr lang="en-US" sz="2400" dirty="0" smtClean="0"/>
                <a:t>            not uniquely specified</a:t>
              </a:r>
              <a:endParaRPr lang="en-US" sz="2400" dirty="0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8" y="4337378"/>
            <a:ext cx="3426150" cy="180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67" y="4337377"/>
            <a:ext cx="3411755" cy="180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2081194" y="61721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Invalid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9390" y="6172135"/>
            <a:ext cx="90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Valid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37009" y="6172135"/>
            <a:ext cx="90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Valid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05" y="4342014"/>
            <a:ext cx="3402984" cy="17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-0.1854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altered phase function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475187" y="2080577"/>
            <a:ext cx="3241627" cy="2896221"/>
            <a:chOff x="3733024" y="2765574"/>
            <a:chExt cx="3241627" cy="2896221"/>
          </a:xfrm>
        </p:grpSpPr>
        <p:sp>
          <p:nvSpPr>
            <p:cNvPr id="6" name="Rectangle 5"/>
            <p:cNvSpPr/>
            <p:nvPr/>
          </p:nvSpPr>
          <p:spPr>
            <a:xfrm>
              <a:off x="4133248" y="4004109"/>
              <a:ext cx="423511" cy="1212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6759" y="3532473"/>
              <a:ext cx="423511" cy="1684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18887" y="42135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01243" y="3744227"/>
              <a:ext cx="423511" cy="1472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132443" y="5216892"/>
              <a:ext cx="259722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927102" y="5261685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67127" y="5159265"/>
              <a:ext cx="115254" cy="11525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1087" y="5261685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962" y="5136882"/>
              <a:ext cx="178689" cy="1600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736" y="2765574"/>
              <a:ext cx="637413" cy="357378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4140513" y="3175095"/>
              <a:ext cx="0" cy="204818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33024" y="50104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404" y="4511736"/>
              <a:ext cx="221742" cy="18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214" y="4511736"/>
              <a:ext cx="228600" cy="18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840" y="4511736"/>
              <a:ext cx="242316" cy="1828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4075621" y="5159265"/>
              <a:ext cx="115254" cy="11525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505992" y="538864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Need:</a:t>
            </a:r>
            <a:endParaRPr lang="en-US" sz="28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09492" y="5158183"/>
            <a:ext cx="5776516" cy="461665"/>
            <a:chOff x="2834084" y="4860193"/>
            <a:chExt cx="5776516" cy="46166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072" y="4913295"/>
              <a:ext cx="1557528" cy="354711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588357" y="4860193"/>
              <a:ext cx="3421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has Legendre moments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084" y="4924726"/>
              <a:ext cx="646366" cy="33185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77" y="5810598"/>
            <a:ext cx="804367" cy="28376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497397" y="5721651"/>
            <a:ext cx="2703298" cy="461665"/>
            <a:chOff x="3892397" y="6005861"/>
            <a:chExt cx="2703298" cy="461665"/>
          </a:xfrm>
        </p:grpSpPr>
        <p:pic>
          <p:nvPicPr>
            <p:cNvPr id="44" name="Picture 4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397" y="6070769"/>
              <a:ext cx="646366" cy="331851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628490" y="6005861"/>
              <a:ext cx="1967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non-negative</a:t>
              </a:r>
              <a:endParaRPr lang="en-US" sz="2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59052" y="1276076"/>
            <a:ext cx="7673896" cy="461665"/>
            <a:chOff x="2259052" y="1276076"/>
            <a:chExt cx="7673896" cy="461665"/>
          </a:xfrm>
        </p:grpSpPr>
        <p:pic>
          <p:nvPicPr>
            <p:cNvPr id="49" name="Picture 4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29" y="1327152"/>
              <a:ext cx="696087" cy="35737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59052" y="1276076"/>
              <a:ext cx="7673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Represent            as a </a:t>
              </a:r>
              <a:r>
                <a:rPr lang="en-US" sz="2400" dirty="0" smtClean="0">
                  <a:solidFill>
                    <a:schemeClr val="accent2"/>
                  </a:solidFill>
                </a:rPr>
                <a:t>tabulated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accent2"/>
                  </a:solidFill>
                </a:rPr>
                <a:t>function</a:t>
              </a:r>
              <a:r>
                <a:rPr lang="en-US" sz="2400" dirty="0" smtClean="0"/>
                <a:t> with     pieces</a:t>
              </a:r>
              <a:endParaRPr lang="en-US" sz="2400" dirty="0"/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380492"/>
              <a:ext cx="162687" cy="25069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97637" y="2510699"/>
            <a:ext cx="1973548" cy="1913839"/>
            <a:chOff x="7397637" y="2510699"/>
            <a:chExt cx="1973548" cy="1913839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637" y="2510699"/>
              <a:ext cx="1199083" cy="191383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73558" y="2847611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?</a:t>
              </a:r>
              <a:endParaRPr lang="en-US" sz="7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820816" y="2081745"/>
            <a:ext cx="3241627" cy="2896221"/>
            <a:chOff x="3733024" y="2765574"/>
            <a:chExt cx="3241627" cy="2896221"/>
          </a:xfrm>
        </p:grpSpPr>
        <p:sp>
          <p:nvSpPr>
            <p:cNvPr id="68" name="Rectangle 67"/>
            <p:cNvSpPr/>
            <p:nvPr/>
          </p:nvSpPr>
          <p:spPr>
            <a:xfrm>
              <a:off x="4133248" y="4004109"/>
              <a:ext cx="423511" cy="1212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56759" y="3532473"/>
              <a:ext cx="423511" cy="16844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18887" y="42135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01243" y="3744227"/>
              <a:ext cx="423511" cy="1472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132443" y="5216892"/>
              <a:ext cx="259722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927102" y="5261685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6167127" y="5159265"/>
              <a:ext cx="115254" cy="11525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061087" y="5261685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1</a:t>
              </a:r>
              <a:endParaRPr lang="en-US" sz="2000" dirty="0"/>
            </a:p>
          </p:txBody>
        </p:sp>
        <p:pic>
          <p:nvPicPr>
            <p:cNvPr id="76" name="Picture 7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962" y="5136882"/>
              <a:ext cx="178689" cy="16002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3736" y="2765574"/>
              <a:ext cx="637413" cy="357378"/>
            </a:xfrm>
            <a:prstGeom prst="rect">
              <a:avLst/>
            </a:prstGeom>
          </p:spPr>
        </p:pic>
        <p:cxnSp>
          <p:nvCxnSpPr>
            <p:cNvPr id="78" name="Straight Arrow Connector 77"/>
            <p:cNvCxnSpPr/>
            <p:nvPr/>
          </p:nvCxnSpPr>
          <p:spPr>
            <a:xfrm flipV="1">
              <a:off x="4140513" y="3175095"/>
              <a:ext cx="0" cy="204818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3733024" y="501042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0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3404" y="4511736"/>
              <a:ext cx="221742" cy="18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1" name="Picture 8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214" y="4511736"/>
              <a:ext cx="228600" cy="18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2" name="Picture 8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840" y="4511736"/>
              <a:ext cx="242316" cy="1828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3" name="Oval 82"/>
            <p:cNvSpPr/>
            <p:nvPr/>
          </p:nvSpPr>
          <p:spPr>
            <a:xfrm>
              <a:off x="4075621" y="5159265"/>
              <a:ext cx="115254" cy="11525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5" y="3386541"/>
            <a:ext cx="620878" cy="16215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58" y="5253956"/>
            <a:ext cx="1336167" cy="2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325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3594 -3.33333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altered phase function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05992" y="5388640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Need: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77" y="5810598"/>
            <a:ext cx="804367" cy="283769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259052" y="1276076"/>
            <a:ext cx="7673896" cy="461665"/>
            <a:chOff x="2259052" y="1276076"/>
            <a:chExt cx="7673896" cy="461665"/>
          </a:xfrm>
        </p:grpSpPr>
        <p:pic>
          <p:nvPicPr>
            <p:cNvPr id="49" name="Picture 4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29" y="1327152"/>
              <a:ext cx="696087" cy="35737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259052" y="1276076"/>
              <a:ext cx="7673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Represent            as a </a:t>
              </a:r>
              <a:r>
                <a:rPr lang="en-US" sz="2400" dirty="0" smtClean="0">
                  <a:solidFill>
                    <a:schemeClr val="accent2"/>
                  </a:solidFill>
                </a:rPr>
                <a:t>tabulated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accent2"/>
                  </a:solidFill>
                </a:rPr>
                <a:t>function</a:t>
              </a:r>
              <a:r>
                <a:rPr lang="en-US" sz="2400" dirty="0" smtClean="0"/>
                <a:t> with     pieces</a:t>
              </a:r>
              <a:endParaRPr lang="en-US" sz="2400" dirty="0"/>
            </a:p>
          </p:txBody>
        </p:sp>
        <p:pic>
          <p:nvPicPr>
            <p:cNvPr id="51" name="Picture 5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00" y="1380492"/>
              <a:ext cx="162687" cy="250698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7397637" y="2510699"/>
            <a:ext cx="1973548" cy="1913839"/>
            <a:chOff x="7397637" y="2510699"/>
            <a:chExt cx="1973548" cy="1913839"/>
          </a:xfrm>
        </p:grpSpPr>
        <p:pic>
          <p:nvPicPr>
            <p:cNvPr id="57" name="Picture 5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7637" y="2510699"/>
              <a:ext cx="1199083" cy="1913839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8673558" y="2847611"/>
              <a:ext cx="6976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?</a:t>
              </a:r>
              <a:endParaRPr lang="en-US" sz="7200" dirty="0"/>
            </a:p>
          </p:txBody>
        </p:sp>
      </p:grpSp>
      <p:pic>
        <p:nvPicPr>
          <p:cNvPr id="59" name="Picture 5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55" y="3386541"/>
            <a:ext cx="620878" cy="162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53" y="2513070"/>
            <a:ext cx="1841297" cy="191383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58" y="5253956"/>
            <a:ext cx="1336167" cy="269367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6667312" y="4404001"/>
            <a:ext cx="925253" cy="759731"/>
            <a:chOff x="8481253" y="3421359"/>
            <a:chExt cx="925253" cy="759731"/>
          </a:xfrm>
        </p:grpSpPr>
        <p:sp>
          <p:nvSpPr>
            <p:cNvPr id="65" name="TextBox 64"/>
            <p:cNvSpPr txBox="1"/>
            <p:nvPr/>
          </p:nvSpPr>
          <p:spPr>
            <a:xfrm>
              <a:off x="8481253" y="3421359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Const.</a:t>
              </a:r>
              <a:endParaRPr lang="en-US" sz="2000" dirty="0"/>
            </a:p>
          </p:txBody>
        </p:sp>
        <p:sp>
          <p:nvSpPr>
            <p:cNvPr id="66" name="Up Arrow 65"/>
            <p:cNvSpPr/>
            <p:nvPr/>
          </p:nvSpPr>
          <p:spPr>
            <a:xfrm rot="10800000">
              <a:off x="8783860" y="3821469"/>
              <a:ext cx="320038" cy="359621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ight Arrow 22"/>
          <p:cNvSpPr/>
          <p:nvPr/>
        </p:nvSpPr>
        <p:spPr>
          <a:xfrm rot="2134540">
            <a:off x="4957935" y="4641229"/>
            <a:ext cx="1224012" cy="44573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altered phase function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26820" y="1690245"/>
            <a:ext cx="5133193" cy="598275"/>
            <a:chOff x="2531057" y="2128395"/>
            <a:chExt cx="5133193" cy="598275"/>
          </a:xfrm>
        </p:grpSpPr>
        <p:sp>
          <p:nvSpPr>
            <p:cNvPr id="22" name="TextBox 21"/>
            <p:cNvSpPr txBox="1"/>
            <p:nvPr/>
          </p:nvSpPr>
          <p:spPr>
            <a:xfrm>
              <a:off x="2531057" y="213432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Solve</a:t>
              </a:r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0701" y="2128395"/>
              <a:ext cx="17235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subject to</a:t>
              </a:r>
              <a:endParaRPr lang="en-US" sz="2800" dirty="0"/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691" y="2244476"/>
              <a:ext cx="2140001" cy="482194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14" y="1607254"/>
            <a:ext cx="1336167" cy="269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14" y="2020278"/>
            <a:ext cx="805434" cy="28803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226204" y="2305280"/>
            <a:ext cx="4105611" cy="1152518"/>
            <a:chOff x="3226204" y="3597405"/>
            <a:chExt cx="4105611" cy="1152518"/>
          </a:xfrm>
        </p:grpSpPr>
        <p:sp>
          <p:nvSpPr>
            <p:cNvPr id="31" name="TextBox 30"/>
            <p:cNvSpPr txBox="1"/>
            <p:nvPr/>
          </p:nvSpPr>
          <p:spPr>
            <a:xfrm>
              <a:off x="3226204" y="3918926"/>
              <a:ext cx="41056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Smoothness term</a:t>
              </a:r>
            </a:p>
            <a:p>
              <a:pPr algn="ctr"/>
              <a:r>
                <a:rPr lang="en-US" sz="2400" dirty="0" smtClean="0"/>
                <a:t>(favoring </a:t>
              </a:r>
              <a:r>
                <a:rPr lang="en-US" sz="2400" dirty="0" smtClean="0">
                  <a:solidFill>
                    <a:schemeClr val="accent2"/>
                  </a:solidFill>
                </a:rPr>
                <a:t>“uniform”</a:t>
              </a:r>
              <a:r>
                <a:rPr lang="en-US" sz="2400" dirty="0" smtClean="0"/>
                <a:t> solutions)</a:t>
              </a:r>
              <a:endParaRPr lang="en-US" sz="2400" dirty="0"/>
            </a:p>
          </p:txBody>
        </p:sp>
        <p:sp>
          <p:nvSpPr>
            <p:cNvPr id="33" name="Up Arrow 32"/>
            <p:cNvSpPr/>
            <p:nvPr/>
          </p:nvSpPr>
          <p:spPr>
            <a:xfrm>
              <a:off x="5118988" y="3597405"/>
              <a:ext cx="320038" cy="359621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40528" y="3640818"/>
            <a:ext cx="3241627" cy="2901176"/>
            <a:chOff x="2340528" y="3840843"/>
            <a:chExt cx="3241627" cy="2901176"/>
          </a:xfrm>
        </p:grpSpPr>
        <p:grpSp>
          <p:nvGrpSpPr>
            <p:cNvPr id="35" name="Group 34"/>
            <p:cNvGrpSpPr/>
            <p:nvPr/>
          </p:nvGrpSpPr>
          <p:grpSpPr>
            <a:xfrm>
              <a:off x="2340528" y="3840843"/>
              <a:ext cx="3241627" cy="2901176"/>
              <a:chOff x="3733024" y="2760619"/>
              <a:chExt cx="3241627" cy="290117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4980270" y="4541347"/>
                <a:ext cx="423511" cy="6697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398864" y="4541348"/>
                <a:ext cx="423511" cy="6755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133248" y="5010420"/>
                <a:ext cx="423511" cy="2064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556759" y="4771988"/>
                <a:ext cx="423511" cy="444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822375" y="4771988"/>
                <a:ext cx="423511" cy="4449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4132443" y="5216892"/>
                <a:ext cx="2597220" cy="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927102" y="5261685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-1</a:t>
                </a:r>
                <a:endParaRPr lang="en-US" sz="2000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199410" y="5159265"/>
                <a:ext cx="115254" cy="1152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93370" y="526168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1</a:t>
                </a:r>
                <a:endParaRPr lang="en-US" sz="20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962" y="5136882"/>
                <a:ext cx="178689" cy="16002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1806" y="2760619"/>
                <a:ext cx="637413" cy="357378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>
              <a:xfrm flipV="1">
                <a:off x="4140513" y="3175095"/>
                <a:ext cx="0" cy="204818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733024" y="501042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75621" y="5159265"/>
                <a:ext cx="115254" cy="1152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897734" y="4873219"/>
              <a:ext cx="12538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6"/>
                  </a:solidFill>
                </a:rPr>
                <a:t>Good</a:t>
              </a:r>
              <a:endParaRPr lang="en-US" sz="3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609845" y="3638966"/>
            <a:ext cx="3241627" cy="2903028"/>
            <a:chOff x="6609845" y="3838991"/>
            <a:chExt cx="3241627" cy="2903028"/>
          </a:xfrm>
        </p:grpSpPr>
        <p:grpSp>
          <p:nvGrpSpPr>
            <p:cNvPr id="60" name="Group 59"/>
            <p:cNvGrpSpPr/>
            <p:nvPr/>
          </p:nvGrpSpPr>
          <p:grpSpPr>
            <a:xfrm>
              <a:off x="6609845" y="3838991"/>
              <a:ext cx="3241627" cy="2903028"/>
              <a:chOff x="3733024" y="2758767"/>
              <a:chExt cx="3241627" cy="290302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80270" y="4640265"/>
                <a:ext cx="423511" cy="570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398864" y="3348091"/>
                <a:ext cx="423511" cy="1868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/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4132443" y="5216892"/>
                <a:ext cx="2597220" cy="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3927102" y="5261685"/>
                <a:ext cx="4122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-1</a:t>
                </a:r>
                <a:endParaRPr lang="en-US" sz="20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199410" y="5159265"/>
                <a:ext cx="115254" cy="1152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93370" y="5261685"/>
                <a:ext cx="3273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1</a:t>
                </a:r>
                <a:endParaRPr lang="en-US" sz="2000" dirty="0"/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962" y="5136882"/>
                <a:ext cx="178689" cy="16002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1760" y="2758767"/>
                <a:ext cx="637413" cy="357378"/>
              </a:xfrm>
              <a:prstGeom prst="rect">
                <a:avLst/>
              </a:prstGeom>
            </p:spPr>
          </p:pic>
          <p:cxnSp>
            <p:nvCxnSpPr>
              <p:cNvPr id="74" name="Straight Arrow Connector 73"/>
              <p:cNvCxnSpPr/>
              <p:nvPr/>
            </p:nvCxnSpPr>
            <p:spPr>
              <a:xfrm flipV="1">
                <a:off x="4140513" y="3175095"/>
                <a:ext cx="0" cy="204818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3733024" y="501042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075621" y="5159265"/>
                <a:ext cx="115254" cy="115254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167051" y="4873219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66"/>
                  </a:solidFill>
                </a:rPr>
                <a:t>Bad</a:t>
              </a:r>
              <a:endParaRPr lang="en-US" sz="32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77" name="Picture 7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77" y="5810598"/>
            <a:ext cx="804367" cy="28376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58" y="5253956"/>
            <a:ext cx="1336167" cy="2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14596 -0.55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5768 -0.531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2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altered phase function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439506" y="1436404"/>
            <a:ext cx="7312988" cy="103090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26820" y="1607254"/>
            <a:ext cx="6738361" cy="701060"/>
            <a:chOff x="2726820" y="1607254"/>
            <a:chExt cx="6738361" cy="701060"/>
          </a:xfrm>
        </p:grpSpPr>
        <p:grpSp>
          <p:nvGrpSpPr>
            <p:cNvPr id="7" name="Group 6"/>
            <p:cNvGrpSpPr/>
            <p:nvPr/>
          </p:nvGrpSpPr>
          <p:grpSpPr>
            <a:xfrm>
              <a:off x="2726820" y="1690245"/>
              <a:ext cx="5133193" cy="598275"/>
              <a:chOff x="2531057" y="2128395"/>
              <a:chExt cx="5133193" cy="59827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531057" y="2134324"/>
                <a:ext cx="10839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Solve</a:t>
                </a:r>
                <a:endParaRPr lang="en-US" sz="2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0701" y="2128395"/>
                <a:ext cx="1723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subject to</a:t>
                </a:r>
                <a:endParaRPr lang="en-US" sz="2800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691" y="2244476"/>
                <a:ext cx="2140001" cy="48219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014" y="1607254"/>
              <a:ext cx="1336167" cy="2693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9014" y="2020278"/>
              <a:ext cx="805434" cy="28803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4112925" y="2467305"/>
            <a:ext cx="396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Quadratic programming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2807792" y="3498206"/>
            <a:ext cx="5965095" cy="157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Standard problem</a:t>
            </a:r>
          </a:p>
          <a:p>
            <a:pPr marL="457200" indent="-45720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Solvable with many tools/libraries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MATLAB, </a:t>
            </a:r>
            <a:r>
              <a:rPr lang="en-US" sz="2400" dirty="0" err="1" smtClean="0"/>
              <a:t>Gurobi</a:t>
            </a:r>
            <a:r>
              <a:rPr lang="en-US" sz="2400" dirty="0" smtClean="0"/>
              <a:t>, CVXOPT, 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807792" y="5355125"/>
            <a:ext cx="657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Our MATLAB code is available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4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altered phase function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3343" y="1138793"/>
            <a:ext cx="1927654" cy="1136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7225833" y="11056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?</a:t>
            </a:r>
            <a:endParaRPr lang="en-US" sz="7200" b="1" dirty="0"/>
          </a:p>
        </p:txBody>
      </p:sp>
      <p:pic>
        <p:nvPicPr>
          <p:cNvPr id="47" name="Picture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47" y="1518608"/>
            <a:ext cx="1540764" cy="3771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9" y="1516310"/>
            <a:ext cx="1540764" cy="377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8" y="2510940"/>
            <a:ext cx="5516118" cy="3737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5" y="2516532"/>
            <a:ext cx="1547622" cy="373778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47725" y="2974539"/>
            <a:ext cx="7461598" cy="617917"/>
            <a:chOff x="1053374" y="4249988"/>
            <a:chExt cx="7461598" cy="617917"/>
          </a:xfrm>
        </p:grpSpPr>
        <p:sp>
          <p:nvSpPr>
            <p:cNvPr id="44" name="Right Bracket 43"/>
            <p:cNvSpPr/>
            <p:nvPr/>
          </p:nvSpPr>
          <p:spPr>
            <a:xfrm rot="5400000">
              <a:off x="4704532" y="598830"/>
              <a:ext cx="159282" cy="7461598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55597" y="4406240"/>
              <a:ext cx="1245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Order-3</a:t>
              </a:r>
              <a:endParaRPr lang="en-US" sz="2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989390" y="6172135"/>
            <a:ext cx="90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Valid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05" y="4342014"/>
            <a:ext cx="3402984" cy="179980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8" y="4337378"/>
            <a:ext cx="3426150" cy="180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67" y="4337377"/>
            <a:ext cx="3411755" cy="180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2081194" y="617213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Invalid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737009" y="6172135"/>
            <a:ext cx="90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Valid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1340" y="4238368"/>
            <a:ext cx="7443415" cy="2395432"/>
          </a:xfrm>
          <a:prstGeom prst="rect">
            <a:avLst/>
          </a:prstGeom>
          <a:solidFill>
            <a:srgbClr val="3F3F3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96713" y="3845396"/>
            <a:ext cx="3113902" cy="1665718"/>
            <a:chOff x="4596713" y="3845396"/>
            <a:chExt cx="3113902" cy="1665718"/>
          </a:xfrm>
        </p:grpSpPr>
        <p:sp>
          <p:nvSpPr>
            <p:cNvPr id="4" name="Bent-Up Arrow 3"/>
            <p:cNvSpPr/>
            <p:nvPr/>
          </p:nvSpPr>
          <p:spPr>
            <a:xfrm rot="5400000">
              <a:off x="5320805" y="3121304"/>
              <a:ext cx="1665718" cy="3113902"/>
            </a:xfrm>
            <a:prstGeom prst="bent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88520" y="4385806"/>
              <a:ext cx="2068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Our approach</a:t>
              </a:r>
              <a:endParaRPr lang="en-US" sz="2400" dirty="0"/>
            </a:p>
          </p:txBody>
        </p:sp>
      </p:grpSp>
      <p:pic>
        <p:nvPicPr>
          <p:cNvPr id="86" name="Picture 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32" y="1519722"/>
            <a:ext cx="962406" cy="3737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67" y="4337377"/>
            <a:ext cx="3411755" cy="1804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83" y="848719"/>
            <a:ext cx="3252861" cy="172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63631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95500" y="955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143 -0.5145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574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47" y="1518151"/>
            <a:ext cx="1540764" cy="377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89" y="1515853"/>
            <a:ext cx="1540764" cy="377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32" y="1519265"/>
            <a:ext cx="962406" cy="3737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83" y="848719"/>
            <a:ext cx="3252861" cy="1720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9383359" y="1007391"/>
            <a:ext cx="1504603" cy="1017062"/>
            <a:chOff x="9519286" y="1007848"/>
            <a:chExt cx="1504603" cy="1017062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962913" y="963934"/>
              <a:ext cx="630505" cy="149144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9286" y="1007848"/>
              <a:ext cx="1295290" cy="369332"/>
              <a:chOff x="3276143" y="4031291"/>
              <a:chExt cx="1295290" cy="369332"/>
            </a:xfrm>
          </p:grpSpPr>
          <p:sp>
            <p:nvSpPr>
              <p:cNvPr id="23" name="Right Arrow 22"/>
              <p:cNvSpPr/>
              <p:nvPr/>
            </p:nvSpPr>
            <p:spPr>
              <a:xfrm>
                <a:off x="4307194" y="4108065"/>
                <a:ext cx="264239" cy="231381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76143" y="4031291"/>
                <a:ext cx="10310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Forward</a:t>
                </a:r>
                <a:endParaRPr lang="en-US" dirty="0"/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673343" y="1136037"/>
            <a:ext cx="1927654" cy="1136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endParaRPr lang="en-US" sz="2400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altered phase function</a:t>
            </a:r>
          </a:p>
        </p:txBody>
      </p:sp>
    </p:spTree>
    <p:extLst>
      <p:ext uri="{BB962C8B-B14F-4D97-AF65-F5344CB8AC3E}">
        <p14:creationId xmlns:p14="http://schemas.microsoft.com/office/powerpoint/2010/main" val="6585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40" name="Group 39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42" name="Picture 4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2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2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2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76" name="Right Arrow 75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46" name="Picture 45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41" name="Rounded Rectangle 40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3343" y="4751414"/>
            <a:ext cx="10780001" cy="1720401"/>
            <a:chOff x="673343" y="4751414"/>
            <a:chExt cx="10780001" cy="1720401"/>
          </a:xfrm>
        </p:grpSpPr>
        <p:pic>
          <p:nvPicPr>
            <p:cNvPr id="80" name="Picture 7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5420846"/>
              <a:ext cx="1540764" cy="37719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5418548"/>
              <a:ext cx="1540764" cy="37719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2" y="5421960"/>
              <a:ext cx="962406" cy="373778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483" y="4751414"/>
              <a:ext cx="3252861" cy="17204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84" name="Group 83"/>
            <p:cNvGrpSpPr/>
            <p:nvPr/>
          </p:nvGrpSpPr>
          <p:grpSpPr>
            <a:xfrm>
              <a:off x="9383359" y="4910086"/>
              <a:ext cx="1504603" cy="1017062"/>
              <a:chOff x="9519286" y="1007848"/>
              <a:chExt cx="1504603" cy="1017062"/>
            </a:xfrm>
          </p:grpSpPr>
          <p:pic>
            <p:nvPicPr>
              <p:cNvPr id="85" name="Picture 8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9962913" y="963934"/>
                <a:ext cx="630505" cy="1491447"/>
              </a:xfrm>
              <a:prstGeom prst="rect">
                <a:avLst/>
              </a:prstGeom>
            </p:spPr>
          </p:pic>
          <p:grpSp>
            <p:nvGrpSpPr>
              <p:cNvPr id="87" name="Group 86"/>
              <p:cNvGrpSpPr/>
              <p:nvPr/>
            </p:nvGrpSpPr>
            <p:grpSpPr>
              <a:xfrm>
                <a:off x="9519286" y="1007848"/>
                <a:ext cx="1295290" cy="369332"/>
                <a:chOff x="3276143" y="4031291"/>
                <a:chExt cx="1295290" cy="369332"/>
              </a:xfrm>
            </p:grpSpPr>
            <p:sp>
              <p:nvSpPr>
                <p:cNvPr id="93" name="Right Arrow 92"/>
                <p:cNvSpPr/>
                <p:nvPr/>
              </p:nvSpPr>
              <p:spPr>
                <a:xfrm>
                  <a:off x="4307194" y="4108065"/>
                  <a:ext cx="264239" cy="23138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3276143" y="4031291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  <p:sp>
          <p:nvSpPr>
            <p:cNvPr id="28" name="Rounded Rectangle 27"/>
            <p:cNvSpPr/>
            <p:nvPr/>
          </p:nvSpPr>
          <p:spPr>
            <a:xfrm>
              <a:off x="673343" y="5038732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3343" y="848719"/>
            <a:ext cx="10780001" cy="1720401"/>
            <a:chOff x="673343" y="4751414"/>
            <a:chExt cx="10780001" cy="1720401"/>
          </a:xfrm>
        </p:grpSpPr>
        <p:pic>
          <p:nvPicPr>
            <p:cNvPr id="31" name="Picture 3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5420846"/>
              <a:ext cx="1540764" cy="37719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5418548"/>
              <a:ext cx="1540764" cy="3771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2" y="5421960"/>
              <a:ext cx="962406" cy="37377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483" y="4751414"/>
              <a:ext cx="3252861" cy="17204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5" name="Group 34"/>
            <p:cNvGrpSpPr/>
            <p:nvPr/>
          </p:nvGrpSpPr>
          <p:grpSpPr>
            <a:xfrm>
              <a:off x="9383359" y="4910086"/>
              <a:ext cx="1504603" cy="1017062"/>
              <a:chOff x="9519286" y="1007848"/>
              <a:chExt cx="1504603" cy="1017062"/>
            </a:xfrm>
          </p:grpSpPr>
          <p:pic>
            <p:nvPicPr>
              <p:cNvPr id="37" name="Picture 3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9962913" y="963934"/>
                <a:ext cx="630505" cy="1491447"/>
              </a:xfrm>
              <a:prstGeom prst="rect">
                <a:avLst/>
              </a:prstGeom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9519286" y="1007848"/>
                <a:ext cx="1295290" cy="369332"/>
                <a:chOff x="3276143" y="4031291"/>
                <a:chExt cx="1295290" cy="369332"/>
              </a:xfrm>
            </p:grpSpPr>
            <p:sp>
              <p:nvSpPr>
                <p:cNvPr id="47" name="Right Arrow 46"/>
                <p:cNvSpPr/>
                <p:nvPr/>
              </p:nvSpPr>
              <p:spPr>
                <a:xfrm>
                  <a:off x="4307194" y="4108065"/>
                  <a:ext cx="264239" cy="23138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276143" y="4031291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  <p:sp>
          <p:nvSpPr>
            <p:cNvPr id="36" name="Rounded Rectangle 35"/>
            <p:cNvSpPr/>
            <p:nvPr/>
          </p:nvSpPr>
          <p:spPr>
            <a:xfrm>
              <a:off x="673343" y="5038732"/>
              <a:ext cx="1927654" cy="1136822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endParaRPr lang="en-US" sz="24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02" y="2165229"/>
            <a:ext cx="1380744" cy="2628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33286" y="2193785"/>
            <a:ext cx="1638825" cy="3024455"/>
            <a:chOff x="3133286" y="2193785"/>
            <a:chExt cx="1638825" cy="3024455"/>
          </a:xfrm>
        </p:grpSpPr>
        <p:sp>
          <p:nvSpPr>
            <p:cNvPr id="51" name="Down Arrow 50"/>
            <p:cNvSpPr/>
            <p:nvPr/>
          </p:nvSpPr>
          <p:spPr>
            <a:xfrm>
              <a:off x="3618134" y="2193785"/>
              <a:ext cx="669131" cy="302445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33286" y="3214017"/>
              <a:ext cx="1638825" cy="682953"/>
              <a:chOff x="5064228" y="3635035"/>
              <a:chExt cx="1638825" cy="68295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64228" y="3635035"/>
                <a:ext cx="1638825" cy="682953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 w="28575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0418" y="3790585"/>
                <a:ext cx="1266444" cy="377190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4979221" y="2665876"/>
            <a:ext cx="2031099" cy="2552364"/>
            <a:chOff x="4979221" y="2665876"/>
            <a:chExt cx="2031099" cy="2552364"/>
          </a:xfrm>
        </p:grpSpPr>
        <p:sp>
          <p:nvSpPr>
            <p:cNvPr id="55" name="Down Arrow 54"/>
            <p:cNvSpPr/>
            <p:nvPr/>
          </p:nvSpPr>
          <p:spPr>
            <a:xfrm>
              <a:off x="5660209" y="2665876"/>
              <a:ext cx="669131" cy="2552364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979221" y="3214018"/>
              <a:ext cx="2031099" cy="682953"/>
              <a:chOff x="5175357" y="3214018"/>
              <a:chExt cx="2031099" cy="68295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175357" y="3214018"/>
                <a:ext cx="2031099" cy="682953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 w="28575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10796" y="3366899"/>
                <a:ext cx="1760220" cy="377190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8808770" y="2800945"/>
            <a:ext cx="2685352" cy="1872067"/>
            <a:chOff x="8761145" y="2800945"/>
            <a:chExt cx="2685352" cy="1872067"/>
          </a:xfrm>
        </p:grpSpPr>
        <p:sp>
          <p:nvSpPr>
            <p:cNvPr id="60" name="Down Arrow 59"/>
            <p:cNvSpPr/>
            <p:nvPr/>
          </p:nvSpPr>
          <p:spPr>
            <a:xfrm>
              <a:off x="9769255" y="2800945"/>
              <a:ext cx="669131" cy="1872067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61145" y="3139997"/>
              <a:ext cx="2685352" cy="830997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Compute order </a:t>
              </a:r>
              <a:r>
                <a:rPr lang="en-US" sz="2400" i="1" dirty="0" smtClean="0">
                  <a:solidFill>
                    <a:schemeClr val="accent5"/>
                  </a:solidFill>
                </a:rPr>
                <a:t>N</a:t>
              </a:r>
            </a:p>
            <a:p>
              <a:pPr algn="ctr"/>
              <a:r>
                <a:rPr lang="en-US" sz="2400" dirty="0" smtClean="0"/>
                <a:t>Solve optimization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33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4.375E-6 0.569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7866" y="2459504"/>
            <a:ext cx="72362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Application:</a:t>
            </a:r>
            <a:br>
              <a:rPr lang="en-US" sz="6000" b="1" dirty="0" smtClean="0"/>
            </a:br>
            <a:r>
              <a:rPr lang="en-US" sz="6000" b="1" dirty="0" smtClean="0"/>
              <a:t>Forward Rendering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93066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Our contribution: forward rendering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982691" y="2788650"/>
            <a:ext cx="1481119" cy="1128944"/>
            <a:chOff x="9598725" y="1420159"/>
            <a:chExt cx="1481119" cy="1128944"/>
          </a:xfrm>
        </p:grpSpPr>
        <p:sp>
          <p:nvSpPr>
            <p:cNvPr id="35" name="TextBox 34"/>
            <p:cNvSpPr txBox="1"/>
            <p:nvPr/>
          </p:nvSpPr>
          <p:spPr>
            <a:xfrm>
              <a:off x="9782694" y="1841217"/>
              <a:ext cx="12971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Better</a:t>
              </a:r>
              <a:br>
                <a:rPr lang="en-US" sz="2000" b="1" dirty="0" smtClean="0">
                  <a:solidFill>
                    <a:schemeClr val="accent6"/>
                  </a:solidFill>
                </a:rPr>
              </a:br>
              <a:r>
                <a:rPr lang="en-US" sz="2000" b="1" dirty="0" smtClean="0">
                  <a:solidFill>
                    <a:schemeClr val="accent6"/>
                  </a:solidFill>
                </a:rPr>
                <a:t>accuracy</a:t>
              </a:r>
              <a:endParaRPr lang="en-US" sz="2000" b="1" dirty="0">
                <a:solidFill>
                  <a:schemeClr val="accent6"/>
                </a:solidFill>
              </a:endParaRPr>
            </a:p>
          </p:txBody>
        </p:sp>
        <p:sp>
          <p:nvSpPr>
            <p:cNvPr id="3" name="Up Arrow 2"/>
            <p:cNvSpPr/>
            <p:nvPr/>
          </p:nvSpPr>
          <p:spPr>
            <a:xfrm rot="19777990">
              <a:off x="9598725" y="1420159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479748" y="3328909"/>
            <a:ext cx="1760707" cy="11588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approach</a:t>
            </a:r>
            <a:endParaRPr lang="en-US" sz="1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577209" y="2338314"/>
            <a:ext cx="3951622" cy="3158948"/>
            <a:chOff x="6605785" y="1983471"/>
            <a:chExt cx="3951622" cy="3158948"/>
          </a:xfrm>
        </p:grpSpPr>
        <p:sp>
          <p:nvSpPr>
            <p:cNvPr id="31" name="TextBox 30"/>
            <p:cNvSpPr txBox="1"/>
            <p:nvPr/>
          </p:nvSpPr>
          <p:spPr>
            <a:xfrm>
              <a:off x="6868576" y="1983471"/>
              <a:ext cx="3688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Approx. </a:t>
              </a:r>
              <a:r>
                <a:rPr lang="en-US" sz="2000" b="1" dirty="0">
                  <a:solidFill>
                    <a:schemeClr val="accent2"/>
                  </a:solidFill>
                </a:rPr>
                <a:t>identical</a:t>
              </a:r>
              <a:r>
                <a:rPr lang="en-US" sz="2000" dirty="0"/>
                <a:t> appearance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61686" y="4742309"/>
              <a:ext cx="23070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/>
                  </a:solidFill>
                </a:rPr>
                <a:t>Cheaper</a:t>
              </a:r>
              <a:r>
                <a:rPr lang="en-US" sz="2000" dirty="0" smtClean="0"/>
                <a:t> to render</a:t>
              </a:r>
              <a:endParaRPr lang="en-US" sz="2000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374412" y="2212649"/>
              <a:ext cx="2681647" cy="2681647"/>
              <a:chOff x="2001948" y="3900134"/>
              <a:chExt cx="2275795" cy="227579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1948" y="3900134"/>
                <a:ext cx="2275795" cy="22757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618814" y="4762916"/>
                <a:ext cx="1038256" cy="548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6605785" y="3216721"/>
              <a:ext cx="955901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531" y="2567492"/>
            <a:ext cx="3505791" cy="2681647"/>
            <a:chOff x="632531" y="2567492"/>
            <a:chExt cx="3505791" cy="2681647"/>
          </a:xfrm>
        </p:grpSpPr>
        <p:sp>
          <p:nvSpPr>
            <p:cNvPr id="82" name="Right Arrow 81"/>
            <p:cNvSpPr/>
            <p:nvPr/>
          </p:nvSpPr>
          <p:spPr>
            <a:xfrm>
              <a:off x="3182421" y="3571564"/>
              <a:ext cx="955901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32531" y="2567492"/>
              <a:ext cx="2681647" cy="2681647"/>
              <a:chOff x="3721429" y="4034885"/>
              <a:chExt cx="2017495" cy="201749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7346549" y="5569557"/>
            <a:ext cx="2675732" cy="910786"/>
            <a:chOff x="9093406" y="1330541"/>
            <a:chExt cx="2675732" cy="910786"/>
          </a:xfrm>
        </p:grpSpPr>
        <p:sp>
          <p:nvSpPr>
            <p:cNvPr id="37" name="TextBox 36"/>
            <p:cNvSpPr txBox="1"/>
            <p:nvPr/>
          </p:nvSpPr>
          <p:spPr>
            <a:xfrm>
              <a:off x="9093406" y="1841217"/>
              <a:ext cx="2675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Effort-free</a:t>
              </a:r>
              <a:r>
                <a:rPr lang="en-US" sz="2000" b="1" dirty="0" smtClean="0">
                  <a:solidFill>
                    <a:schemeClr val="accent6"/>
                  </a:solidFill>
                </a:rPr>
                <a:t> </a:t>
              </a:r>
              <a:r>
                <a:rPr lang="en-US" sz="2000" dirty="0" smtClean="0"/>
                <a:t>speedups!</a:t>
              </a:r>
              <a:endParaRPr lang="en-US" sz="2000" dirty="0"/>
            </a:p>
          </p:txBody>
        </p:sp>
        <p:sp>
          <p:nvSpPr>
            <p:cNvPr id="39" name="Up Arrow 38"/>
            <p:cNvSpPr/>
            <p:nvPr/>
          </p:nvSpPr>
          <p:spPr>
            <a:xfrm>
              <a:off x="10180714" y="1330541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ight Arrow 28"/>
          <p:cNvSpPr/>
          <p:nvPr/>
        </p:nvSpPr>
        <p:spPr>
          <a:xfrm rot="5400000">
            <a:off x="4882150" y="2301384"/>
            <a:ext cx="955901" cy="67350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81275" y="1167986"/>
            <a:ext cx="4557658" cy="862036"/>
            <a:chOff x="3929446" y="699082"/>
            <a:chExt cx="4557658" cy="862036"/>
          </a:xfrm>
        </p:grpSpPr>
        <p:sp>
          <p:nvSpPr>
            <p:cNvPr id="13" name="TextBox 12"/>
            <p:cNvSpPr txBox="1"/>
            <p:nvPr/>
          </p:nvSpPr>
          <p:spPr>
            <a:xfrm>
              <a:off x="4390267" y="699082"/>
              <a:ext cx="2154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User-specified</a:t>
              </a:r>
              <a:endParaRPr lang="en-US" sz="2400" dirty="0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024" y="734706"/>
              <a:ext cx="1499620" cy="379476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3929446" y="1161008"/>
              <a:ext cx="45576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(balancing </a:t>
              </a:r>
              <a:r>
                <a:rPr lang="en-US" sz="2000" dirty="0" smtClean="0">
                  <a:solidFill>
                    <a:schemeClr val="accent2"/>
                  </a:solidFill>
                </a:rPr>
                <a:t>performance</a:t>
              </a:r>
              <a:r>
                <a:rPr lang="en-US" sz="2000" dirty="0" smtClean="0"/>
                <a:t> and </a:t>
              </a:r>
              <a:r>
                <a:rPr lang="en-US" sz="2000" dirty="0" smtClean="0">
                  <a:solidFill>
                    <a:schemeClr val="accent2"/>
                  </a:solidFill>
                </a:rPr>
                <a:t>accuracy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10160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Rendering translucency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75349" y="2323687"/>
            <a:ext cx="9630619" cy="2681647"/>
            <a:chOff x="1075349" y="2323687"/>
            <a:chExt cx="9630619" cy="2681647"/>
          </a:xfrm>
        </p:grpSpPr>
        <p:grpSp>
          <p:nvGrpSpPr>
            <p:cNvPr id="43" name="Group 42"/>
            <p:cNvGrpSpPr/>
            <p:nvPr/>
          </p:nvGrpSpPr>
          <p:grpSpPr>
            <a:xfrm>
              <a:off x="3610831" y="3037169"/>
              <a:ext cx="3218832" cy="1254688"/>
              <a:chOff x="3667517" y="3037169"/>
              <a:chExt cx="3218832" cy="1254688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636321" y="3037169"/>
                <a:ext cx="2250028" cy="12546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Radiative</a:t>
                </a:r>
                <a:br>
                  <a:rPr lang="en-US" sz="2400" dirty="0" smtClean="0"/>
                </a:br>
                <a:r>
                  <a:rPr lang="en-US" sz="2400" dirty="0" smtClean="0"/>
                  <a:t>transfer</a:t>
                </a:r>
                <a:endParaRPr lang="en-US" sz="2400" dirty="0"/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3667517" y="3422197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075349" y="2323687"/>
              <a:ext cx="2681647" cy="2681647"/>
              <a:chOff x="3721429" y="4034885"/>
              <a:chExt cx="2017495" cy="2017495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</a:t>
                </a:r>
                <a:r>
                  <a:rPr lang="en-US" altLang="zh-CN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7055517" y="2323687"/>
              <a:ext cx="3650451" cy="2681647"/>
              <a:chOff x="7107836" y="2349869"/>
              <a:chExt cx="3650451" cy="2681647"/>
            </a:xfrm>
          </p:grpSpPr>
          <p:sp>
            <p:nvSpPr>
              <p:cNvPr id="46" name="Right Arrow 45"/>
              <p:cNvSpPr/>
              <p:nvPr/>
            </p:nvSpPr>
            <p:spPr>
              <a:xfrm>
                <a:off x="7107836" y="3448155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640" y="2349869"/>
                <a:ext cx="2681647" cy="2681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9137329" y="4662184"/>
                <a:ext cx="1620958" cy="369332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Appearance 2</a:t>
                </a:r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75349" y="2323687"/>
            <a:ext cx="9630619" cy="2681647"/>
            <a:chOff x="1075349" y="2323687"/>
            <a:chExt cx="9630619" cy="2681647"/>
          </a:xfrm>
        </p:grpSpPr>
        <p:grpSp>
          <p:nvGrpSpPr>
            <p:cNvPr id="4" name="Group 3"/>
            <p:cNvGrpSpPr/>
            <p:nvPr/>
          </p:nvGrpSpPr>
          <p:grpSpPr>
            <a:xfrm>
              <a:off x="3610831" y="3037169"/>
              <a:ext cx="3218832" cy="1254688"/>
              <a:chOff x="3667517" y="3037169"/>
              <a:chExt cx="3218832" cy="125468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636321" y="3037169"/>
                <a:ext cx="2250028" cy="12546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Radiative</a:t>
                </a:r>
                <a:br>
                  <a:rPr lang="en-US" sz="2400" dirty="0" smtClean="0"/>
                </a:br>
                <a:r>
                  <a:rPr lang="en-US" sz="2400" dirty="0" smtClean="0"/>
                  <a:t>transfer</a:t>
                </a:r>
                <a:endParaRPr lang="en-US" sz="2400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667517" y="3422197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75349" y="2323687"/>
              <a:ext cx="2681647" cy="2681647"/>
              <a:chOff x="3721429" y="4034885"/>
              <a:chExt cx="2017495" cy="201749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055517" y="2323687"/>
              <a:ext cx="3650451" cy="2681647"/>
              <a:chOff x="7107836" y="2349869"/>
              <a:chExt cx="3650451" cy="2681647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7107836" y="3448155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640" y="2349869"/>
                <a:ext cx="2681647" cy="2681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9137329" y="2349869"/>
                <a:ext cx="1620958" cy="369332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Appearance 1</a:t>
                </a:r>
                <a:endParaRPr lang="en-US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075349" y="876063"/>
            <a:ext cx="9630619" cy="2681647"/>
            <a:chOff x="1075349" y="2323687"/>
            <a:chExt cx="9630619" cy="2681647"/>
          </a:xfrm>
        </p:grpSpPr>
        <p:grpSp>
          <p:nvGrpSpPr>
            <p:cNvPr id="16" name="Group 15"/>
            <p:cNvGrpSpPr/>
            <p:nvPr/>
          </p:nvGrpSpPr>
          <p:grpSpPr>
            <a:xfrm>
              <a:off x="3610831" y="3037169"/>
              <a:ext cx="3218832" cy="1254688"/>
              <a:chOff x="3667517" y="3037169"/>
              <a:chExt cx="3218832" cy="1254688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4636321" y="3037169"/>
                <a:ext cx="2250028" cy="12546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Radiative</a:t>
                </a:r>
                <a:br>
                  <a:rPr lang="en-US" sz="2400" dirty="0" smtClean="0"/>
                </a:br>
                <a:r>
                  <a:rPr lang="en-US" sz="2400" dirty="0" smtClean="0"/>
                  <a:t>transfer</a:t>
                </a:r>
                <a:endParaRPr lang="en-US" sz="2400" dirty="0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3667517" y="3422197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75349" y="2323687"/>
              <a:ext cx="2681647" cy="2681647"/>
              <a:chOff x="3721429" y="4034885"/>
              <a:chExt cx="2017495" cy="201749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055517" y="2323687"/>
              <a:ext cx="3650451" cy="2681647"/>
              <a:chOff x="7107836" y="2349869"/>
              <a:chExt cx="3650451" cy="2681647"/>
            </a:xfrm>
          </p:grpSpPr>
          <p:sp>
            <p:nvSpPr>
              <p:cNvPr id="24" name="Right Arrow 23"/>
              <p:cNvSpPr/>
              <p:nvPr/>
            </p:nvSpPr>
            <p:spPr>
              <a:xfrm>
                <a:off x="7107836" y="3448155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640" y="2349869"/>
                <a:ext cx="2681647" cy="2681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9137329" y="2349869"/>
                <a:ext cx="1620958" cy="369332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Appearance 1</a:t>
                </a:r>
                <a:endParaRPr lang="en-US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075349" y="3857446"/>
            <a:ext cx="9630619" cy="2681647"/>
            <a:chOff x="1075349" y="2323687"/>
            <a:chExt cx="9630619" cy="2681647"/>
          </a:xfrm>
        </p:grpSpPr>
        <p:grpSp>
          <p:nvGrpSpPr>
            <p:cNvPr id="32" name="Group 31"/>
            <p:cNvGrpSpPr/>
            <p:nvPr/>
          </p:nvGrpSpPr>
          <p:grpSpPr>
            <a:xfrm>
              <a:off x="3610831" y="3037169"/>
              <a:ext cx="3218832" cy="1254688"/>
              <a:chOff x="3667517" y="3037169"/>
              <a:chExt cx="3218832" cy="12546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636321" y="3037169"/>
                <a:ext cx="2250028" cy="125468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Radiative</a:t>
                </a:r>
                <a:br>
                  <a:rPr lang="en-US" sz="2400" dirty="0" smtClean="0"/>
                </a:br>
                <a:r>
                  <a:rPr lang="en-US" sz="2400" dirty="0" smtClean="0"/>
                  <a:t>transfer</a:t>
                </a:r>
                <a:endParaRPr lang="en-US" sz="2400" dirty="0"/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3667517" y="3422197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075349" y="2323687"/>
              <a:ext cx="2681647" cy="2681647"/>
              <a:chOff x="3721429" y="4034885"/>
              <a:chExt cx="2017495" cy="2017495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055517" y="2323687"/>
              <a:ext cx="3650451" cy="2681647"/>
              <a:chOff x="7107836" y="2349869"/>
              <a:chExt cx="3650451" cy="2681647"/>
            </a:xfrm>
          </p:grpSpPr>
          <p:sp>
            <p:nvSpPr>
              <p:cNvPr id="35" name="Right Arrow 34"/>
              <p:cNvSpPr/>
              <p:nvPr/>
            </p:nvSpPr>
            <p:spPr>
              <a:xfrm>
                <a:off x="7107836" y="3448155"/>
                <a:ext cx="742950" cy="484632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640" y="2349869"/>
                <a:ext cx="2681647" cy="268164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9137329" y="4662184"/>
                <a:ext cx="1620958" cy="369332"/>
              </a:xfrm>
              <a:prstGeom prst="rect">
                <a:avLst/>
              </a:prstGeom>
              <a:solidFill>
                <a:srgbClr val="000000">
                  <a:alpha val="50196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Appearance 2</a:t>
                </a:r>
                <a:endParaRPr lang="en-US" dirty="0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 rot="5400000">
            <a:off x="8705901" y="2386139"/>
            <a:ext cx="135325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endParaRPr 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2010655" y="3004360"/>
            <a:ext cx="8611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6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-0.2111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2.91667E-6 0.2236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forward rendering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31332" y="2210459"/>
            <a:ext cx="6129337" cy="0"/>
          </a:xfrm>
          <a:prstGeom prst="line">
            <a:avLst/>
          </a:prstGeom>
          <a:ln w="2857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38811" y="15532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68148" y="155372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10" y="1450300"/>
            <a:ext cx="383381" cy="3058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6568" y="2980129"/>
            <a:ext cx="2068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 change</a:t>
            </a:r>
            <a:br>
              <a:rPr lang="en-US" sz="2400" dirty="0" smtClean="0"/>
            </a:br>
            <a:r>
              <a:rPr lang="en-US" sz="2400" dirty="0" smtClean="0"/>
              <a:t>in parameters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462294" y="2109112"/>
            <a:ext cx="1396750" cy="625059"/>
            <a:chOff x="8462294" y="2498978"/>
            <a:chExt cx="1396750" cy="625059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294" y="2861147"/>
              <a:ext cx="1396750" cy="26289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9060602" y="2498978"/>
              <a:ext cx="200129" cy="20012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6465701" y="2109112"/>
            <a:ext cx="200129" cy="2001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08659" y="2371893"/>
            <a:ext cx="1114212" cy="461665"/>
            <a:chOff x="6096001" y="2687536"/>
            <a:chExt cx="1114212" cy="461665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2861147"/>
              <a:ext cx="214885" cy="17145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339462" y="2687536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large</a:t>
              </a:r>
              <a:endParaRPr lang="en-US" sz="2400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9060602" y="2109111"/>
            <a:ext cx="200129" cy="2001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68962" y="2981361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Better</a:t>
            </a:r>
            <a:r>
              <a:rPr lang="en-US" sz="2400" dirty="0" smtClean="0"/>
              <a:t> accuracy</a:t>
            </a:r>
          </a:p>
          <a:p>
            <a:pPr algn="ctr"/>
            <a:r>
              <a:rPr lang="en-US" sz="2400" b="1" dirty="0">
                <a:solidFill>
                  <a:srgbClr val="FF0066"/>
                </a:solidFill>
              </a:rPr>
              <a:t>Lower</a:t>
            </a:r>
            <a:r>
              <a:rPr lang="en-US" sz="2400" dirty="0"/>
              <a:t> speedup</a:t>
            </a:r>
          </a:p>
        </p:txBody>
      </p:sp>
      <p:sp>
        <p:nvSpPr>
          <p:cNvPr id="36" name="Oval 35"/>
          <p:cNvSpPr/>
          <p:nvPr/>
        </p:nvSpPr>
        <p:spPr>
          <a:xfrm>
            <a:off x="3739434" y="2109111"/>
            <a:ext cx="200129" cy="2001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65701" y="2110731"/>
            <a:ext cx="200129" cy="2001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265560" y="2370126"/>
            <a:ext cx="1147876" cy="461665"/>
            <a:chOff x="6096001" y="2687536"/>
            <a:chExt cx="1147876" cy="461665"/>
          </a:xfrm>
        </p:grpSpPr>
        <p:pic>
          <p:nvPicPr>
            <p:cNvPr id="39" name="Picture 3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1" y="2861147"/>
              <a:ext cx="214885" cy="17145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339462" y="2687536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small</a:t>
              </a:r>
              <a:endParaRPr lang="en-US" sz="24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564950" y="2981361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Worse</a:t>
            </a:r>
            <a:r>
              <a:rPr lang="en-US" sz="2400" dirty="0" smtClean="0"/>
              <a:t> accuracy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Greater</a:t>
            </a:r>
            <a:r>
              <a:rPr lang="en-US" sz="2400" dirty="0"/>
              <a:t> speedup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838811" y="4411795"/>
            <a:ext cx="5586928" cy="461665"/>
            <a:chOff x="2875366" y="4767943"/>
            <a:chExt cx="5586928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2875366" y="4767943"/>
              <a:ext cx="5404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Perform test renderings to find optimal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410" y="4923936"/>
              <a:ext cx="214884" cy="171450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2843347" y="5025475"/>
            <a:ext cx="6505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Reuse for high-resolution renderings or videos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80" y="5639154"/>
            <a:ext cx="3421576" cy="461665"/>
            <a:chOff x="3006329" y="5866878"/>
            <a:chExt cx="3421576" cy="461665"/>
          </a:xfrm>
        </p:grpSpPr>
        <p:pic>
          <p:nvPicPr>
            <p:cNvPr id="3" name="Picture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329" y="5967409"/>
              <a:ext cx="1204722" cy="26060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4310018" y="5866878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dirty="0" smtClean="0"/>
                <a:t>s a good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17458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21276 -2.2222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2357 -3.703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4" grpId="0" animBg="1"/>
      <p:bldP spid="24" grpId="1" animBg="1"/>
      <p:bldP spid="24" grpId="2" animBg="1"/>
      <p:bldP spid="28" grpId="0"/>
      <p:bldP spid="36" grpId="0" animBg="1"/>
      <p:bldP spid="37" grpId="0" animBg="1"/>
      <p:bldP spid="37" grpId="1" animBg="1"/>
      <p:bldP spid="37" grpId="2" animBg="1"/>
      <p:bldP spid="42" grpId="0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1546" y="2921169"/>
            <a:ext cx="8008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Experimental Results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024639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78453" y="1408235"/>
            <a:ext cx="3112169" cy="4783336"/>
            <a:chOff x="4278453" y="1408235"/>
            <a:chExt cx="3112169" cy="4783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1408235"/>
              <a:ext cx="3112169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4038960"/>
              <a:ext cx="3112169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424000" y="3164366"/>
              <a:ext cx="2797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0.05</a:t>
              </a:r>
              <a:r>
                <a:rPr lang="en-US" sz="2000" dirty="0" smtClean="0"/>
                <a:t> (44 min, 8.0X)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762" y="57914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38600" y="3669627"/>
            <a:ext cx="646331" cy="2489259"/>
            <a:chOff x="11262586" y="3930914"/>
            <a:chExt cx="646331" cy="24892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91697" y="4300246"/>
              <a:ext cx="188112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326707" y="605084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62586" y="393091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30%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1" y="1408235"/>
            <a:ext cx="3112169" cy="1750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1176024" y="3158830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Reference (350 min)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63309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61" y="1408235"/>
            <a:ext cx="3112169" cy="1750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76024" y="3158830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Reference (350 min)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78453" y="1408235"/>
            <a:ext cx="3112169" cy="4783336"/>
            <a:chOff x="4278453" y="1408235"/>
            <a:chExt cx="3112169" cy="4783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1408235"/>
              <a:ext cx="3112169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4038960"/>
              <a:ext cx="3112169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424000" y="3164366"/>
              <a:ext cx="2797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0.05</a:t>
              </a:r>
              <a:r>
                <a:rPr lang="en-US" sz="2000" dirty="0" smtClean="0"/>
                <a:t> (44 min, 8.0X)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762" y="57914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76845" y="1408235"/>
            <a:ext cx="3112168" cy="4781429"/>
            <a:chOff x="7676845" y="1408235"/>
            <a:chExt cx="3112168" cy="478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1408235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4038959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834148" y="3169489"/>
              <a:ext cx="2797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0.10</a:t>
              </a:r>
              <a:r>
                <a:rPr lang="en-US" sz="2000" dirty="0" smtClean="0"/>
                <a:t> (</a:t>
              </a:r>
              <a:r>
                <a:rPr lang="en-US" sz="2000" dirty="0"/>
                <a:t>6</a:t>
              </a:r>
              <a:r>
                <a:rPr lang="en-US" sz="2000" dirty="0" smtClean="0"/>
                <a:t>3 min, 5.6X)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1154" y="578955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836992" y="3669626"/>
            <a:ext cx="646331" cy="2489259"/>
            <a:chOff x="11262586" y="3930914"/>
            <a:chExt cx="646331" cy="24892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91697" y="4300246"/>
              <a:ext cx="188112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326707" y="605084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62586" y="393091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30%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38600" y="3669627"/>
            <a:ext cx="646331" cy="2489259"/>
            <a:chOff x="11262586" y="3930914"/>
            <a:chExt cx="646331" cy="24892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91697" y="4300246"/>
              <a:ext cx="188112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11326707" y="605084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62586" y="393091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30%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67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27812 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278453" y="1408235"/>
            <a:ext cx="3112168" cy="4783336"/>
            <a:chOff x="4278453" y="1408235"/>
            <a:chExt cx="3112168" cy="47833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1408235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53" y="4038960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4352667" y="3164366"/>
              <a:ext cx="2940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0.20</a:t>
              </a:r>
              <a:r>
                <a:rPr lang="en-US" sz="2000" dirty="0" smtClean="0"/>
                <a:t> (103 min, 3.4X)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72762" y="57914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76845" y="1408235"/>
            <a:ext cx="3112168" cy="4781429"/>
            <a:chOff x="7676845" y="1408235"/>
            <a:chExt cx="3112168" cy="47814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1408235"/>
              <a:ext cx="3112168" cy="175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4038959"/>
              <a:ext cx="3112168" cy="1750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762815" y="3169489"/>
              <a:ext cx="2940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0.30</a:t>
              </a:r>
              <a:r>
                <a:rPr lang="en-US" sz="2000" dirty="0" smtClean="0"/>
                <a:t> (126 min, 2.8X)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71154" y="578955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836992" y="3669626"/>
            <a:ext cx="646331" cy="2489259"/>
            <a:chOff x="11262586" y="3930914"/>
            <a:chExt cx="646331" cy="24892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491697" y="4300246"/>
              <a:ext cx="188112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1326707" y="6050841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262586" y="393091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30%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0060" y="1408235"/>
            <a:ext cx="3112168" cy="4781429"/>
            <a:chOff x="7676845" y="1408235"/>
            <a:chExt cx="3112168" cy="478142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1408235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4038959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7834148" y="3169489"/>
              <a:ext cx="2797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0.10</a:t>
              </a:r>
              <a:r>
                <a:rPr lang="en-US" sz="2000" dirty="0" smtClean="0"/>
                <a:t> (</a:t>
              </a:r>
              <a:r>
                <a:rPr lang="en-US" sz="2000" dirty="0"/>
                <a:t>6</a:t>
              </a:r>
              <a:r>
                <a:rPr lang="en-US" sz="2000" dirty="0" smtClean="0"/>
                <a:t>3 min, 5.6X)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71154" y="578955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76845" y="1408235"/>
            <a:ext cx="3112168" cy="4781429"/>
            <a:chOff x="7676845" y="1408235"/>
            <a:chExt cx="3112168" cy="47814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1408235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45" y="4038959"/>
              <a:ext cx="3112168" cy="1750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834148" y="3169489"/>
              <a:ext cx="2797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2000" i="1" dirty="0" smtClean="0">
                  <a:solidFill>
                    <a:schemeClr val="accent6"/>
                  </a:solidFill>
                </a:rPr>
                <a:t>α</a:t>
              </a:r>
              <a:r>
                <a:rPr lang="en-US" sz="2000" dirty="0" smtClean="0">
                  <a:solidFill>
                    <a:schemeClr val="accent6"/>
                  </a:solidFill>
                </a:rPr>
                <a:t> = 0.10</a:t>
              </a:r>
              <a:r>
                <a:rPr lang="en-US" sz="2000" dirty="0" smtClean="0"/>
                <a:t> (</a:t>
              </a:r>
              <a:r>
                <a:rPr lang="en-US" sz="2000" dirty="0"/>
                <a:t>6</a:t>
              </a:r>
              <a:r>
                <a:rPr lang="en-US" sz="2000" dirty="0" smtClean="0"/>
                <a:t>3 min, 5.6X)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71154" y="5789554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Relative error</a:t>
              </a:r>
              <a:endParaRPr lang="en-US" sz="20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42024" y="1191986"/>
            <a:ext cx="3395008" cy="4997678"/>
          </a:xfrm>
          <a:prstGeom prst="rect">
            <a:avLst/>
          </a:prstGeom>
          <a:solidFill>
            <a:srgbClr val="3F3F3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510406" y="1191986"/>
            <a:ext cx="3972917" cy="4997678"/>
          </a:xfrm>
          <a:prstGeom prst="rect">
            <a:avLst/>
          </a:prstGeom>
          <a:solidFill>
            <a:srgbClr val="3F3F3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137032" y="857703"/>
            <a:ext cx="2560702" cy="5270358"/>
            <a:chOff x="4137032" y="857703"/>
            <a:chExt cx="2560702" cy="527035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137032" y="876063"/>
              <a:ext cx="0" cy="52519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207742" y="857703"/>
              <a:ext cx="2079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Visually identical</a:t>
              </a:r>
              <a:endParaRPr lang="en-US" sz="20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87350" y="868166"/>
              <a:ext cx="410384" cy="379183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04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55781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of high-order relations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83" y="5149566"/>
            <a:ext cx="5987034" cy="7772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545462" y="4456088"/>
            <a:ext cx="5019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Used by </a:t>
            </a:r>
            <a:r>
              <a:rPr lang="en-US" sz="2800" b="1" dirty="0" smtClean="0">
                <a:solidFill>
                  <a:schemeClr val="accent2"/>
                </a:solidFill>
              </a:rPr>
              <a:t>first-order methods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73343" y="2786650"/>
            <a:ext cx="10833935" cy="1721719"/>
            <a:chOff x="673343" y="2786650"/>
            <a:chExt cx="10833935" cy="1721719"/>
          </a:xfrm>
        </p:grpSpPr>
        <p:sp>
          <p:nvSpPr>
            <p:cNvPr id="49" name="Rounded Rectangle 48"/>
            <p:cNvSpPr/>
            <p:nvPr/>
          </p:nvSpPr>
          <p:spPr>
            <a:xfrm>
              <a:off x="673343" y="2904153"/>
              <a:ext cx="1927654" cy="14872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br>
                <a:rPr lang="en-US" sz="2400" dirty="0" smtClean="0"/>
              </a:br>
              <a:r>
                <a:rPr lang="en-US" sz="2400" dirty="0" smtClean="0"/>
                <a:t>(Order-1)</a:t>
              </a:r>
              <a:endParaRPr lang="en-US" sz="2400" dirty="0"/>
            </a:p>
          </p:txBody>
        </p:sp>
        <p:pic>
          <p:nvPicPr>
            <p:cNvPr id="50" name="Picture 4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3461500"/>
              <a:ext cx="1540764" cy="37719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3459202"/>
              <a:ext cx="1540764" cy="37719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2" y="3462614"/>
              <a:ext cx="962406" cy="373778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238191" y="2786650"/>
              <a:ext cx="3269087" cy="1721719"/>
              <a:chOff x="4362899" y="3244264"/>
              <a:chExt cx="3269087" cy="1721719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2899" y="3244264"/>
                <a:ext cx="3269087" cy="172171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5" name="Picture 54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6298" y="3744967"/>
                <a:ext cx="620644" cy="618952"/>
              </a:xfrm>
              <a:prstGeom prst="rect">
                <a:avLst/>
              </a:prstGeom>
            </p:spPr>
          </p:pic>
          <p:grpSp>
            <p:nvGrpSpPr>
              <p:cNvPr id="56" name="Group 55"/>
              <p:cNvGrpSpPr/>
              <p:nvPr/>
            </p:nvGrpSpPr>
            <p:grpSpPr>
              <a:xfrm>
                <a:off x="5492070" y="3361508"/>
                <a:ext cx="1290605" cy="369332"/>
                <a:chOff x="3293808" y="3981197"/>
                <a:chExt cx="1290605" cy="369332"/>
              </a:xfrm>
            </p:grpSpPr>
            <p:sp>
              <p:nvSpPr>
                <p:cNvPr id="57" name="Right Arrow 56"/>
                <p:cNvSpPr/>
                <p:nvPr/>
              </p:nvSpPr>
              <p:spPr>
                <a:xfrm>
                  <a:off x="4320174" y="4050173"/>
                  <a:ext cx="264239" cy="23138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3293808" y="3981197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</p:grpSp>
      <p:grpSp>
        <p:nvGrpSpPr>
          <p:cNvPr id="59" name="Group 58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60" name="Group 59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75" name="Picture 74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77" name="Group 76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80" name="Picture 79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81" name="Picture 80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2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3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88" name="Right Arrow 87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79" name="Picture 7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74" name="Rounded Rectangle 73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99451" y="5294090"/>
            <a:ext cx="2839239" cy="1398228"/>
            <a:chOff x="2343185" y="4471784"/>
            <a:chExt cx="2839239" cy="1398228"/>
          </a:xfrm>
        </p:grpSpPr>
        <p:sp>
          <p:nvSpPr>
            <p:cNvPr id="31" name="Rounded Rectangle 30"/>
            <p:cNvSpPr/>
            <p:nvPr/>
          </p:nvSpPr>
          <p:spPr>
            <a:xfrm>
              <a:off x="3521501" y="4471784"/>
              <a:ext cx="482608" cy="566518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43185" y="5039015"/>
              <a:ext cx="2839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Reduced scattering</a:t>
              </a:r>
              <a:br>
                <a:rPr lang="en-US" sz="2400" dirty="0" smtClean="0">
                  <a:solidFill>
                    <a:schemeClr val="accent6"/>
                  </a:solidFill>
                </a:rPr>
              </a:br>
              <a:r>
                <a:rPr lang="en-US" sz="2400" dirty="0" smtClean="0">
                  <a:solidFill>
                    <a:schemeClr val="accent6"/>
                  </a:solidFill>
                </a:rPr>
                <a:t>coefficient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9445" y="4570715"/>
            <a:ext cx="2095445" cy="1267383"/>
            <a:chOff x="10356368" y="5085505"/>
            <a:chExt cx="2095445" cy="1267383"/>
          </a:xfrm>
        </p:grpSpPr>
        <p:sp>
          <p:nvSpPr>
            <p:cNvPr id="4" name="TextBox 3"/>
            <p:cNvSpPr txBox="1"/>
            <p:nvPr/>
          </p:nvSpPr>
          <p:spPr>
            <a:xfrm>
              <a:off x="10356368" y="5645002"/>
              <a:ext cx="20954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Satisfies 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order-1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similarity relation</a:t>
              </a:r>
              <a:endParaRPr lang="en-US" sz="2000" dirty="0"/>
            </a:p>
          </p:txBody>
        </p:sp>
        <p:sp>
          <p:nvSpPr>
            <p:cNvPr id="5" name="Left Arrow 4"/>
            <p:cNvSpPr/>
            <p:nvPr/>
          </p:nvSpPr>
          <p:spPr>
            <a:xfrm rot="5400000">
              <a:off x="11176362" y="5031684"/>
              <a:ext cx="455459" cy="563102"/>
            </a:xfrm>
            <a:prstGeom prst="lef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8766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984252" y="2709143"/>
            <a:ext cx="4695559" cy="3851913"/>
          </a:xfrm>
          <a:prstGeom prst="roundRect">
            <a:avLst>
              <a:gd name="adj" fmla="val 7205"/>
            </a:avLst>
          </a:prstGeom>
          <a:solidFill>
            <a:schemeClr val="bg1">
              <a:lumMod val="85000"/>
              <a:lumOff val="1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of high-order relations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73343" y="4751414"/>
            <a:ext cx="10780001" cy="1720401"/>
            <a:chOff x="673343" y="849176"/>
            <a:chExt cx="10780001" cy="1720401"/>
          </a:xfrm>
        </p:grpSpPr>
        <p:sp>
          <p:nvSpPr>
            <p:cNvPr id="51" name="Rounded Rectangle 50"/>
            <p:cNvSpPr/>
            <p:nvPr/>
          </p:nvSpPr>
          <p:spPr>
            <a:xfrm>
              <a:off x="673343" y="961261"/>
              <a:ext cx="1927654" cy="14872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br>
                <a:rPr lang="en-US" sz="2400" dirty="0" smtClean="0"/>
              </a:br>
              <a:r>
                <a:rPr lang="en-US" sz="2400" dirty="0" smtClean="0"/>
                <a:t>(Order-3)</a:t>
              </a:r>
              <a:endParaRPr lang="en-US" sz="2400" dirty="0"/>
            </a:p>
          </p:txBody>
        </p:sp>
        <p:pic>
          <p:nvPicPr>
            <p:cNvPr id="52" name="Picture 5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1518608"/>
              <a:ext cx="1540764" cy="37719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1516310"/>
              <a:ext cx="1540764" cy="37719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2" y="1519722"/>
              <a:ext cx="962406" cy="37377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483" y="849176"/>
              <a:ext cx="3252861" cy="17204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56" name="Group 55"/>
            <p:cNvGrpSpPr/>
            <p:nvPr/>
          </p:nvGrpSpPr>
          <p:grpSpPr>
            <a:xfrm>
              <a:off x="9383359" y="1007848"/>
              <a:ext cx="1504603" cy="1017062"/>
              <a:chOff x="9519286" y="1007848"/>
              <a:chExt cx="1504603" cy="1017062"/>
            </a:xfrm>
          </p:grpSpPr>
          <p:pic>
            <p:nvPicPr>
              <p:cNvPr id="57" name="Picture 56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V="1">
                <a:off x="9962913" y="963934"/>
                <a:ext cx="630505" cy="1491447"/>
              </a:xfrm>
              <a:prstGeom prst="rect">
                <a:avLst/>
              </a:prstGeom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9519286" y="1007848"/>
                <a:ext cx="1295290" cy="369332"/>
                <a:chOff x="3276143" y="4031291"/>
                <a:chExt cx="1295290" cy="369332"/>
              </a:xfrm>
            </p:grpSpPr>
            <p:sp>
              <p:nvSpPr>
                <p:cNvPr id="59" name="Right Arrow 58"/>
                <p:cNvSpPr/>
                <p:nvPr/>
              </p:nvSpPr>
              <p:spPr>
                <a:xfrm>
                  <a:off x="4307194" y="4108065"/>
                  <a:ext cx="264239" cy="23138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276143" y="4031291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673343" y="916088"/>
            <a:ext cx="10773154" cy="1716780"/>
            <a:chOff x="673343" y="969402"/>
            <a:chExt cx="10773154" cy="1716780"/>
          </a:xfrm>
        </p:grpSpPr>
        <p:grpSp>
          <p:nvGrpSpPr>
            <p:cNvPr id="62" name="Group 61"/>
            <p:cNvGrpSpPr/>
            <p:nvPr/>
          </p:nvGrpSpPr>
          <p:grpSpPr>
            <a:xfrm>
              <a:off x="3113547" y="969402"/>
              <a:ext cx="8332950" cy="1716780"/>
              <a:chOff x="2698930" y="1444238"/>
              <a:chExt cx="8332950" cy="1716780"/>
            </a:xfrm>
          </p:grpSpPr>
          <p:pic>
            <p:nvPicPr>
              <p:cNvPr id="64" name="Picture 6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930" y="2148349"/>
                <a:ext cx="1536192" cy="313182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672" y="2142440"/>
                <a:ext cx="1531620" cy="313182"/>
              </a:xfrm>
              <a:prstGeom prst="rect">
                <a:avLst/>
              </a:prstGeom>
            </p:spPr>
          </p:pic>
          <p:grpSp>
            <p:nvGrpSpPr>
              <p:cNvPr id="66" name="Group 65"/>
              <p:cNvGrpSpPr/>
              <p:nvPr/>
            </p:nvGrpSpPr>
            <p:grpSpPr>
              <a:xfrm>
                <a:off x="6791842" y="1444238"/>
                <a:ext cx="4240038" cy="1716780"/>
                <a:chOff x="6791842" y="1444238"/>
                <a:chExt cx="4240038" cy="1716780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7785866" y="1444238"/>
                  <a:ext cx="3246014" cy="1716780"/>
                  <a:chOff x="484352" y="3330338"/>
                  <a:chExt cx="3246014" cy="1716780"/>
                </a:xfrm>
              </p:grpSpPr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4352" y="3330338"/>
                    <a:ext cx="3246014" cy="17167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pic>
                <p:nvPicPr>
                  <p:cNvPr id="70" name="Picture 69"/>
                  <p:cNvPicPr>
                    <a:picLocks noChangeAspect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2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25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 flipV="1">
                    <a:off x="2265071" y="3302396"/>
                    <a:ext cx="341421" cy="1696325"/>
                  </a:xfrm>
                  <a:prstGeom prst="rect">
                    <a:avLst/>
                  </a:prstGeom>
                </p:spPr>
              </p:pic>
              <p:grpSp>
                <p:nvGrpSpPr>
                  <p:cNvPr id="71" name="Group 70"/>
                  <p:cNvGrpSpPr/>
                  <p:nvPr/>
                </p:nvGrpSpPr>
                <p:grpSpPr>
                  <a:xfrm>
                    <a:off x="1643746" y="3470427"/>
                    <a:ext cx="1295290" cy="369332"/>
                    <a:chOff x="3265975" y="4095846"/>
                    <a:chExt cx="1295290" cy="369332"/>
                  </a:xfrm>
                </p:grpSpPr>
                <p:sp>
                  <p:nvSpPr>
                    <p:cNvPr id="72" name="Right Arrow 71"/>
                    <p:cNvSpPr/>
                    <p:nvPr/>
                  </p:nvSpPr>
                  <p:spPr>
                    <a:xfrm>
                      <a:off x="4297026" y="4167082"/>
                      <a:ext cx="264239" cy="231381"/>
                    </a:xfrm>
                    <a:prstGeom prst="rightArrow">
                      <a:avLst/>
                    </a:prstGeom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3265975" y="4095846"/>
                      <a:ext cx="10310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p:txBody>
                </p:sp>
              </p:grpSp>
            </p:grpSp>
            <p:pic>
              <p:nvPicPr>
                <p:cNvPr id="68" name="Picture 6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1842" y="2081844"/>
                  <a:ext cx="788670" cy="373778"/>
                </a:xfrm>
                <a:prstGeom prst="rect">
                  <a:avLst/>
                </a:prstGeom>
              </p:spPr>
            </p:pic>
          </p:grpSp>
        </p:grpSp>
        <p:sp>
          <p:nvSpPr>
            <p:cNvPr id="63" name="Rounded Rectangle 62"/>
            <p:cNvSpPr/>
            <p:nvPr/>
          </p:nvSpPr>
          <p:spPr>
            <a:xfrm>
              <a:off x="673343" y="1221212"/>
              <a:ext cx="1927654" cy="113682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Original parameters</a:t>
              </a:r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3343" y="2786650"/>
            <a:ext cx="10833935" cy="1721719"/>
            <a:chOff x="673343" y="2786650"/>
            <a:chExt cx="10833935" cy="1721719"/>
          </a:xfrm>
        </p:grpSpPr>
        <p:sp>
          <p:nvSpPr>
            <p:cNvPr id="40" name="Rounded Rectangle 39"/>
            <p:cNvSpPr/>
            <p:nvPr/>
          </p:nvSpPr>
          <p:spPr>
            <a:xfrm>
              <a:off x="673343" y="2904153"/>
              <a:ext cx="1927654" cy="14872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Altered parameters</a:t>
              </a:r>
              <a:br>
                <a:rPr lang="en-US" sz="2400" dirty="0" smtClean="0"/>
              </a:br>
              <a:r>
                <a:rPr lang="en-US" sz="2400" dirty="0" smtClean="0"/>
                <a:t>(Order-1)</a:t>
              </a:r>
              <a:endParaRPr lang="en-US" sz="2400" dirty="0"/>
            </a:p>
          </p:txBody>
        </p:sp>
        <p:pic>
          <p:nvPicPr>
            <p:cNvPr id="41" name="Picture 4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547" y="3461500"/>
              <a:ext cx="1540764" cy="37719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289" y="3459202"/>
              <a:ext cx="1540764" cy="37719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2" y="3462614"/>
              <a:ext cx="962406" cy="373778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8238191" y="2786650"/>
              <a:ext cx="3269087" cy="1721719"/>
              <a:chOff x="4362899" y="3244264"/>
              <a:chExt cx="3269087" cy="1721719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2899" y="3244264"/>
                <a:ext cx="3269087" cy="172171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4" name="Picture 8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6298" y="3744967"/>
                <a:ext cx="620644" cy="618952"/>
              </a:xfrm>
              <a:prstGeom prst="rect">
                <a:avLst/>
              </a:prstGeom>
            </p:spPr>
          </p:pic>
          <p:grpSp>
            <p:nvGrpSpPr>
              <p:cNvPr id="85" name="Group 84"/>
              <p:cNvGrpSpPr/>
              <p:nvPr/>
            </p:nvGrpSpPr>
            <p:grpSpPr>
              <a:xfrm>
                <a:off x="5492070" y="3361508"/>
                <a:ext cx="1290605" cy="369332"/>
                <a:chOff x="3293808" y="3981197"/>
                <a:chExt cx="1290605" cy="369332"/>
              </a:xfrm>
            </p:grpSpPr>
            <p:sp>
              <p:nvSpPr>
                <p:cNvPr id="87" name="Right Arrow 86"/>
                <p:cNvSpPr/>
                <p:nvPr/>
              </p:nvSpPr>
              <p:spPr>
                <a:xfrm>
                  <a:off x="4320174" y="4050173"/>
                  <a:ext cx="264239" cy="231381"/>
                </a:xfrm>
                <a:prstGeom prst="rightArrow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3293808" y="3981197"/>
                  <a:ext cx="10310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Forward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51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 of high-order relations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3343" y="4863499"/>
            <a:ext cx="1927654" cy="1487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br>
              <a:rPr lang="en-US" sz="2400" dirty="0" smtClean="0"/>
            </a:br>
            <a:r>
              <a:rPr lang="en-US" sz="2400" dirty="0" smtClean="0"/>
              <a:t>(Order-3)</a:t>
            </a:r>
            <a:endParaRPr lang="en-US" sz="2400" dirty="0"/>
          </a:p>
        </p:txBody>
      </p:sp>
      <p:sp>
        <p:nvSpPr>
          <p:cNvPr id="63" name="Rounded Rectangle 62"/>
          <p:cNvSpPr/>
          <p:nvPr/>
        </p:nvSpPr>
        <p:spPr>
          <a:xfrm>
            <a:off x="673343" y="1167898"/>
            <a:ext cx="1927654" cy="11368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Original parameters</a:t>
            </a:r>
            <a:endParaRPr lang="en-US" sz="2400" dirty="0"/>
          </a:p>
        </p:txBody>
      </p:sp>
      <p:sp>
        <p:nvSpPr>
          <p:cNvPr id="40" name="Rounded Rectangle 39"/>
          <p:cNvSpPr/>
          <p:nvPr/>
        </p:nvSpPr>
        <p:spPr>
          <a:xfrm>
            <a:off x="673343" y="2904153"/>
            <a:ext cx="1927654" cy="1487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br>
              <a:rPr lang="en-US" sz="2400" dirty="0" smtClean="0"/>
            </a:br>
            <a:r>
              <a:rPr lang="en-US" sz="2400" dirty="0" smtClean="0"/>
              <a:t>(Order-1)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2" y="2707093"/>
            <a:ext cx="3344779" cy="334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5" name="Group 44"/>
          <p:cNvGrpSpPr/>
          <p:nvPr/>
        </p:nvGrpSpPr>
        <p:grpSpPr>
          <a:xfrm>
            <a:off x="4423610" y="2707093"/>
            <a:ext cx="3344780" cy="3344779"/>
            <a:chOff x="4423610" y="2021291"/>
            <a:chExt cx="3344780" cy="334477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611" y="2021291"/>
              <a:ext cx="3344779" cy="3344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610" y="4389108"/>
              <a:ext cx="976961" cy="97696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8244838" y="2707092"/>
            <a:ext cx="3344780" cy="3344779"/>
            <a:chOff x="8244838" y="2021290"/>
            <a:chExt cx="3344780" cy="334477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839" y="2021290"/>
              <a:ext cx="3344779" cy="3344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838" y="4389108"/>
              <a:ext cx="976961" cy="976961"/>
            </a:xfrm>
            <a:prstGeom prst="rect">
              <a:avLst/>
            </a:prstGeom>
          </p:spPr>
        </p:pic>
      </p:grpSp>
      <p:sp>
        <p:nvSpPr>
          <p:cNvPr id="77" name="Rounded Rectangle 76"/>
          <p:cNvSpPr/>
          <p:nvPr/>
        </p:nvSpPr>
        <p:spPr>
          <a:xfrm>
            <a:off x="1310944" y="1295273"/>
            <a:ext cx="1927654" cy="11368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Original parameters</a:t>
            </a:r>
            <a:endParaRPr lang="en-US" sz="2400" dirty="0"/>
          </a:p>
        </p:txBody>
      </p:sp>
      <p:sp>
        <p:nvSpPr>
          <p:cNvPr id="78" name="Rounded Rectangle 77"/>
          <p:cNvSpPr/>
          <p:nvPr/>
        </p:nvSpPr>
        <p:spPr>
          <a:xfrm>
            <a:off x="5132173" y="992665"/>
            <a:ext cx="1927654" cy="1487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br>
              <a:rPr lang="en-US" sz="2400" dirty="0" smtClean="0"/>
            </a:br>
            <a:r>
              <a:rPr lang="en-US" sz="2400" dirty="0" smtClean="0"/>
              <a:t>(Order-1)</a:t>
            </a:r>
            <a:endParaRPr lang="en-US" sz="2400" dirty="0"/>
          </a:p>
        </p:txBody>
      </p:sp>
      <p:sp>
        <p:nvSpPr>
          <p:cNvPr id="79" name="Rounded Rectangle 78"/>
          <p:cNvSpPr/>
          <p:nvPr/>
        </p:nvSpPr>
        <p:spPr>
          <a:xfrm>
            <a:off x="8953402" y="992665"/>
            <a:ext cx="1927654" cy="1487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Altered parameters</a:t>
            </a:r>
            <a:br>
              <a:rPr lang="en-US" sz="2400" dirty="0" smtClean="0"/>
            </a:br>
            <a:r>
              <a:rPr lang="en-US" sz="2400" dirty="0" smtClean="0"/>
              <a:t>(Order-3)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841280" y="6074225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426 min (reference)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005190" y="6074224"/>
            <a:ext cx="218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119 min (3.6X)</a:t>
            </a:r>
            <a:endParaRPr lang="en-US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8826416" y="6074224"/>
            <a:ext cx="2181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115 min (3.7X)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99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05248 0.018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36537 -0.2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-139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67956 -0.5643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1" y="-282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63" grpId="0" animBg="1"/>
      <p:bldP spid="63" grpId="1" animBg="1"/>
      <p:bldP spid="40" grpId="0" animBg="1"/>
      <p:bldP spid="40" grpId="1" animBg="1"/>
      <p:bldP spid="77" grpId="0" animBg="1"/>
      <p:bldP spid="78" grpId="0" animBg="1"/>
      <p:bldP spid="79" grpId="0" animBg="1"/>
      <p:bldP spid="80" grpId="0"/>
      <p:bldP spid="81" grpId="0"/>
      <p:bldP spid="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renderings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39659" y="5694908"/>
            <a:ext cx="1606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Reference</a:t>
            </a:r>
            <a:br>
              <a:rPr lang="en-US" sz="2400" dirty="0" smtClean="0"/>
            </a:br>
            <a:r>
              <a:rPr lang="en-US" sz="2400" dirty="0" smtClean="0"/>
              <a:t>473 min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42750" y="5694907"/>
            <a:ext cx="220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Ours</a:t>
            </a:r>
            <a:br>
              <a:rPr lang="en-US" sz="2400" dirty="0" smtClean="0"/>
            </a:br>
            <a:r>
              <a:rPr lang="en-US" sz="2400" dirty="0" smtClean="0"/>
              <a:t>178 min (2.7X)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1" y="2010838"/>
            <a:ext cx="2456046" cy="3684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2" y="2010840"/>
            <a:ext cx="2456046" cy="3684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2" y="4631918"/>
            <a:ext cx="708659" cy="10629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19003" y="2010839"/>
            <a:ext cx="5158096" cy="4515064"/>
            <a:chOff x="6219003" y="1540041"/>
            <a:chExt cx="5158096" cy="45150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1054" y="1540043"/>
              <a:ext cx="2456045" cy="36840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003" y="1540041"/>
              <a:ext cx="2456045" cy="36840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643760" y="5224108"/>
              <a:ext cx="16065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Reference</a:t>
              </a:r>
              <a:br>
                <a:rPr lang="en-US" sz="2400" dirty="0" smtClean="0"/>
              </a:br>
              <a:r>
                <a:rPr lang="en-US" sz="2400" dirty="0" smtClean="0"/>
                <a:t>23 min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4276" y="5224108"/>
              <a:ext cx="11095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Ours</a:t>
              </a:r>
              <a:br>
                <a:rPr lang="en-US" sz="2400" dirty="0" smtClean="0"/>
              </a:br>
              <a:r>
                <a:rPr lang="en-US" sz="2400" dirty="0" smtClean="0"/>
                <a:t>20 min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19002" y="1079800"/>
            <a:ext cx="5158097" cy="840532"/>
            <a:chOff x="6219002" y="962570"/>
            <a:chExt cx="5158097" cy="840532"/>
          </a:xfrm>
        </p:grpSpPr>
        <p:sp>
          <p:nvSpPr>
            <p:cNvPr id="10" name="Right Brace 9"/>
            <p:cNvSpPr/>
            <p:nvPr/>
          </p:nvSpPr>
          <p:spPr>
            <a:xfrm rot="16200000">
              <a:off x="8640077" y="-933921"/>
              <a:ext cx="315948" cy="5158097"/>
            </a:xfrm>
            <a:prstGeom prst="rightBrace">
              <a:avLst>
                <a:gd name="adj1" fmla="val 13567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69138" y="962570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Equal-time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4901" y="1079801"/>
            <a:ext cx="5158097" cy="840531"/>
            <a:chOff x="6219002" y="962571"/>
            <a:chExt cx="5158097" cy="840531"/>
          </a:xfrm>
        </p:grpSpPr>
        <p:sp>
          <p:nvSpPr>
            <p:cNvPr id="17" name="Right Brace 16"/>
            <p:cNvSpPr/>
            <p:nvPr/>
          </p:nvSpPr>
          <p:spPr>
            <a:xfrm rot="16200000">
              <a:off x="8640077" y="-933921"/>
              <a:ext cx="315948" cy="5158097"/>
            </a:xfrm>
            <a:prstGeom prst="rightBrace">
              <a:avLst>
                <a:gd name="adj1" fmla="val 13567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63152" y="962571"/>
              <a:ext cx="2069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Equal-sample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117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990395" y="1627933"/>
            <a:ext cx="4513059" cy="2705605"/>
            <a:chOff x="990395" y="1627933"/>
            <a:chExt cx="4513059" cy="2705605"/>
          </a:xfrm>
        </p:grpSpPr>
        <p:grpSp>
          <p:nvGrpSpPr>
            <p:cNvPr id="4" name="Group 3"/>
            <p:cNvGrpSpPr/>
            <p:nvPr/>
          </p:nvGrpSpPr>
          <p:grpSpPr>
            <a:xfrm>
              <a:off x="990395" y="1627933"/>
              <a:ext cx="4513059" cy="2705605"/>
              <a:chOff x="3839471" y="3772197"/>
              <a:chExt cx="4513059" cy="2705605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839471" y="4239891"/>
                <a:ext cx="4513059" cy="223791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57195" y="3772197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Order-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similarity relation</a:t>
                </a:r>
                <a:endParaRPr lang="en-US" sz="2400" dirty="0"/>
              </a:p>
            </p:txBody>
          </p:sp>
        </p:grpSp>
        <p:grpSp>
          <p:nvGrpSpPr>
            <p:cNvPr id="19" name="Group 18"/>
            <p:cNvGrpSpPr/>
            <p:nvPr>
              <p:custDataLst>
                <p:tags r:id="rId6"/>
              </p:custDataLst>
            </p:nvPr>
          </p:nvGrpSpPr>
          <p:grpSpPr>
            <a:xfrm>
              <a:off x="1203812" y="2233589"/>
              <a:ext cx="4086225" cy="1898269"/>
              <a:chOff x="1203812" y="2233589"/>
              <a:chExt cx="4086225" cy="1898269"/>
            </a:xfrm>
          </p:grpSpPr>
          <p:pic>
            <p:nvPicPr>
              <p:cNvPr id="18" name="Picture 1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2559" y="2233589"/>
                <a:ext cx="1266444" cy="37719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8109" y="2906636"/>
                <a:ext cx="3897630" cy="38290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812" y="3748953"/>
                <a:ext cx="4086225" cy="38290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076245" y="3289541"/>
                <a:ext cx="615553" cy="45140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774171" y="4716443"/>
            <a:ext cx="52196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Introducing </a:t>
            </a:r>
            <a:r>
              <a:rPr lang="en-US" sz="2800" b="1" dirty="0" smtClean="0">
                <a:solidFill>
                  <a:schemeClr val="accent2"/>
                </a:solidFill>
              </a:rPr>
              <a:t>high-order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similarity relations</a:t>
            </a:r>
            <a:r>
              <a:rPr lang="en-US" sz="2800" dirty="0" smtClean="0"/>
              <a:t> to graphics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164454" y="4723931"/>
            <a:ext cx="5420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Proposing a </a:t>
            </a:r>
            <a:r>
              <a:rPr lang="en-US" sz="2800" b="1" dirty="0" smtClean="0">
                <a:solidFill>
                  <a:schemeClr val="accent2"/>
                </a:solidFill>
              </a:rPr>
              <a:t>practical algorithm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dirty="0" smtClean="0"/>
              <a:t>to solve for altered parameters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04700" y="1812769"/>
            <a:ext cx="5139582" cy="2803626"/>
            <a:chOff x="6304700" y="1812769"/>
            <a:chExt cx="5139582" cy="2803626"/>
          </a:xfrm>
        </p:grpSpPr>
        <p:grpSp>
          <p:nvGrpSpPr>
            <p:cNvPr id="42" name="Group 41"/>
            <p:cNvGrpSpPr/>
            <p:nvPr/>
          </p:nvGrpSpPr>
          <p:grpSpPr>
            <a:xfrm>
              <a:off x="9066999" y="1812769"/>
              <a:ext cx="2377283" cy="2377283"/>
              <a:chOff x="8739628" y="2116303"/>
              <a:chExt cx="2377283" cy="237728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39628" y="2116303"/>
                <a:ext cx="2377283" cy="237728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9465204" y="2520116"/>
                <a:ext cx="93647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b="1" dirty="0" smtClean="0">
                    <a:solidFill>
                      <a:schemeClr val="accent2"/>
                    </a:solidFill>
                  </a:rPr>
                  <a:t>?</a:t>
                </a:r>
                <a:endParaRPr lang="en-US" sz="9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774872" y="4093175"/>
              <a:ext cx="14253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Original</a:t>
              </a:r>
              <a:endParaRPr lang="en-US" sz="28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593439" y="4093175"/>
              <a:ext cx="13244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Altered</a:t>
              </a:r>
              <a:endParaRPr lang="en-US" sz="2800" dirty="0"/>
            </a:p>
          </p:txBody>
        </p:sp>
        <p:grpSp>
          <p:nvGrpSpPr>
            <p:cNvPr id="6" name="Group 5"/>
            <p:cNvGrpSpPr/>
            <p:nvPr>
              <p:custDataLst>
                <p:tags r:id="rId1"/>
              </p:custDataLst>
            </p:nvPr>
          </p:nvGrpSpPr>
          <p:grpSpPr>
            <a:xfrm>
              <a:off x="6304700" y="1812770"/>
              <a:ext cx="2377283" cy="2377283"/>
              <a:chOff x="6304700" y="1812770"/>
              <a:chExt cx="2377283" cy="2377283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4700" y="1812770"/>
                <a:ext cx="2377283" cy="237728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50" name="Picture 49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8566" y="2966860"/>
                <a:ext cx="284797" cy="195643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7406" y="3410223"/>
                <a:ext cx="567118" cy="33185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8190" y="2523497"/>
                <a:ext cx="309067" cy="192176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8540013" y="2815436"/>
              <a:ext cx="827772" cy="594787"/>
              <a:chOff x="3184621" y="3118970"/>
              <a:chExt cx="827772" cy="594787"/>
            </a:xfrm>
          </p:grpSpPr>
          <p:sp>
            <p:nvSpPr>
              <p:cNvPr id="47" name="Right Arrow 46"/>
              <p:cNvSpPr/>
              <p:nvPr/>
            </p:nvSpPr>
            <p:spPr>
              <a:xfrm>
                <a:off x="3184621" y="3118970"/>
                <a:ext cx="827772" cy="594787"/>
              </a:xfrm>
              <a:prstGeom prst="rightArrow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6033" y="3329373"/>
                <a:ext cx="214313" cy="171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03731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First-order methods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75349" y="876063"/>
            <a:ext cx="2681647" cy="2681647"/>
            <a:chOff x="3721429" y="4034885"/>
            <a:chExt cx="2017495" cy="201749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75349" y="3857446"/>
            <a:ext cx="2681647" cy="2681647"/>
            <a:chOff x="3721429" y="4034885"/>
            <a:chExt cx="2017495" cy="201749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270716" y="1042741"/>
            <a:ext cx="2681647" cy="2681647"/>
            <a:chOff x="3721429" y="4034885"/>
            <a:chExt cx="2017495" cy="201749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 1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239637" y="1042741"/>
            <a:ext cx="2681647" cy="2681647"/>
            <a:chOff x="3721429" y="4034885"/>
            <a:chExt cx="2017495" cy="201749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29" y="4034885"/>
              <a:ext cx="2017495" cy="201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4269969" y="4769211"/>
              <a:ext cx="920415" cy="486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Scattering</a:t>
              </a:r>
              <a:br>
                <a:rPr lang="en-US" dirty="0" smtClean="0"/>
              </a:br>
              <a:r>
                <a:rPr lang="en-US" dirty="0" err="1" smtClean="0"/>
                <a:t>param</a:t>
              </a:r>
              <a:r>
                <a:rPr lang="en-US" dirty="0" smtClean="0"/>
                <a:t>. 2</a:t>
              </a:r>
              <a:endParaRPr lang="en-US" dirty="0"/>
            </a:p>
          </p:txBody>
        </p:sp>
      </p:grpSp>
      <p:sp>
        <p:nvSpPr>
          <p:cNvPr id="61" name="Right Arrow 60"/>
          <p:cNvSpPr/>
          <p:nvPr/>
        </p:nvSpPr>
        <p:spPr>
          <a:xfrm>
            <a:off x="4870507" y="2051892"/>
            <a:ext cx="2590800" cy="67350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870507" y="1745887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First-order approx.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736044" y="814677"/>
            <a:ext cx="368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Approx. </a:t>
            </a:r>
            <a:r>
              <a:rPr lang="en-US" sz="2000" b="1" dirty="0">
                <a:solidFill>
                  <a:schemeClr val="accent2"/>
                </a:solidFill>
              </a:rPr>
              <a:t>identical</a:t>
            </a:r>
            <a:r>
              <a:rPr lang="en-US" sz="2000" dirty="0"/>
              <a:t> appearance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26938" y="3562239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Cheaper</a:t>
            </a:r>
            <a:r>
              <a:rPr lang="en-US" sz="2000" dirty="0" smtClean="0"/>
              <a:t> to render</a:t>
            </a:r>
            <a:endParaRPr lang="en-US" sz="20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9909841" y="1284137"/>
            <a:ext cx="1481119" cy="1128944"/>
            <a:chOff x="9598725" y="1420159"/>
            <a:chExt cx="1481119" cy="1128944"/>
          </a:xfrm>
        </p:grpSpPr>
        <p:sp>
          <p:nvSpPr>
            <p:cNvPr id="66" name="TextBox 65"/>
            <p:cNvSpPr txBox="1"/>
            <p:nvPr/>
          </p:nvSpPr>
          <p:spPr>
            <a:xfrm>
              <a:off x="9782694" y="1841217"/>
              <a:ext cx="12971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6"/>
                  </a:solidFill>
                </a:rPr>
                <a:t>Limited</a:t>
              </a:r>
              <a:br>
                <a:rPr lang="en-US" sz="2000" b="1" dirty="0" smtClean="0">
                  <a:solidFill>
                    <a:srgbClr val="FF0066"/>
                  </a:solidFill>
                </a:rPr>
              </a:br>
              <a:r>
                <a:rPr lang="en-US" sz="2000" b="1" dirty="0" smtClean="0">
                  <a:solidFill>
                    <a:srgbClr val="FF0066"/>
                  </a:solidFill>
                </a:rPr>
                <a:t>accuracy</a:t>
              </a:r>
              <a:endParaRPr lang="en-US" sz="2000" b="1" dirty="0">
                <a:solidFill>
                  <a:srgbClr val="FF0066"/>
                </a:solidFill>
              </a:endParaRPr>
            </a:p>
          </p:txBody>
        </p:sp>
        <p:sp>
          <p:nvSpPr>
            <p:cNvPr id="67" name="Up Arrow 66"/>
            <p:cNvSpPr/>
            <p:nvPr/>
          </p:nvSpPr>
          <p:spPr>
            <a:xfrm rot="19777990">
              <a:off x="9598725" y="1420159"/>
              <a:ext cx="484632" cy="426263"/>
            </a:xfrm>
            <a:prstGeom prst="up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50724" y="4199002"/>
            <a:ext cx="9925580" cy="2406363"/>
            <a:chOff x="1150724" y="4170426"/>
            <a:chExt cx="9925580" cy="2406363"/>
          </a:xfrm>
        </p:grpSpPr>
        <p:grpSp>
          <p:nvGrpSpPr>
            <p:cNvPr id="23" name="Group 22"/>
            <p:cNvGrpSpPr/>
            <p:nvPr/>
          </p:nvGrpSpPr>
          <p:grpSpPr>
            <a:xfrm>
              <a:off x="3801299" y="4170426"/>
              <a:ext cx="2141013" cy="2405525"/>
              <a:chOff x="6074183" y="3921675"/>
              <a:chExt cx="2141013" cy="240552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4183" y="3921675"/>
                <a:ext cx="2141013" cy="206697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6144235" y="5988646"/>
                <a:ext cx="19880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Frisvad</a:t>
                </a:r>
                <a:r>
                  <a:rPr lang="en-US" sz="1600" dirty="0" smtClean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al. 2007]</a:t>
                </a:r>
                <a:endPara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16849" y="4171734"/>
              <a:ext cx="2059455" cy="2398009"/>
              <a:chOff x="6178631" y="3097389"/>
              <a:chExt cx="2059455" cy="2398009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631" y="3097389"/>
                <a:ext cx="2059455" cy="205945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250018" y="5156844"/>
                <a:ext cx="19166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[</a:t>
                </a:r>
                <a:r>
                  <a:rPr lang="en-US" sz="1600" dirty="0" err="1" smtClean="0"/>
                  <a:t>Arbree</a:t>
                </a:r>
                <a:r>
                  <a:rPr lang="en-US" sz="1600" dirty="0" smtClean="0"/>
                  <a:t> et al. 2011]</a:t>
                </a:r>
                <a:endParaRPr lang="en-US" sz="16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541333" y="4171734"/>
              <a:ext cx="1959143" cy="2398009"/>
              <a:chOff x="8333342" y="2397224"/>
              <a:chExt cx="1959143" cy="239800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3342" y="2397224"/>
                <a:ext cx="1880047" cy="205945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448326" y="4456679"/>
                <a:ext cx="1844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dirty="0" smtClean="0"/>
                  <a:t>[Wang et al. 2009]</a:t>
                </a:r>
                <a:endParaRPr lang="en-US" sz="16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50724" y="4170426"/>
              <a:ext cx="2057819" cy="2406363"/>
              <a:chOff x="9574684" y="4118966"/>
              <a:chExt cx="2057819" cy="2406363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4684" y="4118966"/>
                <a:ext cx="2057819" cy="206780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9615181" y="6186775"/>
                <a:ext cx="1976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/>
                  <a:t>[Jensen et al. 2001]</a:t>
                </a: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4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983 0.024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9" y="1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50612 -0.4099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-20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    automatically and adaptively</a:t>
            </a:r>
          </a:p>
          <a:p>
            <a:endParaRPr lang="en-US" dirty="0"/>
          </a:p>
          <a:p>
            <a:r>
              <a:rPr lang="en-US" dirty="0" smtClean="0"/>
              <a:t>Alternative versions of similarity theory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06" y="1262225"/>
            <a:ext cx="238880" cy="1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2891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61983" y="1289278"/>
            <a:ext cx="50257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High-Order </a:t>
            </a:r>
            <a:r>
              <a:rPr lang="en-US" sz="2600" b="1" dirty="0" smtClean="0">
                <a:solidFill>
                  <a:schemeClr val="accent2"/>
                </a:solidFill>
              </a:rPr>
              <a:t>Similarity Relations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in Radiative Transfer</a:t>
            </a:r>
            <a:endParaRPr lang="en-US" sz="2600" dirty="0"/>
          </a:p>
        </p:txBody>
      </p:sp>
      <p:sp>
        <p:nvSpPr>
          <p:cNvPr id="15" name="Subtitle 3"/>
          <p:cNvSpPr txBox="1">
            <a:spLocks/>
          </p:cNvSpPr>
          <p:nvPr/>
        </p:nvSpPr>
        <p:spPr>
          <a:xfrm>
            <a:off x="978962" y="2350382"/>
            <a:ext cx="6789828" cy="90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Shuang Zhao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, Ravi Ramamoorthi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, </a:t>
            </a:r>
            <a:r>
              <a:rPr lang="en-US" sz="2200" dirty="0" err="1" smtClean="0"/>
              <a:t>Kavita</a:t>
            </a:r>
            <a:r>
              <a:rPr lang="en-US" sz="2200" dirty="0" smtClean="0"/>
              <a:t> Bala</a:t>
            </a:r>
            <a:r>
              <a:rPr lang="en-US" sz="2200" baseline="30000" dirty="0" smtClean="0"/>
              <a:t>1</a:t>
            </a:r>
          </a:p>
          <a:p>
            <a:pPr>
              <a:spcBef>
                <a:spcPts val="1500"/>
              </a:spcBef>
            </a:pPr>
            <a:r>
              <a:rPr lang="en-US" sz="2000" baseline="30000" dirty="0" smtClean="0"/>
              <a:t>1</a:t>
            </a:r>
            <a:r>
              <a:rPr lang="en-US" sz="2000" dirty="0" smtClean="0"/>
              <a:t>Cornell University, 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University of California, San Diego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384380" y="3671536"/>
            <a:ext cx="6236233" cy="11463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Project website: </a:t>
            </a:r>
            <a:r>
              <a:rPr lang="en-US" sz="2000" dirty="0" smtClean="0"/>
              <a:t>(MATLAB </a:t>
            </a:r>
            <a:r>
              <a:rPr lang="en-US" sz="2000" smtClean="0"/>
              <a:t>code available!)</a:t>
            </a:r>
            <a:endParaRPr lang="en-US" sz="2000" dirty="0" smtClean="0"/>
          </a:p>
          <a:p>
            <a:pPr algn="ctr">
              <a:spcBef>
                <a:spcPts val="600"/>
              </a:spcBef>
            </a:pPr>
            <a:r>
              <a:rPr lang="en-US" sz="2400" u="sng" dirty="0" smtClean="0"/>
              <a:t>www.cs.cornell.edu/projects/translucency</a:t>
            </a: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050274" y="5231135"/>
            <a:ext cx="6647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Funding:</a:t>
            </a:r>
          </a:p>
          <a:p>
            <a:pPr marL="0" lvl="1"/>
            <a:r>
              <a:rPr lang="fr-FR" sz="2000" dirty="0"/>
              <a:t>NSF IIS </a:t>
            </a:r>
            <a:r>
              <a:rPr lang="fr-FR" sz="2000" dirty="0" err="1" smtClean="0"/>
              <a:t>grants</a:t>
            </a:r>
            <a:r>
              <a:rPr lang="fr-FR" sz="2000" dirty="0" smtClean="0"/>
              <a:t> 1011832</a:t>
            </a:r>
            <a:r>
              <a:rPr lang="fr-FR" sz="2000" dirty="0"/>
              <a:t>, 1011919, </a:t>
            </a:r>
            <a:r>
              <a:rPr lang="en-US" sz="2000" dirty="0"/>
              <a:t>1161645</a:t>
            </a:r>
          </a:p>
          <a:p>
            <a:r>
              <a:rPr lang="en-US" sz="2000" dirty="0">
                <a:ea typeface="ＭＳ Ｐゴシック" pitchFamily="-112" charset="-128"/>
              </a:rPr>
              <a:t>Intel Science and Technology Center – Visual Computing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9057787" y="1177386"/>
            <a:ext cx="2203791" cy="1772907"/>
            <a:chOff x="1092333" y="2021292"/>
            <a:chExt cx="2203791" cy="17729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333" y="2021292"/>
              <a:ext cx="1772907" cy="177290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 rot="5400000">
              <a:off x="2336727" y="2692302"/>
              <a:ext cx="14879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/>
                <a:t>Reference</a:t>
              </a:r>
              <a:endParaRPr lang="en-US" sz="2200" dirty="0"/>
            </a:p>
          </p:txBody>
        </p:sp>
      </p:grpSp>
      <p:sp>
        <p:nvSpPr>
          <p:cNvPr id="9" name="TextBox 8"/>
          <p:cNvSpPr txBox="1"/>
          <p:nvPr/>
        </p:nvSpPr>
        <p:spPr>
          <a:xfrm rot="5400000">
            <a:off x="10223635" y="4519394"/>
            <a:ext cx="1645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Ours (3.7X)</a:t>
            </a:r>
            <a:endParaRPr lang="en-US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057784" y="3848385"/>
            <a:ext cx="1772907" cy="1772906"/>
            <a:chOff x="4731617" y="2233046"/>
            <a:chExt cx="3344780" cy="33447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618" y="2233046"/>
              <a:ext cx="3344779" cy="3344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617" y="4600864"/>
              <a:ext cx="976961" cy="976961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73525" y="2372690"/>
            <a:ext cx="341421" cy="1696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43617" y="5328478"/>
            <a:ext cx="601235" cy="14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633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1953" y="2921169"/>
            <a:ext cx="4588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Extra Slides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916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Order-1 similarity relation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678928" y="1739737"/>
            <a:ext cx="4513059" cy="1835147"/>
            <a:chOff x="6678928" y="1739737"/>
            <a:chExt cx="4513059" cy="1835147"/>
          </a:xfrm>
        </p:grpSpPr>
        <p:grpSp>
          <p:nvGrpSpPr>
            <p:cNvPr id="38" name="Group 37"/>
            <p:cNvGrpSpPr/>
            <p:nvPr/>
          </p:nvGrpSpPr>
          <p:grpSpPr>
            <a:xfrm>
              <a:off x="6678928" y="1739737"/>
              <a:ext cx="4513059" cy="1835147"/>
              <a:chOff x="3839471" y="3772197"/>
              <a:chExt cx="4513059" cy="1835147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3839471" y="4239891"/>
                <a:ext cx="4513059" cy="1367453"/>
              </a:xfrm>
              <a:prstGeom prst="round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257195" y="3772197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Order-1 similarity relation</a:t>
                </a:r>
                <a:endParaRPr lang="en-US" sz="2400" dirty="0"/>
              </a:p>
            </p:txBody>
          </p:sp>
        </p:grpSp>
        <p:grpSp>
          <p:nvGrpSpPr>
            <p:cNvPr id="18" name="Group 17"/>
            <p:cNvGrpSpPr/>
            <p:nvPr>
              <p:custDataLst>
                <p:tags r:id="rId7"/>
              </p:custDataLst>
            </p:nvPr>
          </p:nvGrpSpPr>
          <p:grpSpPr>
            <a:xfrm>
              <a:off x="6986642" y="2345393"/>
              <a:ext cx="3897630" cy="1055952"/>
              <a:chOff x="6986642" y="2345393"/>
              <a:chExt cx="3897630" cy="1055952"/>
            </a:xfrm>
          </p:grpSpPr>
          <p:pic>
            <p:nvPicPr>
              <p:cNvPr id="17" name="Picture 1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1092" y="2345393"/>
                <a:ext cx="1266444" cy="37719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6642" y="3018440"/>
                <a:ext cx="3897630" cy="382905"/>
              </a:xfrm>
              <a:prstGeom prst="rect">
                <a:avLst/>
              </a:prstGeom>
            </p:spPr>
          </p:pic>
        </p:grpSp>
      </p:grpSp>
      <p:sp>
        <p:nvSpPr>
          <p:cNvPr id="14" name="Right Arrow 13"/>
          <p:cNvSpPr/>
          <p:nvPr/>
        </p:nvSpPr>
        <p:spPr>
          <a:xfrm>
            <a:off x="5807672" y="2648841"/>
            <a:ext cx="576657" cy="484632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5054635"/>
            <a:ext cx="5989320" cy="774383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182314" y="5193677"/>
            <a:ext cx="3070904" cy="1395262"/>
            <a:chOff x="2227353" y="4471784"/>
            <a:chExt cx="3070904" cy="1395262"/>
          </a:xfrm>
        </p:grpSpPr>
        <p:sp>
          <p:nvSpPr>
            <p:cNvPr id="48" name="Rounded Rectangle 47"/>
            <p:cNvSpPr/>
            <p:nvPr/>
          </p:nvSpPr>
          <p:spPr>
            <a:xfrm>
              <a:off x="3521501" y="4471784"/>
              <a:ext cx="482608" cy="566518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27353" y="5036049"/>
              <a:ext cx="3070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/>
                  </a:solidFill>
                </a:rPr>
                <a:t>Reduced</a:t>
              </a:r>
              <a:br>
                <a:rPr lang="en-US" sz="2400" dirty="0" smtClean="0">
                  <a:solidFill>
                    <a:schemeClr val="accent6"/>
                  </a:solidFill>
                </a:rPr>
              </a:br>
              <a:r>
                <a:rPr lang="en-US" sz="2400" dirty="0" smtClean="0">
                  <a:solidFill>
                    <a:schemeClr val="accent6"/>
                  </a:solidFill>
                </a:rPr>
                <a:t>scattering coefficient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78088" y="4284716"/>
            <a:ext cx="703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Special case (used by </a:t>
            </a:r>
            <a:r>
              <a:rPr lang="en-US" sz="2800" dirty="0" smtClean="0">
                <a:solidFill>
                  <a:schemeClr val="accent2"/>
                </a:solidFill>
              </a:rPr>
              <a:t>diffusion methods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80764" y="1306953"/>
            <a:ext cx="4513059" cy="2705605"/>
            <a:chOff x="980764" y="1306953"/>
            <a:chExt cx="4513059" cy="2705605"/>
          </a:xfrm>
        </p:grpSpPr>
        <p:grpSp>
          <p:nvGrpSpPr>
            <p:cNvPr id="55" name="Group 54"/>
            <p:cNvGrpSpPr/>
            <p:nvPr/>
          </p:nvGrpSpPr>
          <p:grpSpPr>
            <a:xfrm>
              <a:off x="980764" y="1306953"/>
              <a:ext cx="4513059" cy="2705605"/>
              <a:chOff x="3839471" y="3772197"/>
              <a:chExt cx="4513059" cy="2705605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3839471" y="4239891"/>
                <a:ext cx="4513059" cy="2237911"/>
              </a:xfrm>
              <a:prstGeom prst="round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257195" y="3772197"/>
                <a:ext cx="36776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Order-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similarity relation</a:t>
                </a:r>
                <a:endParaRPr lang="en-US" sz="2400" dirty="0"/>
              </a:p>
            </p:txBody>
          </p:sp>
        </p:grpSp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1194181" y="1912609"/>
              <a:ext cx="4086225" cy="1898269"/>
              <a:chOff x="1194181" y="1912609"/>
              <a:chExt cx="4086225" cy="1898269"/>
            </a:xfrm>
          </p:grpSpPr>
          <p:pic>
            <p:nvPicPr>
              <p:cNvPr id="6" name="Picture 5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2928" y="1912609"/>
                <a:ext cx="1266444" cy="37719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8478" y="2585656"/>
                <a:ext cx="3897630" cy="38290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181" y="3427973"/>
                <a:ext cx="4086225" cy="382905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066614" y="2968561"/>
                <a:ext cx="615553" cy="45140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95" y="6053079"/>
            <a:ext cx="1320165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Prior work: solving for altered parameters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48019" y="1448481"/>
            <a:ext cx="3695962" cy="1612150"/>
            <a:chOff x="1606378" y="2363629"/>
            <a:chExt cx="3695962" cy="1612150"/>
          </a:xfrm>
        </p:grpSpPr>
        <p:sp>
          <p:nvSpPr>
            <p:cNvPr id="3" name="TextBox 2"/>
            <p:cNvSpPr txBox="1"/>
            <p:nvPr/>
          </p:nvSpPr>
          <p:spPr>
            <a:xfrm>
              <a:off x="1606378" y="2363629"/>
              <a:ext cx="2918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[Wyman et al. 1989]</a:t>
              </a:r>
              <a:endParaRPr lang="en-US" sz="24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06378" y="2971680"/>
              <a:ext cx="3695962" cy="1004099"/>
              <a:chOff x="1606378" y="3589518"/>
              <a:chExt cx="3695962" cy="100409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660099" y="4131952"/>
                <a:ext cx="3642241" cy="461665"/>
                <a:chOff x="1955744" y="3390543"/>
                <a:chExt cx="3642241" cy="46166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5744" y="3564227"/>
                  <a:ext cx="214885" cy="171450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257128" y="3390543"/>
                  <a:ext cx="22541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fixed such that</a:t>
                  </a:r>
                  <a:endParaRPr lang="en-US" sz="2400" dirty="0"/>
                </a:p>
              </p:txBody>
            </p:sp>
            <p:pic>
              <p:nvPicPr>
                <p:cNvPr id="8" name="Picture 7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61843" y="3433923"/>
                  <a:ext cx="1136142" cy="374904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1606378" y="3589518"/>
                <a:ext cx="2884965" cy="461665"/>
                <a:chOff x="1902023" y="3935507"/>
                <a:chExt cx="2884965" cy="46166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2023" y="4037183"/>
                  <a:ext cx="322326" cy="258318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257128" y="3935507"/>
                  <a:ext cx="25298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given by the user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2569233" y="3839047"/>
            <a:ext cx="7053534" cy="1985544"/>
            <a:chOff x="2569233" y="3839047"/>
            <a:chExt cx="7053534" cy="1985544"/>
          </a:xfrm>
        </p:grpSpPr>
        <p:sp>
          <p:nvSpPr>
            <p:cNvPr id="16" name="TextBox 15"/>
            <p:cNvSpPr txBox="1"/>
            <p:nvPr/>
          </p:nvSpPr>
          <p:spPr>
            <a:xfrm>
              <a:off x="2569233" y="3839047"/>
              <a:ext cx="6793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Discrete scattering angle </a:t>
              </a:r>
              <a:r>
                <a:rPr lang="en-US" sz="2000" dirty="0" smtClean="0"/>
                <a:t>[</a:t>
              </a:r>
              <a:r>
                <a:rPr lang="en-US" sz="2000" dirty="0" err="1" smtClean="0"/>
                <a:t>Prinja</a:t>
              </a:r>
              <a:r>
                <a:rPr lang="en-US" sz="2000" dirty="0" smtClean="0"/>
                <a:t> </a:t>
              </a:r>
              <a:r>
                <a:rPr lang="en-US" sz="2000" dirty="0"/>
                <a:t>&amp; </a:t>
              </a:r>
              <a:r>
                <a:rPr lang="en-US" sz="2000" dirty="0" err="1"/>
                <a:t>Franke</a:t>
              </a:r>
              <a:r>
                <a:rPr lang="en-US" sz="2000" dirty="0"/>
                <a:t> 2005</a:t>
              </a:r>
              <a:r>
                <a:rPr lang="en-US" sz="2000" dirty="0" smtClean="0"/>
                <a:t>]</a:t>
              </a:r>
              <a:endParaRPr lang="en-US" sz="28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69233" y="4447098"/>
              <a:ext cx="7053534" cy="461665"/>
              <a:chOff x="2259052" y="1276076"/>
              <a:chExt cx="7053534" cy="461665"/>
            </a:xfrm>
          </p:grpSpPr>
          <p:pic>
            <p:nvPicPr>
              <p:cNvPr id="20" name="Picture 19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729" y="1327152"/>
                <a:ext cx="696087" cy="35737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259052" y="1276076"/>
                <a:ext cx="70535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Represent            as the sum of    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delta functions</a:t>
                </a:r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2366" y="1380492"/>
                <a:ext cx="162687" cy="250698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2569233" y="4993594"/>
              <a:ext cx="69108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“Spiky” </a:t>
              </a:r>
              <a:r>
                <a:rPr lang="en-US" sz="2400" dirty="0" smtClean="0"/>
                <a:t>phase functions do not perform as well as</a:t>
              </a:r>
              <a:br>
                <a:rPr lang="en-US" sz="2400" dirty="0" smtClean="0"/>
              </a:br>
              <a:r>
                <a:rPr lang="en-US" sz="2400" dirty="0" smtClean="0">
                  <a:solidFill>
                    <a:schemeClr val="accent2"/>
                  </a:solidFill>
                </a:rPr>
                <a:t>“uniform” </a:t>
              </a:r>
              <a:r>
                <a:rPr lang="en-US" sz="2400" dirty="0" smtClean="0"/>
                <a:t>ones for rendering applications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1384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altered phase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9" y="1327152"/>
            <a:ext cx="696087" cy="357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9052" y="1276076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Represent            as a </a:t>
            </a:r>
            <a:r>
              <a:rPr lang="en-US" sz="2400" dirty="0" smtClean="0">
                <a:solidFill>
                  <a:schemeClr val="accent2"/>
                </a:solidFill>
              </a:rPr>
              <a:t>tabulated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function</a:t>
            </a:r>
            <a:r>
              <a:rPr lang="en-US" sz="2400" dirty="0" smtClean="0"/>
              <a:t> with     pieces</a:t>
            </a:r>
            <a:endParaRPr lang="en-US" sz="2400" dirty="0"/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80492"/>
            <a:ext cx="162687" cy="2506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28398" y="1912912"/>
            <a:ext cx="6952081" cy="1561757"/>
            <a:chOff x="2619960" y="2780802"/>
            <a:chExt cx="6952081" cy="1561757"/>
          </a:xfrm>
        </p:grpSpPr>
        <p:grpSp>
          <p:nvGrpSpPr>
            <p:cNvPr id="7" name="Group 6"/>
            <p:cNvGrpSpPr/>
            <p:nvPr/>
          </p:nvGrpSpPr>
          <p:grpSpPr>
            <a:xfrm>
              <a:off x="2619960" y="2780802"/>
              <a:ext cx="6952081" cy="1561757"/>
              <a:chOff x="2619960" y="2780802"/>
              <a:chExt cx="6952081" cy="156175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619960" y="2780802"/>
                <a:ext cx="6952081" cy="1030901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12925" y="3819339"/>
                <a:ext cx="396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smtClean="0"/>
                  <a:t>Quadratic programming</a:t>
                </a:r>
                <a:endParaRPr lang="en-US" sz="2800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826332" y="2938192"/>
              <a:ext cx="6443086" cy="701060"/>
              <a:chOff x="3139823" y="2938192"/>
              <a:chExt cx="6443086" cy="70106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139823" y="3027112"/>
                <a:ext cx="10839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Solve</a:t>
                </a:r>
                <a:endParaRPr lang="en-US" sz="2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54192" y="3021183"/>
                <a:ext cx="17235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subject to</a:t>
                </a:r>
                <a:endParaRPr lang="en-US" sz="2800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6907" y="3137264"/>
                <a:ext cx="1584198" cy="48006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742" y="2938192"/>
                <a:ext cx="1336167" cy="26936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742" y="3351216"/>
                <a:ext cx="805434" cy="288036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2857111" y="4916889"/>
            <a:ext cx="6494658" cy="1675084"/>
            <a:chOff x="4784966" y="4657007"/>
            <a:chExt cx="6494658" cy="1675084"/>
          </a:xfrm>
        </p:grpSpPr>
        <p:sp>
          <p:nvSpPr>
            <p:cNvPr id="35" name="Rectangle 34"/>
            <p:cNvSpPr/>
            <p:nvPr/>
          </p:nvSpPr>
          <p:spPr>
            <a:xfrm>
              <a:off x="4784966" y="4657007"/>
              <a:ext cx="6494658" cy="1155151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895861" y="4757530"/>
              <a:ext cx="6272871" cy="954107"/>
              <a:chOff x="4895861" y="4757530"/>
              <a:chExt cx="6272871" cy="95410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895861" y="4757530"/>
                <a:ext cx="627287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i="1" dirty="0" err="1" smtClean="0"/>
                  <a:t>Hankel</a:t>
                </a:r>
                <a:r>
                  <a:rPr lang="en-US" sz="2800" i="1" dirty="0" smtClean="0"/>
                  <a:t> matrices</a:t>
                </a:r>
                <a:r>
                  <a:rPr lang="en-US" sz="2800" dirty="0" smtClean="0"/>
                  <a:t> built using                  </a:t>
                </a:r>
                <a:br>
                  <a:rPr lang="en-US" sz="2800" dirty="0" smtClean="0"/>
                </a:br>
                <a:r>
                  <a:rPr lang="en-US" sz="2800" dirty="0" smtClean="0"/>
                  <a:t>being 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positive semi-definite</a:t>
                </a:r>
                <a:endParaRPr lang="en-US" sz="2800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0188" y="4854764"/>
                <a:ext cx="1668780" cy="38004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6390659" y="5808871"/>
              <a:ext cx="32832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Existence condition</a:t>
              </a:r>
              <a:endParaRPr lang="en-US" sz="2800" dirty="0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5069285" y="3606749"/>
            <a:ext cx="623247" cy="1103582"/>
          </a:xfrm>
          <a:prstGeom prst="down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99469" y="3606749"/>
            <a:ext cx="623247" cy="1103582"/>
            <a:chOff x="6533809" y="3606749"/>
            <a:chExt cx="623247" cy="1103582"/>
          </a:xfrm>
        </p:grpSpPr>
        <p:sp>
          <p:nvSpPr>
            <p:cNvPr id="37" name="Down Arrow 36"/>
            <p:cNvSpPr/>
            <p:nvPr/>
          </p:nvSpPr>
          <p:spPr>
            <a:xfrm rot="10800000">
              <a:off x="6533809" y="3606749"/>
              <a:ext cx="623247" cy="1103582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51" y="3961423"/>
              <a:ext cx="584361" cy="62186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08" y="3994602"/>
            <a:ext cx="125158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vs. accuracy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77" y="2791834"/>
            <a:ext cx="3112169" cy="1750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40040" y="4542429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Reference (350 min)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84" y="1706603"/>
            <a:ext cx="6581773" cy="392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7547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273" y="2921169"/>
            <a:ext cx="6383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Discarded Slides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0372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theory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270716" y="1042741"/>
            <a:ext cx="7650568" cy="2681647"/>
            <a:chOff x="2270716" y="1042741"/>
            <a:chExt cx="7650568" cy="2681647"/>
          </a:xfrm>
        </p:grpSpPr>
        <p:grpSp>
          <p:nvGrpSpPr>
            <p:cNvPr id="55" name="Group 54"/>
            <p:cNvGrpSpPr/>
            <p:nvPr/>
          </p:nvGrpSpPr>
          <p:grpSpPr>
            <a:xfrm>
              <a:off x="2270716" y="1042741"/>
              <a:ext cx="2681647" cy="2681647"/>
              <a:chOff x="3721429" y="4034885"/>
              <a:chExt cx="2017495" cy="2017495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239637" y="1042741"/>
              <a:ext cx="2681647" cy="2681647"/>
              <a:chOff x="3721429" y="4034885"/>
              <a:chExt cx="2017495" cy="201749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61" name="Right Arrow 60"/>
            <p:cNvSpPr/>
            <p:nvPr/>
          </p:nvSpPr>
          <p:spPr>
            <a:xfrm>
              <a:off x="4870507" y="2051892"/>
              <a:ext cx="2590800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70507" y="1745887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First-order approx.</a:t>
              </a:r>
              <a:endParaRPr lang="en-US" sz="2000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080445" y="1804157"/>
            <a:ext cx="2203988" cy="11588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First-order</a:t>
            </a:r>
            <a:br>
              <a:rPr lang="en-US" sz="2400" dirty="0" smtClean="0"/>
            </a:br>
            <a:r>
              <a:rPr lang="en-US" sz="2400" dirty="0" smtClean="0"/>
              <a:t>methods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587532" y="980436"/>
            <a:ext cx="7650568" cy="2681647"/>
            <a:chOff x="2270716" y="1042741"/>
            <a:chExt cx="7650568" cy="2681647"/>
          </a:xfrm>
        </p:grpSpPr>
        <p:grpSp>
          <p:nvGrpSpPr>
            <p:cNvPr id="42" name="Group 41"/>
            <p:cNvGrpSpPr/>
            <p:nvPr/>
          </p:nvGrpSpPr>
          <p:grpSpPr>
            <a:xfrm>
              <a:off x="2270716" y="1042741"/>
              <a:ext cx="2681647" cy="2681647"/>
              <a:chOff x="3721429" y="4034885"/>
              <a:chExt cx="2017495" cy="2017495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39637" y="1042741"/>
              <a:ext cx="2681647" cy="2681647"/>
              <a:chOff x="3721429" y="4034885"/>
              <a:chExt cx="2017495" cy="201749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>
              <a:off x="4870507" y="2046812"/>
              <a:ext cx="2590800" cy="673504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70507" y="1745887"/>
              <a:ext cx="2291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First-order approx.</a:t>
              </a:r>
              <a:endParaRPr lang="en-US" sz="2000" dirty="0"/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1080445" y="4513812"/>
            <a:ext cx="2203988" cy="11588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Similarity</a:t>
            </a:r>
            <a:br>
              <a:rPr lang="en-US" sz="2400" dirty="0" smtClean="0"/>
            </a:br>
            <a:r>
              <a:rPr lang="en-US" sz="2400" dirty="0" smtClean="0"/>
              <a:t>theory</a:t>
            </a:r>
          </a:p>
          <a:p>
            <a:pPr algn="ctr"/>
            <a:r>
              <a:rPr lang="en-US" sz="1600" dirty="0" smtClean="0"/>
              <a:t>[Wyman et al. 1989]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87532" y="3752396"/>
            <a:ext cx="7650568" cy="2681647"/>
            <a:chOff x="3587532" y="3752396"/>
            <a:chExt cx="7650568" cy="2681647"/>
          </a:xfrm>
        </p:grpSpPr>
        <p:grpSp>
          <p:nvGrpSpPr>
            <p:cNvPr id="52" name="Group 51"/>
            <p:cNvGrpSpPr/>
            <p:nvPr/>
          </p:nvGrpSpPr>
          <p:grpSpPr>
            <a:xfrm>
              <a:off x="3587532" y="3752396"/>
              <a:ext cx="2681647" cy="2681647"/>
              <a:chOff x="3721429" y="4034885"/>
              <a:chExt cx="2017495" cy="2017495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556453" y="3752396"/>
              <a:ext cx="2681647" cy="2681647"/>
              <a:chOff x="3721429" y="4034885"/>
              <a:chExt cx="2017495" cy="201749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73" name="Left-Right Arrow 72"/>
            <p:cNvSpPr/>
            <p:nvPr/>
          </p:nvSpPr>
          <p:spPr>
            <a:xfrm>
              <a:off x="6119440" y="4764163"/>
              <a:ext cx="2658683" cy="658112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776626" y="4135896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Similarity</a:t>
            </a:r>
            <a:br>
              <a:rPr lang="en-US" sz="2000" b="1" dirty="0" smtClean="0"/>
            </a:br>
            <a:r>
              <a:rPr lang="en-US" sz="2000" b="1" dirty="0" smtClean="0"/>
              <a:t>relations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16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0833 -0.0090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theory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1080445" y="4513812"/>
            <a:ext cx="2203988" cy="11588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Similarity</a:t>
            </a:r>
            <a:br>
              <a:rPr lang="en-US" sz="2400" dirty="0" smtClean="0"/>
            </a:br>
            <a:r>
              <a:rPr lang="en-US" sz="2400" dirty="0" smtClean="0"/>
              <a:t>theory</a:t>
            </a:r>
          </a:p>
          <a:p>
            <a:pPr algn="ctr"/>
            <a:r>
              <a:rPr lang="en-US" sz="1600" dirty="0" smtClean="0"/>
              <a:t>[Wyman et al. 1989]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87532" y="3752396"/>
            <a:ext cx="7650568" cy="2681647"/>
            <a:chOff x="3587532" y="3752396"/>
            <a:chExt cx="7650568" cy="2681647"/>
          </a:xfrm>
        </p:grpSpPr>
        <p:grpSp>
          <p:nvGrpSpPr>
            <p:cNvPr id="52" name="Group 51"/>
            <p:cNvGrpSpPr/>
            <p:nvPr/>
          </p:nvGrpSpPr>
          <p:grpSpPr>
            <a:xfrm>
              <a:off x="3587532" y="3752396"/>
              <a:ext cx="2681647" cy="2681647"/>
              <a:chOff x="3721429" y="4034885"/>
              <a:chExt cx="2017495" cy="2017495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556453" y="3752396"/>
              <a:ext cx="2681647" cy="2681647"/>
              <a:chOff x="3721429" y="4034885"/>
              <a:chExt cx="2017495" cy="201749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73" name="Left-Right Arrow 72"/>
            <p:cNvSpPr/>
            <p:nvPr/>
          </p:nvSpPr>
          <p:spPr>
            <a:xfrm>
              <a:off x="6119440" y="4764163"/>
              <a:ext cx="2658683" cy="658112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776626" y="4135896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Similarity</a:t>
            </a:r>
            <a:br>
              <a:rPr lang="en-US" sz="2000" b="1" dirty="0" smtClean="0"/>
            </a:br>
            <a:r>
              <a:rPr lang="en-US" sz="2000" b="1" dirty="0" smtClean="0"/>
              <a:t>relations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84224" y="1892564"/>
            <a:ext cx="64235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Provide </a:t>
            </a:r>
            <a:r>
              <a:rPr lang="en-US" sz="2800" i="1" dirty="0" smtClean="0"/>
              <a:t>fundamental insights</a:t>
            </a:r>
            <a:r>
              <a:rPr lang="en-US" sz="2800" dirty="0" smtClean="0"/>
              <a:t> into the</a:t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2"/>
                </a:solidFill>
              </a:rPr>
              <a:t>structure</a:t>
            </a:r>
            <a:r>
              <a:rPr lang="en-US" sz="2800" dirty="0" smtClean="0"/>
              <a:t> of material parameter space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4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theory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1080445" y="4513812"/>
            <a:ext cx="2203988" cy="115881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Similarity</a:t>
            </a:r>
            <a:br>
              <a:rPr lang="en-US" sz="2400" dirty="0" smtClean="0"/>
            </a:br>
            <a:r>
              <a:rPr lang="en-US" sz="2400" dirty="0" smtClean="0"/>
              <a:t>theory</a:t>
            </a:r>
          </a:p>
          <a:p>
            <a:pPr algn="ctr"/>
            <a:r>
              <a:rPr lang="en-US" sz="1600" dirty="0" smtClean="0"/>
              <a:t>[Wyman et al. 1989]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87532" y="3752396"/>
            <a:ext cx="7650568" cy="2681647"/>
            <a:chOff x="3587532" y="3752396"/>
            <a:chExt cx="7650568" cy="2681647"/>
          </a:xfrm>
        </p:grpSpPr>
        <p:grpSp>
          <p:nvGrpSpPr>
            <p:cNvPr id="52" name="Group 51"/>
            <p:cNvGrpSpPr/>
            <p:nvPr/>
          </p:nvGrpSpPr>
          <p:grpSpPr>
            <a:xfrm>
              <a:off x="3587532" y="3752396"/>
              <a:ext cx="2681647" cy="2681647"/>
              <a:chOff x="3721429" y="4034885"/>
              <a:chExt cx="2017495" cy="2017495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1</a:t>
                </a:r>
                <a:endParaRPr lang="en-US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556453" y="3752396"/>
              <a:ext cx="2681647" cy="2681647"/>
              <a:chOff x="3721429" y="4034885"/>
              <a:chExt cx="2017495" cy="201749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1429" y="4034885"/>
                <a:ext cx="2017495" cy="20174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4269969" y="4769211"/>
                <a:ext cx="920415" cy="486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Scattering</a:t>
                </a:r>
                <a:br>
                  <a:rPr lang="en-US" dirty="0" smtClean="0"/>
                </a:br>
                <a:r>
                  <a:rPr lang="en-US" dirty="0" err="1" smtClean="0"/>
                  <a:t>param</a:t>
                </a:r>
                <a:r>
                  <a:rPr lang="en-US" dirty="0" smtClean="0"/>
                  <a:t>. 2</a:t>
                </a:r>
                <a:endParaRPr lang="en-US" dirty="0"/>
              </a:p>
            </p:txBody>
          </p:sp>
        </p:grpSp>
        <p:sp>
          <p:nvSpPr>
            <p:cNvPr id="73" name="Left-Right Arrow 72"/>
            <p:cNvSpPr/>
            <p:nvPr/>
          </p:nvSpPr>
          <p:spPr>
            <a:xfrm>
              <a:off x="6119440" y="4764163"/>
              <a:ext cx="2658683" cy="658112"/>
            </a:xfrm>
            <a:prstGeom prst="left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776626" y="4135896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Similarity</a:t>
            </a:r>
            <a:br>
              <a:rPr lang="en-US" sz="2000" b="1" dirty="0" smtClean="0"/>
            </a:br>
            <a:r>
              <a:rPr lang="en-US" sz="2000" b="1" dirty="0" smtClean="0"/>
              <a:t>relations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63232" y="1301498"/>
            <a:ext cx="40655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Originates in </a:t>
            </a:r>
            <a:r>
              <a:rPr lang="en-US" sz="2400" b="1" dirty="0" smtClean="0"/>
              <a:t>applied optics</a:t>
            </a:r>
            <a:br>
              <a:rPr lang="en-US" sz="2400" b="1" dirty="0" smtClean="0"/>
            </a:br>
            <a:r>
              <a:rPr lang="en-US" sz="2000" dirty="0" smtClean="0"/>
              <a:t>[Wyman et al. 1989]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93415" y="2264712"/>
            <a:ext cx="60051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Similar ideas explored in </a:t>
            </a:r>
            <a:r>
              <a:rPr lang="en-US" sz="2400" b="1" dirty="0" smtClean="0"/>
              <a:t>neutron transfer</a:t>
            </a:r>
          </a:p>
          <a:p>
            <a:pPr algn="ctr"/>
            <a:r>
              <a:rPr lang="en-US" sz="2400" dirty="0" smtClean="0"/>
              <a:t>(Condensed History Monte Carlo)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[</a:t>
            </a:r>
            <a:r>
              <a:rPr lang="en-US" sz="2000" dirty="0" err="1"/>
              <a:t>Prinja</a:t>
            </a:r>
            <a:r>
              <a:rPr lang="en-US" sz="2000" dirty="0"/>
              <a:t> &amp; </a:t>
            </a:r>
            <a:r>
              <a:rPr lang="en-US" sz="2000" dirty="0" err="1"/>
              <a:t>Franke</a:t>
            </a:r>
            <a:r>
              <a:rPr lang="en-US" sz="2000" dirty="0"/>
              <a:t> 2005</a:t>
            </a:r>
            <a:r>
              <a:rPr lang="en-US" sz="2000" dirty="0" smtClean="0"/>
              <a:t>], [</a:t>
            </a:r>
            <a:r>
              <a:rPr lang="en-US" sz="2000" dirty="0" err="1"/>
              <a:t>Bhan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Spanier</a:t>
            </a:r>
            <a:r>
              <a:rPr lang="en-US" sz="2000" dirty="0" smtClean="0"/>
              <a:t> 2007</a:t>
            </a:r>
            <a:r>
              <a:rPr lang="en-US" sz="2000" dirty="0"/>
              <a:t>], </a:t>
            </a:r>
            <a:r>
              <a:rPr lang="en-US" sz="20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9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80640" y="1603409"/>
            <a:ext cx="3861955" cy="4716213"/>
            <a:chOff x="1580640" y="1603409"/>
            <a:chExt cx="3861955" cy="47162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225" y="1603409"/>
              <a:ext cx="2736783" cy="27367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580640" y="4503740"/>
              <a:ext cx="3861955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Introducing 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high-order</a:t>
              </a:r>
            </a:p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</a:rPr>
                <a:t>similarity theory </a:t>
              </a:r>
              <a:r>
                <a:rPr lang="en-US" sz="2800" dirty="0" smtClean="0"/>
                <a:t>to</a:t>
              </a:r>
              <a:br>
                <a:rPr lang="en-US" sz="2800" dirty="0" smtClean="0"/>
              </a:br>
              <a:r>
                <a:rPr lang="en-US" sz="2800" dirty="0" smtClean="0"/>
                <a:t>computer graphics</a:t>
              </a:r>
              <a:endParaRPr lang="en-US" sz="2800" dirty="0"/>
            </a:p>
            <a:p>
              <a:pPr algn="ctr"/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59201" y="1674796"/>
            <a:ext cx="3384260" cy="4213939"/>
            <a:chOff x="6807326" y="1674796"/>
            <a:chExt cx="3384260" cy="42139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7" t="10427" r="10505" b="13961"/>
            <a:stretch/>
          </p:blipFill>
          <p:spPr>
            <a:xfrm>
              <a:off x="7078587" y="1674796"/>
              <a:ext cx="2841740" cy="27615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807326" y="4503740"/>
              <a:ext cx="338426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chemeClr val="accent2"/>
                  </a:solidFill>
                </a:rPr>
                <a:t>Novel</a:t>
              </a:r>
              <a:r>
                <a:rPr lang="en-US" sz="2800" b="1" dirty="0" smtClean="0">
                  <a:solidFill>
                    <a:schemeClr val="accent2"/>
                  </a:solidFill>
                </a:rPr>
                <a:t> algorithms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benefiting forward &amp;</a:t>
              </a:r>
              <a:br>
                <a:rPr lang="en-US" sz="2800" dirty="0" smtClean="0"/>
              </a:br>
              <a:r>
                <a:rPr lang="en-US" sz="2800" dirty="0" smtClean="0"/>
                <a:t>inverse rendering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2325274"/>
      </p:ext>
    </p:extLst>
  </p:cSld>
  <p:clrMapOvr>
    <a:masterClrMapping/>
  </p:clrMapOvr>
  <p:transition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5714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7" dur="3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8" dur="3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 p14:presetBounceEnd="85714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5714">
                                          <p:cBhvr additive="base">
                                            <p:cTn id="13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5714">
                                          <p:cBhvr additive="base">
                                            <p:cTn id="14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92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\in (0, 1)&#10;\]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cos\theta) \]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71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1 - (1 - {\color{blue2}f_1})/{\color{green2}\alpha}&#10;\]&#10;&#10;\end{document}"/>
  <p:tag name="IGUANATEXSIZE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3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1 - (1 - {\color{blue2}f_N})/{\color{green2}\alpha}&#10;\]&#10;&#10;\end{document}"/>
  <p:tag name="IGUANATEXSIZE" val="3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3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21&#10;\]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54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 \!\! \quad&#10;{\color{blue2}f_4^*} = 0.40 \!\! \quad&#10;\ldots&#10;\]&#10;&#10;\end{document}"/>
  <p:tag name="IGUANATEXSIZE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n} = 2\pi \int_{-1}^1 {\color{blue2} f(x)}\,P_n(x) \,\mathrm{d}x \]&#10;&#10;\end{document}"/>
  <p:tag name="IGUANATEXSIZE" val="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3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21&#10;\]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266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} = 0.79 \quad&#10;{\color{blue2}f_2} = 0.96 \quad&#10;{\color{blue2}f_3} = 0.74 \quad&#10;{\color{blue2}f_4} = 0.87 \quad&#10;\ldots&#10;\]&#10;&#10;\end{document}"/>
  <p:tag name="IGUANATEXSIZE" val="3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8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&#10;\]&#10;&#10;\end{document}"/>
  <p:tag name="IGUANATEXSIZE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71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1 - (1 - {\color{blue2}f_1})/{\color{green2}\alpha}&#10;\]&#10;&#10;\end{document}"/>
  <p:tag name="IGUANATEXSIZE" val="3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3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1 - (1 - {\color{blue2}f_N})/{\color{green2}\alpha}&#10;\]&#10;&#10;\end{document}"/>
  <p:tag name="IGUANATEXSIZE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\cdot)}&#10;\]&#10;&#10;\end{document}"/>
  <p:tag name="IGUANATEXSIZE" val="3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0} = 1 \]&#10;&#10;\end{document}"/>
  <p:tag name="IGUANATEXSIZE" val="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54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 \!\! \quad&#10;{\color{blue2}f_4^*} = 0.40 \!\! \quad&#10;\ldots&#10;\]&#10;&#10;\end{document}"/>
  <p:tag name="IGUANATEXSIZE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54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 \!\! \quad&#10;{\color{blue2}f_4^*} = 0.40 \!\! \quad&#10;\ldots&#10;\]&#10;&#10;\end{document}"/>
  <p:tag name="IGUANATEXSIZE" val="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7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 = 1.00&#10;\]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\cdot)}&#10;\]&#10;&#10;\end{document}"/>
  <p:tag name="IGUANATEXSIZE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\]&#10;&#10;\end{document}"/>
  <p:tag name="IGUANATEXSIZE" val="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, \ldots, {\color{blue2}f_N^*}&#10;\]&#10;&#10;\end{document}"/>
  <p:tag name="IGUANATEXSIZE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\cdot)}&#10;\]&#10;&#10;\end{document}"/>
  <p:tag name="IGUANATEXSIZE" val="3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, {\color{blue2}f_1^*}, \ldots, {\color{blue2}f_N^*}&#10;\]&#10;&#10;\end{document}"/>
  <p:tag name="IGUANATEXSIZE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54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 \!\! \quad&#10;{\color{blue2}f_4^*} = 0.40 \!\! \quad&#10;\ldots&#10;\]&#10;&#10;\end{document}"/>
  <p:tag name="IGUANATEXSIZE" val="3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7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 = 1.00&#10;\]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32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N} = 3&#10;\]&#10;&#10;\end{document}"/>
  <p:tag name="IGUANATEXSIZE" val="3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&#10;\]&#10;&#10;\end{document}"/>
  <p:tag name="IGUANATEXSIZE" val="3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7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 = 1.00&#10;\]&#10;&#10;\end{document}"/>
  <p:tag name="IGUANATEXSIZE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(\cdot)} \]&#10;&#10;\end{document}"/>
  <p:tag name="IGUANATEXSIZE" val="2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5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\cdot)}&#10;\]&#10;&#10;\end{document}"/>
  <p:tag name="IGUANATEXSIZE" val="3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282.75"/>
  <p:tag name="LATEXADDIN" val="\documentclass{article}&#10;\usepackage{amsmath,amsfonts,amssymb,bm}&#10;\pagestyle{empty}&#10;\usepackage[usenames]{color}&#10;&#10;\definecolor{blue2}{RGB}{91,155,213}&#10;&#10;\begin{document}&#10;&#10;\color{white}&#10;\[ {\color{blue2} \bf c} \geq 0 \]&#10;&#10;\end{document}"/>
  <p:tag name="IGUANATEXSIZE" val="2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218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c} :=&#10;\]&#10;&#10;\end{document}"/>
  <p:tag name="IGUANATEXSIZE" val="2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x \]&#10;&#10;\end{document}"/>
  <p:tag name="IGUANATEXSIZE" val="2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f(x) \]&#10;&#10;\end{document}"/>
  <p:tag name="IGUANATEXSIZE" val="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1 \]&#10;&#10;\end{document}"/>
  <p:tag name="IGUANATEXSIZE" val="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2 \]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^*(\theta) \]&#10;&#10;\end{document}"/>
  <p:tag name="IGUANATEXSIZE" val="2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k \]&#10;&#10;\end{document}"/>
  <p:tag name="IGUANATEXSIZE" val="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.75"/>
  <p:tag name="ORIGINALWIDTH" val="421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\begin{pmatrix}&#10;{\color{blue2} c_1} \\ {\color{blue2} c_2} \\ \vdots \\ {\color{blue2} c_k}&#10;\end{pmatrix}&#10;=&#10;\]&#10;&#10;\end{document}"/>
  <p:tag name="IGUANATEXSIZE" val="2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k \]&#10;&#10;\end{document}"/>
  <p:tag name="IGUANATEXSIZE" val="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, \ldots, {\color{blue2}f_N^*}&#10;\]&#10;&#10;\end{document}"/>
  <p:tag name="IGUANATEXSIZE" val="2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x \]&#10;&#10;\end{document}"/>
  <p:tag name="IGUANATEXSIZE" val="2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f(x) \]&#10;&#10;\end{document}"/>
  <p:tag name="IGUANATEXSIZE" val="2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1 \]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^* \]&#10;&#10;\end{document}"/>
  <p:tag name="IGUANATEXSIZE" val="2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2 \]&#10;&#10;\end{document}"/>
  <p:tag name="IGUANATEXSIZE" val="2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c_k \]&#10;&#10;\end{document}"/>
  <p:tag name="IGUANATEXSIZE" val="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282.75"/>
  <p:tag name="LATEXADDIN" val="\documentclass{article}&#10;\usepackage{amsmath,amsfonts,amssymb,bm}&#10;\pagestyle{empty}&#10;\usepackage[usenames]{color}&#10;&#10;\definecolor{blue2}{RGB}{91,155,213}&#10;&#10;\begin{document}&#10;&#10;\color{white}&#10;\[ {\color{blue2} \bf c} \geq 0 \]&#10;&#10;\end{document}"/>
  <p:tag name="IGUANATEXSIZE" val="2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"/>
  <p:tag name="ORIGINALWIDTH" val="218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c} :=&#10;\]&#10;&#10;\end{document}"/>
  <p:tag name="IGUANATEXSIZE" val="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.75"/>
  <p:tag name="ORIGINALWIDTH" val="647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:=&#10;\begin{pmatrix}&#10;{\color{blue2} f^*_0} \\ {\color{blue2} f^*_1} \\ \vdots \\ {\color{blue2} f^*_N}&#10;\end{pmatrix}&#10;\]&#10;&#10;\end{document}"/>
  <p:tag name="IGUANATEXSIZE" val="2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.75"/>
  <p:tag name="ORIGINALWIDTH" val="421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\begin{pmatrix}&#10;{\color{blue2} c_1} \\ {\color{blue2} c_2} \\ \vdots \\ {\color{blue2} c_k}&#10;\end{pmatrix}&#10;=&#10;\]&#10;&#10;\end{document}"/>
  <p:tag name="IGUANATEXSIZE" val="2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k \]&#10;&#10;\end{document}"/>
  <p:tag name="IGUANATEXSIZE" val="2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4.75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^* \]&#10;&#10;\end{document}"/>
  <p:tag name="IGUANATEXSIZE" val="2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c} \geq 0&#10;\]&#10;&#10;\end{document}"/>
  <p:tag name="IGUANATEXSIZE" val="2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282.75"/>
  <p:tag name="LATEXADDIN" val="\documentclass{article}&#10;\usepackage{amsmath,amsfonts,amssymb,bm}&#10;\pagestyle{empty}&#10;\usepackage[usenames]{color}&#10;&#10;\definecolor{blue2}{RGB}{91,155,213}&#10;&#10;\begin{document}&#10;&#10;\color{white}&#10;\[ {\color{blue2} \bf c} \geq 0 \]&#10;&#10;\end{document}"/>
  <p:tag name="IGUANATEXSIZE" val="2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x \]&#10;&#10;\end{document}"/>
  <p:tag name="IGUANATEXSIZE" val="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f(x) \]&#10;&#10;\end{document}"/>
  <p:tag name="IGUANATEXSIZE" val="2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x \]&#10;&#10;\end{document}"/>
  <p:tag name="IGUANATEXSIZE" val="2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 f(x) \]&#10;&#10;\end{document}"/>
  <p:tag name="IGUANATEXSIZE" val="2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752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\arg\min_{\color{blue2} \bf c} \| {\bf S} \, {\color{blue2} \bf c} \|_2&#10;\]&#10;&#10;\end{document}"/>
  <p:tag name="IGUANATEXSIZE" val="2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c} \geq 0&#10;\]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752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\arg\min_{\color{blue2} \bf c} \| {\bf S} \, {\color{blue2} \bf c} \|_2&#10;\]&#10;&#10;\end{document}"/>
  <p:tag name="IGUANATEXSIZE" val="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0.00 \!\! \quad&#10;{\color{blue2}f_2^*} = 0.81 \!\! \quad&#10;{\color{blue2}f_3^*} = -0.24&#10;\]&#10;&#10;\end{document}"/>
  <p:tag name="IGUANATEXSIZE" val="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7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 = 1.00&#10;\]&#10;&#10;\end{document}"/>
  <p:tag name="IGUANATEXSIZE" val="3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3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21&#10;\]&#10;&#10;\end{document}"/>
  <p:tag name="IGUANATEXSIZE" val="3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{\color{green2}\alpha} \cdot {\color{green2}\sigma_s}&#10;\]&#10;&#10;\end{document}"/>
  <p:tag name="IGUANATEXSIZE" val="3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0.5"/>
  <p:tag name="LATEXADDIN" val="\documentclass{article}&#10;\usepackage{amsmath,amsfonts,amssymb,bm}&#10;\pagestyle{empty}&#10;\usepackage[usenames]{color}&#10;&#10;\definecolor{red2}{RGB}{255,192,0}&#10;&#10;\begin{document}&#10;&#10;\color{red2}&#10;\[ \sigma_t \]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92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\in (0, 1)&#10;\]&#10;&#10;\end{document}"/>
  <p:tag name="IGUANATEXSIZE" val="3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395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3&#10;\]&#10;&#10;\end{document}"/>
  <p:tag name="IGUANATEXSIZE" val="3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8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1.00&#10;\]&#10;&#10;\end{document}"/>
  <p:tag name="IGUANATEXSIZE" val="3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964.2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x)} = \frac{1}{4\pi}&#10;\qquad \qquad&#10;{\color{green2}\sigma_s^*} = {\color{green2}\sigma_s}(1 - {\color{blue2}f_1})&#10;\]&#10;&#10;\end{document}"/>
  <p:tag name="IGUANATEXSIZE" val="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8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 \]&#10;&#10;\end{document}"/>
  <p:tag name="IGUANATEXSIZE" val="2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1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f^*(\cdot)}:&#10;\]&#10;&#10;\end{document}"/>
  <p:tag name="IGUANATEXSIZE" val="3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5"/>
  <p:tag name="LAYER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&#10;\begin{document}&#10;&#10;\color{green2}&#10;\[ \sigma_s \]&#10;&#10;\end{document}"/>
  <p:tag name="IGUANATEXSIZE" val="2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8"/>
  <p:tag name="LAYER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^*(\theta) \]&#10;&#10;\end{document}"/>
  <p:tag name="IGUANATEXSIZE" val="2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^*} = 0 \]&#10;&#10;\end{document}"/>
  <p:tag name="IGUANATEXSIZE" val="2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^*(x)} = \frac{1}{4\pi}&#10;\qquad \qquad&#10;{\color{green2}\sigma_s^*} = {\color{green2}\sigma_s}(1 - {\color{blue2}f_1})&#10;\]&#10;&#10;\end{document}"/>
  <p:tag name="IGUANATEXSIZE" val="3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( {\color{blue2}f^*_1} = 0 )&#10;\]&#10;&#10;\end{document}"/>
  <p:tag name="IGUANATEXSIZE" val="3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7"/>
  <p:tag name="LAYER" val="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^* \]&#10;&#10;\end{document}"/>
  <p:tag name="IGUANATEXSIZE" val="2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7"/>
  <p:tag name="LAYER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k \]&#10;&#10;\end{document}"/>
  <p:tag name="IGUANATEXSIZE" val="2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05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N}&#10;\]&#10;&#10;\end{document}"/>
  <p:tag name="IGUANATEXSIZE" val="3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&#10;\]&#10;&#10;\end{document}"/>
  <p:tag name="IGUANATEXSIZE" val="3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372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0&#10;\]&#10;&#10;\end{document}"/>
  <p:tag name="IGUANATEXSIZE" val="3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^*(\cdot)} \]&#10;&#10;\end{document}"/>
  <p:tag name="IGUANATEXSIZE" val="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4.75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^* \]&#10;&#10;\end{document}"/>
  <p:tag name="IGUANATEXSIZE" val="2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k \]&#10;&#10;\end{document}"/>
  <p:tag name="IGUANATEXSIZE" val="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k = 360&#10;\]&#10;&#10;\end{document}"/>
  <p:tag name="IGUANATEXSIZE" val="3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0^*}, \ldots, {\color{blue2}f_N^*}&#10;\]&#10;&#10;\end{document}"/>
  <p:tag name="IGUANATEXSIZE" val="3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\min_{\color{blue2} \bf c} \| {\bf S} \, {\color{blue2} \bf c} \|_2&#10;\]&#10;&#10;\end{document}"/>
  <p:tag name="IGUANATEXSIZE" val="28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f^*} =&#10;{\bf G} \, {\color{blue2} \bf c}&#10;\]&#10;&#10;\end{document}"/>
  <p:tag name="IGUANATEXSIZE" val="2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 \bf c} \geq 0&#10;\]&#10;&#10;\end{document}"/>
  <p:tag name="IGUANATEXSIZE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^*(\theta) \]&#10;&#10;\end{document}"/>
  <p:tag name="IGUANATEXSIZE" val="2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^* \]&#10;&#10;\end{document}"/>
  <p:tag name="IGUANATEXSIZE" val="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4.75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^* \]&#10;&#10;\end{document}"/>
  <p:tag name="IGUANATEXSIZ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&#10;\begin{document}&#10;&#10;\color{green2}&#10;\[ \sigma_s \]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8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 \]&#10;&#10;\end{document}"/>
  <p:tag name="IGUANATEXSIZE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^*(\theta) \]&#10;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 \]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^* \]&#10;&#10;\end{document}"/>
  <p:tag name="IGUANATEXSIZE" val="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14.75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^* \]&#10;&#10;\end{document}"/>
  <p:tag name="IGUANATEXSIZE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8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 \]&#10;&#10;\end{document}"/>
  <p:tag name="IGUANATEXSIZE" val="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672.75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white}&#10;\[ {\color{red2} \sigma_a} = {\color{red2} \sigma_t} -&#10;{\color{green2} \sigma_s}  \]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8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 \]&#10;&#10;\end{document}"/>
  <p:tag name="IGUANATEXSIZE" val="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blue2}&#10;\[ f(\theta) \]&#10;&#10;\end{document}"/>
  <p:tag name="IGUANATEXSIZE" val="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17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red2}&#10;\[ \sigma_a \]&#10;&#10;\end{document}"/>
  <p:tag name="IGUANATEXSIZE" val="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5"/>
  <p:tag name="ORIGINALWIDTH" val="108"/>
  <p:tag name="LATEXADDIN" val="\documentclass{article}&#10;\usepackage{amsmath,amsfonts,amssymb,bm}&#10;\pagestyle{empty}&#10;\usepackage[usenames]{color}&#10;&#10;\definecolor{red2}{RGB}{255,192,0}&#10;\definecolor{green2}{RGB}{112,173,71}&#10;&#10;\begin{document}&#10;&#10;\color{green2}&#10;\[ \sigma_s \]&#10;&#10;\end{document}"/>
  <p:tag name="IGUANATEXSIZE" val="2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9"/>
  <p:tag name="LAY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5"/>
  <p:tag name="LAY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begin{document}&#10;&#10;\color{white}&#10;\[ \theta \]&#10;&#10;\end{document}"/>
  <p:tag name="IGUANATEXSIZE" val="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1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{\color{red2}\sigma_a} \]&#10;&#10;\end{document}"/>
  <p:tag name="IGUANATEXSIZE" val="3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&#10;\definecolor{orange2}{RGB}{237,125,49}&#10;&#10;&#10;\begin{document}&#10;&#10;\color{orange2}&#10;\[ \omega \]&#10;&#10;\end{document}"/>
  <p:tag name="IGUANATEXSIZE" val="2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{\color{green2}\alpha} \cdot {\color{green2}\sigma_s}&#10;\]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71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1 - (1 - {\color{blue2}f_1})/{\color{green2}\alpha}&#10;\]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3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1 - (1 - {\color{blue2}f_N})/{\color{green2}\alpha}&#10;\]&#10;&#10;\end{document}"/>
  <p:tag name="IGUANATEXSIZE" val="3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83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:= {\color{green2}\sigma_s^*}/{\color{green2}\sigma_s}&#10;\]&#10;&#10;\end{document}"/>
  <p:tag name="IGUANATEXSIZE" val="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&#10;\definecolor{orange2}{RGB}{237,125,49}&#10;&#10;&#10;\begin{document}&#10;&#10;\color{orange2}&#10;\[ \omega' \]&#10;&#10;\end{document}"/>
  <p:tag name="IGUANATEXSIZE" val="2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red2}{RGB}{255,192,0}&#10;&#10;\begin{document}&#10;\color{white}&#10;\[ {\color{red2}\sigma_a^*} = 0.01 \]&#10;&#10;\end{document}"/>
  <p:tag name="IGUANATEXSIZE" val="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3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21&#10;\]&#10;&#10;\end{document}"/>
  <p:tag name="IGUANATEXSIZE" val="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{\color{green2}\alpha} \cdot {\color{green2}\sigma_s}&#10;\]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71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1 - (1 - {\color{blue2}f_1})/{\color{green2}\alpha}&#10;\]&#10;&#10;\end{document}"/>
  <p:tag name="IGUANATEXSIZE" val="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3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1 - (1 - {\color{blue2}f_N})/{\color{green2}\alpha}&#10;\]&#10;&#10;\end{document}"/>
  <p:tag name="IGUANATEXSIZE" val="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05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 = 0.21&#10;\]&#10;&#10;\end{document}"/>
  <p:tag name="IGUANATEXSIZE" val="3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&#10;\definecolor{orange2}{RGB}{237,125,49}&#10;&#10;&#10;\begin{document}&#10;&#10;\color{orange2}&#10;\[ \omega' \]&#10;&#10;\end{document}"/>
  <p:tag name="IGUANATEXSIZE" val="2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(\cdot)}:&#10;\]&#10;&#10;\end{document}"/>
  <p:tag name="IGUANATEXSIZE" val="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blue2}{RGB}{91,155,213}&#10;&#10;\begin{document}&#10;&#10;\color{white}&#10;\[ {\color{blue2} f_1} = 0.79 \]&#10;&#10;\end{document}"/>
  <p:tag name="IGUANATEXSIZE" val="2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1^*}) = {\color{green2}\sigma_s}(1 - {\color{blue2}f_1})&#10;\]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^*}(1 - {\color{blue2}f_N^*}) = {\color{green2}\sigma_s}(1 - {\color{blue2}f_N})&#10;\]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453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alpha} = 0.21&#10;\]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71.7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1^*} = 1 - (1 - {\color{blue2}f_1})/{\color{green2}\alpha}&#10;\]&#10;&#10;\end{document}"/>
  <p:tag name="IGUANATEXSIZE" val="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34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blue2}f_N^*} = 1 - (1 - {\color{blue2}f_N})/{\color{green2}\alpha}&#10;\]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4"/>
  <p:tag name="LATEXADDIN" val="\documentclass{article}&#10;\usepackage{amsmath,amsfonts,amssymb,bm}&#10;\pagestyle{empty}&#10;\usepackage[usenames]{color}&#10;&#10;\definecolor{red2}{RGB}{255,192,0}&#10;&#10;\begin{document}&#10;\color{white}&#10;\[ {\color{red2}\sigma_a} = 0.01 \]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02.5"/>
  <p:tag name="LATEXADDIN" val="\documentclass{article}&#10;\usepackage{amsmath,amsfonts,amssymb,bm}&#10;\pagestyle{empty}&#10;\usepackage[usenames]{color}&#10;&#10;\definecolor{green2}{RGB}{112,173,71}&#10;\definecolor{blue2}{RGB}{91,155,213}&#10;&#10;\begin{document}&#10;\color{white}&#10;\[&#10;{\color{green2}\sigma_s} = 1.00&#10;\]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27239</TotalTime>
  <Words>4198</Words>
  <Application>Microsoft Office PowerPoint</Application>
  <PresentationFormat>Widescreen</PresentationFormat>
  <Paragraphs>767</Paragraphs>
  <Slides>57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ＭＳ Ｐゴシック</vt:lpstr>
      <vt:lpstr>黑体</vt:lpstr>
      <vt:lpstr>宋体</vt:lpstr>
      <vt:lpstr>Arial</vt:lpstr>
      <vt:lpstr>Calibri</vt:lpstr>
      <vt:lpstr>Office Theme</vt:lpstr>
      <vt:lpstr>High-Order Similarity Relations in Radiative Transfer</vt:lpstr>
      <vt:lpstr>Translucency is everywhere</vt:lpstr>
      <vt:lpstr>Rendering translucency</vt:lpstr>
      <vt:lpstr>Rendering translucency</vt:lpstr>
      <vt:lpstr>First-order methods</vt:lpstr>
      <vt:lpstr>Similarity theory</vt:lpstr>
      <vt:lpstr>Similarity theory</vt:lpstr>
      <vt:lpstr>Similarity theory</vt:lpstr>
      <vt:lpstr>Our contribution</vt:lpstr>
      <vt:lpstr>Our contribution: forward rendering</vt:lpstr>
      <vt:lpstr>Our contribution: inverse rendering</vt:lpstr>
      <vt:lpstr>PowerPoint Presentation</vt:lpstr>
      <vt:lpstr>Material scattering parameters</vt:lpstr>
      <vt:lpstr>Phase function</vt:lpstr>
      <vt:lpstr>PowerPoint Presentation</vt:lpstr>
      <vt:lpstr>Phase function moments</vt:lpstr>
      <vt:lpstr>Similarity relations</vt:lpstr>
      <vt:lpstr>Similarity relations</vt:lpstr>
      <vt:lpstr>Similarity relations</vt:lpstr>
      <vt:lpstr>Challenge</vt:lpstr>
      <vt:lpstr>PowerPoint Presentation</vt:lpstr>
      <vt:lpstr>The problem</vt:lpstr>
      <vt:lpstr>The problem</vt:lpstr>
      <vt:lpstr>The problem</vt:lpstr>
      <vt:lpstr>Altered phase function</vt:lpstr>
      <vt:lpstr>Altered phase function</vt:lpstr>
      <vt:lpstr>Altered phase function</vt:lpstr>
      <vt:lpstr>Finding order N</vt:lpstr>
      <vt:lpstr>Finding order N</vt:lpstr>
      <vt:lpstr>Altered phase function</vt:lpstr>
      <vt:lpstr>Constructing altered phase function</vt:lpstr>
      <vt:lpstr>Constructing altered phase function</vt:lpstr>
      <vt:lpstr>Constructing altered phase function</vt:lpstr>
      <vt:lpstr>Constructing altered phase function</vt:lpstr>
      <vt:lpstr>Constructing altered phase function</vt:lpstr>
      <vt:lpstr>Constructing altered phase function</vt:lpstr>
      <vt:lpstr>Summary</vt:lpstr>
      <vt:lpstr>PowerPoint Presentation</vt:lpstr>
      <vt:lpstr>Our contribution: forward rendering</vt:lpstr>
      <vt:lpstr>Application: forward rendering</vt:lpstr>
      <vt:lpstr>PowerPoint Presentation</vt:lpstr>
      <vt:lpstr>Performance vs. accuracy</vt:lpstr>
      <vt:lpstr>Performance vs. accuracy</vt:lpstr>
      <vt:lpstr>Performance vs. accuracy</vt:lpstr>
      <vt:lpstr>Power of high-order relations</vt:lpstr>
      <vt:lpstr>Power of high-order relations</vt:lpstr>
      <vt:lpstr>Power of high-order relations</vt:lpstr>
      <vt:lpstr>More renderings</vt:lpstr>
      <vt:lpstr>Conclusion</vt:lpstr>
      <vt:lpstr>Future work</vt:lpstr>
      <vt:lpstr>Thank you!</vt:lpstr>
      <vt:lpstr>PowerPoint Presentation</vt:lpstr>
      <vt:lpstr>Order-1 similarity relation</vt:lpstr>
      <vt:lpstr>Prior work: solving for altered parameters</vt:lpstr>
      <vt:lpstr>Constructing altered phase function</vt:lpstr>
      <vt:lpstr>Performance vs. accuracy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Shuang Zhao</dc:creator>
  <cp:lastModifiedBy>Shuang Zhao</cp:lastModifiedBy>
  <cp:revision>5087</cp:revision>
  <dcterms:created xsi:type="dcterms:W3CDTF">2013-06-24T15:09:00Z</dcterms:created>
  <dcterms:modified xsi:type="dcterms:W3CDTF">2014-08-13T18:54:44Z</dcterms:modified>
</cp:coreProperties>
</file>